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2" r:id="rId3"/>
    <p:sldId id="296" r:id="rId4"/>
    <p:sldId id="294" r:id="rId5"/>
    <p:sldId id="273" r:id="rId6"/>
    <p:sldId id="297" r:id="rId7"/>
    <p:sldId id="274" r:id="rId8"/>
    <p:sldId id="279" r:id="rId9"/>
    <p:sldId id="265" r:id="rId10"/>
    <p:sldId id="282" r:id="rId11"/>
    <p:sldId id="275" r:id="rId12"/>
    <p:sldId id="276" r:id="rId13"/>
    <p:sldId id="277" r:id="rId14"/>
    <p:sldId id="283" r:id="rId15"/>
    <p:sldId id="285" r:id="rId16"/>
    <p:sldId id="278" r:id="rId17"/>
    <p:sldId id="280" r:id="rId18"/>
    <p:sldId id="281" r:id="rId19"/>
    <p:sldId id="284" r:id="rId20"/>
    <p:sldId id="286" r:id="rId21"/>
    <p:sldId id="293" r:id="rId22"/>
    <p:sldId id="287" r:id="rId23"/>
    <p:sldId id="288" r:id="rId24"/>
    <p:sldId id="292" r:id="rId25"/>
    <p:sldId id="295" r:id="rId26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3282" y="-12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fr-CH" dirty="0" smtClean="0"/>
              <a:t>3 Octobre 2015</a:t>
            </a:r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09DAC62-100A-4B76-B4D9-1B5F1897F08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87324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fr-CH" smtClean="0"/>
              <a:t>14 septembre 2013</a:t>
            </a:r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0BB4FC1-DC39-4932-854F-99E7E0634883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033446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A retenir: facteurs complémentaires -&gt; </a:t>
            </a:r>
            <a:r>
              <a:rPr lang="fr-FR" sz="1300" dirty="0" smtClean="0">
                <a:solidFill>
                  <a:srgbClr val="002776"/>
                </a:solidFill>
              </a:rPr>
              <a:t>plusieurs facteurs sont souvent impactés, à des degrés divers.</a:t>
            </a:r>
          </a:p>
          <a:p>
            <a:r>
              <a:rPr lang="fr-FR" sz="1300" dirty="0" smtClean="0">
                <a:solidFill>
                  <a:srgbClr val="002776"/>
                </a:solidFill>
              </a:rPr>
              <a:t>Dépend de la valeur de l’information.  Dépend des risques.</a:t>
            </a:r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Les systèmes informatiques ne sont par nature</a:t>
            </a:r>
            <a:r>
              <a:rPr lang="fr-CH" baseline="0" dirty="0" smtClean="0"/>
              <a:t> pas fiables: virus -&gt; antivirus, intrusions -&gt; firewalls, etc.</a:t>
            </a:r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CH" dirty="0" smtClean="0"/>
              <a:t>Les activités techniques représentent seulement un aspect d'une démarche qui, pour réussir, se doit de couvrir les activités de l'entreprise dans son ensemble.</a:t>
            </a:r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r-CH" smtClean="0"/>
              <a:t>14 septembre 2013</a:t>
            </a:r>
            <a:endParaRPr lang="fr-C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1000" dirty="0">
                <a:solidFill>
                  <a:srgbClr val="002776"/>
                </a:solidFill>
              </a:rPr>
              <a:t>© </a:t>
            </a:r>
            <a:r>
              <a:rPr lang="en-US" sz="1000" dirty="0" smtClean="0">
                <a:solidFill>
                  <a:srgbClr val="002776"/>
                </a:solidFill>
              </a:rPr>
              <a:t>2015</a:t>
            </a:r>
            <a:r>
              <a:rPr lang="en-US" sz="1000" baseline="0" dirty="0" smtClean="0">
                <a:solidFill>
                  <a:srgbClr val="002776"/>
                </a:solidFill>
              </a:rPr>
              <a:t> </a:t>
            </a:r>
            <a:r>
              <a:rPr lang="en-US" sz="1000" dirty="0" smtClean="0">
                <a:solidFill>
                  <a:srgbClr val="002776"/>
                </a:solidFill>
              </a:rPr>
              <a:t>Jean-Claude </a:t>
            </a:r>
            <a:r>
              <a:rPr lang="en-US" sz="1000" dirty="0">
                <a:solidFill>
                  <a:srgbClr val="002776"/>
                </a:solidFill>
              </a:rPr>
              <a:t>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1000" dirty="0">
                <a:solidFill>
                  <a:srgbClr val="002776"/>
                </a:solidFill>
              </a:rPr>
              <a:t>Sécurité logique des S.I.</a:t>
            </a:r>
            <a:endParaRPr lang="en-US" sz="100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105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‹N°›</a:t>
            </a:fld>
            <a:endParaRPr lang="en-US" sz="105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neier.com/blog/archives/2007/05/do_we_really_ne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usif.asso.fr/fr/production/ouvrages/pdf/CLUSIF-Rapport-2014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Grp="1"/>
          </p:cNvSpPr>
          <p:nvPr>
            <p:ph type="ctrTitle"/>
          </p:nvPr>
        </p:nvSpPr>
        <p:spPr>
          <a:xfrm>
            <a:off x="1143000" y="2886075"/>
            <a:ext cx="4786313" cy="1128713"/>
          </a:xfrm>
        </p:spPr>
        <p:txBody>
          <a:bodyPr/>
          <a:lstStyle/>
          <a:p>
            <a:pPr>
              <a:lnSpc>
                <a:spcPts val="2513"/>
              </a:lnSpc>
            </a:pPr>
            <a:r>
              <a:rPr lang="fr-FR" dirty="0" smtClean="0"/>
              <a:t>Module 1: Introduction à la Sécurité des Systèmes d’Information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b="1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717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357188"/>
            <a:ext cx="2000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77072"/>
            <a:ext cx="4418304" cy="262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8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fr-FR" sz="1800" dirty="0" smtClean="0"/>
              <a:t>Octobre 2015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CH" sz="1600" dirty="0" smtClean="0">
                <a:solidFill>
                  <a:srgbClr val="002776"/>
                </a:solidFill>
                <a:cs typeface="Arial" charset="0"/>
              </a:rPr>
              <a:t>Mesures techniques pour sécuriser le S.I. </a:t>
            </a:r>
            <a:r>
              <a:rPr sz="2000" dirty="0" smtClean="0"/>
              <a:t/>
            </a:r>
            <a:br>
              <a:rPr sz="2000" dirty="0" smtClean="0"/>
            </a:b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endParaRPr lang="fr-FR" sz="400" b="1" dirty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9914" y="1844824"/>
            <a:ext cx="9252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C</a:t>
            </a:r>
          </a:p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I</a:t>
            </a:r>
          </a:p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D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9202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15659" cy="360040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Les trois critères fondamentaux assurant la sécurité de l’information</a:t>
            </a: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3" name="Pentagon 12"/>
          <p:cNvSpPr/>
          <p:nvPr/>
        </p:nvSpPr>
        <p:spPr>
          <a:xfrm>
            <a:off x="611560" y="1556792"/>
            <a:ext cx="2304256" cy="72008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Confidentialité</a:t>
            </a:r>
          </a:p>
        </p:txBody>
      </p:sp>
      <p:sp>
        <p:nvSpPr>
          <p:cNvPr id="14" name="Pentagon 13"/>
          <p:cNvSpPr/>
          <p:nvPr/>
        </p:nvSpPr>
        <p:spPr>
          <a:xfrm>
            <a:off x="611560" y="2672916"/>
            <a:ext cx="2304256" cy="72008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Intégrité</a:t>
            </a:r>
          </a:p>
        </p:txBody>
      </p:sp>
      <p:sp>
        <p:nvSpPr>
          <p:cNvPr id="15" name="Pentagon 14"/>
          <p:cNvSpPr/>
          <p:nvPr/>
        </p:nvSpPr>
        <p:spPr>
          <a:xfrm>
            <a:off x="611560" y="3789040"/>
            <a:ext cx="2304256" cy="72008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Disponibilité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59832" y="1556792"/>
            <a:ext cx="5688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Assure que seuls les utilisateurs et/ou les systèmes autorisés peuvent accéder aux données protégées.</a:t>
            </a:r>
            <a:endParaRPr lang="fr-CH" dirty="0"/>
          </a:p>
        </p:txBody>
      </p:sp>
      <p:sp>
        <p:nvSpPr>
          <p:cNvPr id="25" name="Rectangle 24"/>
          <p:cNvSpPr/>
          <p:nvPr/>
        </p:nvSpPr>
        <p:spPr>
          <a:xfrm>
            <a:off x="3059832" y="2564904"/>
            <a:ext cx="56886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Assure que les données ne peuvent être modifiées durant leur stockage ou leur transfert, et que seules des modifications autorisées peuvent être apportées aux données protégées.</a:t>
            </a:r>
            <a:endParaRPr lang="fr-CH" dirty="0"/>
          </a:p>
        </p:txBody>
      </p:sp>
      <p:sp>
        <p:nvSpPr>
          <p:cNvPr id="27" name="Rectangle 26"/>
          <p:cNvSpPr/>
          <p:nvPr/>
        </p:nvSpPr>
        <p:spPr>
          <a:xfrm>
            <a:off x="3059832" y="3852337"/>
            <a:ext cx="5688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Assure que les systèmes et l’information sont disponibles en cas de besoin (protection contre les risques d’indisponibilité).</a:t>
            </a:r>
            <a:endParaRPr lang="fr-CH" dirty="0"/>
          </a:p>
        </p:txBody>
      </p:sp>
      <p:sp>
        <p:nvSpPr>
          <p:cNvPr id="28" name="Rectangle 27"/>
          <p:cNvSpPr/>
          <p:nvPr/>
        </p:nvSpPr>
        <p:spPr>
          <a:xfrm>
            <a:off x="611560" y="4725144"/>
            <a:ext cx="828092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2776"/>
                </a:solidFill>
              </a:rPr>
              <a:t>Chaque facteur assure une protection différente et complémentaire de l’information.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002776"/>
                </a:solidFill>
              </a:rPr>
              <a:t>Ces trois facteurs doivent être maintenus de manière </a:t>
            </a:r>
            <a:r>
              <a:rPr lang="fr-FR" sz="1600" u="sng" dirty="0" smtClean="0">
                <a:solidFill>
                  <a:srgbClr val="002776"/>
                </a:solidFill>
              </a:rPr>
              <a:t>suffisante</a:t>
            </a:r>
            <a:r>
              <a:rPr lang="fr-FR" sz="1600" dirty="0" smtClean="0">
                <a:solidFill>
                  <a:srgbClr val="002776"/>
                </a:solidFill>
              </a:rPr>
              <a:t> pour garantir que l’information et les systèmes protégés peuvent être utilisés de manière fiable. 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683568" y="2492896"/>
            <a:ext cx="7704856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1560" y="3645024"/>
            <a:ext cx="7704856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Quelques exemples</a:t>
            </a:r>
          </a:p>
          <a:p>
            <a:pPr lvl="2" eaLnBrk="1" hangingPunct="1">
              <a:buNone/>
              <a:defRPr/>
            </a:pP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528" y="1484784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Des données sensibles sont transmises à un utilisateur externe par un canal non-chiffré (ex: HTTP, e-mail).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La base de données de l'application e-</a:t>
            </a:r>
            <a:r>
              <a:rPr lang="fr-CH" sz="1300" dirty="0" err="1" smtClean="0">
                <a:solidFill>
                  <a:schemeClr val="tx2"/>
                </a:solidFill>
              </a:rPr>
              <a:t>banking</a:t>
            </a:r>
            <a:r>
              <a:rPr lang="fr-CH" sz="1300" dirty="0" smtClean="0">
                <a:solidFill>
                  <a:schemeClr val="tx2"/>
                </a:solidFill>
              </a:rPr>
              <a:t> ainsi que les journaux transactionnels sont sauvegardés une fois par jour sur un support externe.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correctifs de sécurité ne sont pas installés régulièrement sur les serveurs et postes de travail.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mots de passe des comptes génériques utilisés pour administrer les serveurs de Production sont conservés dans un fichier Excel partagé entre les membres du service informatique.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employés peuvent accéder aux clés USB sur leurs postes de travail mais en lecture-seule.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employés peuvent accéder sans restriction (lecture et écriture) aux clés USB sur leurs postes de travail.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Toutes les données du serveur de Production, dont certaines données sont sensibles (ex: numéros de carte de crédits), sont répliquées chaque jour sur le serveur de Test.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Les sauvegardes des données sensibles sont conservées sur des supports non-chiffrés et transportées à l’extérieur chaque semaine par une société de sécurité spécialisée.</a:t>
            </a:r>
          </a:p>
          <a:p>
            <a:pPr marL="177800" indent="-177800">
              <a:buFont typeface="Arial" pitchFamily="34" charset="0"/>
              <a:buChar char="•"/>
            </a:pPr>
            <a:endParaRPr lang="fr-CH" sz="1300" dirty="0" smtClean="0">
              <a:solidFill>
                <a:schemeClr val="tx2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fr-CH" sz="1300" dirty="0" smtClean="0">
                <a:solidFill>
                  <a:schemeClr val="tx2"/>
                </a:solidFill>
              </a:rPr>
              <a:t>Le plan de secours informatique n’a pas fait l’objet d’un test complet depuis 3 ans. Toutefois, aucun changement majeur n’a eu lieu depuis selon le responsable informatique.</a:t>
            </a:r>
          </a:p>
        </p:txBody>
      </p:sp>
      <p:sp>
        <p:nvSpPr>
          <p:cNvPr id="8" name="Rectangle 7"/>
          <p:cNvSpPr/>
          <p:nvPr/>
        </p:nvSpPr>
        <p:spPr>
          <a:xfrm>
            <a:off x="2627784" y="1119642"/>
            <a:ext cx="4572000" cy="2923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tabLst>
                <a:tab pos="85725" algn="l"/>
              </a:tabLst>
              <a:defRPr/>
            </a:pPr>
            <a:r>
              <a:rPr lang="fr-FR" sz="1300" b="1" dirty="0" smtClean="0">
                <a:solidFill>
                  <a:schemeClr val="tx2"/>
                </a:solidFill>
              </a:rPr>
              <a:t>Identifier les critères de sécurité impactés (C, I, D?)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884369" y="980728"/>
          <a:ext cx="1068288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096"/>
                <a:gridCol w="356096"/>
                <a:gridCol w="356096"/>
              </a:tblGrid>
              <a:tr h="425084"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7030A0"/>
                          </a:solidFill>
                        </a:rPr>
                        <a:t>C</a:t>
                      </a:r>
                      <a:endParaRPr lang="fr-CH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7030A0"/>
                          </a:solidFill>
                        </a:rPr>
                        <a:t>I</a:t>
                      </a:r>
                      <a:endParaRPr lang="fr-CH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7030A0"/>
                          </a:solidFill>
                        </a:rPr>
                        <a:t>D</a:t>
                      </a:r>
                      <a:endParaRPr lang="fr-CH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47524"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251520" y="1994889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1520" y="26369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51520" y="299695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1520" y="3638975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1520" y="4038517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520" y="45811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1520" y="515209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51520" y="5794113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627784" y="6376972"/>
            <a:ext cx="2736304" cy="2923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tabLst>
                <a:tab pos="85725" algn="l"/>
              </a:tabLst>
              <a:defRPr/>
            </a:pPr>
            <a:r>
              <a:rPr lang="fr-FR" sz="1300" b="1" dirty="0" smtClean="0">
                <a:solidFill>
                  <a:schemeClr val="tx2"/>
                </a:solidFill>
              </a:rPr>
              <a:t>Que retenir de ces exemples?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15659" cy="360040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D’autres critères assurant la sécurité de l’information </a:t>
            </a:r>
            <a:r>
              <a:rPr lang="fr-FR" sz="1600" b="1" dirty="0" smtClean="0">
                <a:solidFill>
                  <a:srgbClr val="7030A0"/>
                </a:solidFill>
              </a:rPr>
              <a:t>(contexte transactionnel / </a:t>
            </a:r>
            <a:r>
              <a:rPr lang="fr-FR" sz="1600" b="1" dirty="0" err="1" smtClean="0">
                <a:solidFill>
                  <a:srgbClr val="7030A0"/>
                </a:solidFill>
              </a:rPr>
              <a:t>e-Business</a:t>
            </a:r>
            <a:r>
              <a:rPr lang="fr-FR" sz="1600" b="1" dirty="0" smtClean="0">
                <a:solidFill>
                  <a:srgbClr val="7030A0"/>
                </a:solidFill>
              </a:rPr>
              <a:t>)</a:t>
            </a: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3" name="Pentagon 12"/>
          <p:cNvSpPr/>
          <p:nvPr/>
        </p:nvSpPr>
        <p:spPr>
          <a:xfrm>
            <a:off x="611560" y="1847726"/>
            <a:ext cx="2304256" cy="72008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Authenticité</a:t>
            </a:r>
          </a:p>
        </p:txBody>
      </p:sp>
      <p:sp>
        <p:nvSpPr>
          <p:cNvPr id="14" name="Pentagon 13"/>
          <p:cNvSpPr/>
          <p:nvPr/>
        </p:nvSpPr>
        <p:spPr>
          <a:xfrm>
            <a:off x="611560" y="3212973"/>
            <a:ext cx="2304256" cy="72008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2000" b="1" dirty="0" smtClean="0">
                <a:solidFill>
                  <a:schemeClr val="tx2"/>
                </a:solidFill>
              </a:rPr>
              <a:t>Non-répudiation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59832" y="1847726"/>
            <a:ext cx="56886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Assure que les données, transactions, communications et documents sont bien authentiques, et que chacun des intervenants est bien celui qu’il dit être.</a:t>
            </a:r>
            <a:endParaRPr lang="fr-FR" sz="1200" dirty="0" smtClean="0">
              <a:solidFill>
                <a:srgbClr val="00277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solidFill>
                  <a:srgbClr val="002776"/>
                </a:solidFill>
              </a:rPr>
              <a:t> Utilise la technologie du certificat numérique.</a:t>
            </a:r>
            <a:endParaRPr lang="fr-CH" dirty="0"/>
          </a:p>
        </p:txBody>
      </p:sp>
      <p:sp>
        <p:nvSpPr>
          <p:cNvPr id="25" name="Rectangle 24"/>
          <p:cNvSpPr/>
          <p:nvPr/>
        </p:nvSpPr>
        <p:spPr>
          <a:xfrm>
            <a:off x="3059832" y="3104961"/>
            <a:ext cx="56886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>
                <a:solidFill>
                  <a:srgbClr val="002776"/>
                </a:solidFill>
              </a:rPr>
              <a:t>Prouve pour une transaction que les données ont été envoyées par l’expéditeur légitime (</a:t>
            </a:r>
            <a:r>
              <a:rPr lang="fr-FR" sz="1600" i="1" dirty="0" smtClean="0">
                <a:solidFill>
                  <a:srgbClr val="002776"/>
                </a:solidFill>
              </a:rPr>
              <a:t>non-répudiation de l'origine</a:t>
            </a:r>
            <a:r>
              <a:rPr lang="fr-FR" sz="1600" dirty="0" smtClean="0">
                <a:solidFill>
                  <a:srgbClr val="002776"/>
                </a:solidFill>
              </a:rPr>
              <a:t>) et reçues par leur destinataire  légitime (</a:t>
            </a:r>
            <a:r>
              <a:rPr lang="fr-FR" sz="1600" i="1" dirty="0" smtClean="0">
                <a:solidFill>
                  <a:srgbClr val="002776"/>
                </a:solidFill>
              </a:rPr>
              <a:t>non-répudiation de l’arrivée</a:t>
            </a:r>
            <a:r>
              <a:rPr lang="fr-FR" sz="1600" dirty="0" smtClean="0">
                <a:solidFill>
                  <a:srgbClr val="002776"/>
                </a:solidFill>
              </a:rPr>
              <a:t>). 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solidFill>
                  <a:srgbClr val="002776"/>
                </a:solidFill>
              </a:rPr>
              <a:t>  Utilise la technologie du certificat numérique.</a:t>
            </a:r>
          </a:p>
          <a:p>
            <a:pPr>
              <a:buFont typeface="Arial" pitchFamily="34" charset="0"/>
              <a:buChar char="•"/>
            </a:pPr>
            <a:r>
              <a:rPr lang="fr-FR" sz="1200" dirty="0" smtClean="0">
                <a:solidFill>
                  <a:srgbClr val="002776"/>
                </a:solidFill>
              </a:rPr>
              <a:t>  </a:t>
            </a:r>
            <a:r>
              <a:rPr lang="fr-FR" sz="1200" b="1" dirty="0" smtClean="0">
                <a:solidFill>
                  <a:srgbClr val="002776"/>
                </a:solidFill>
              </a:rPr>
              <a:t>(option) </a:t>
            </a:r>
            <a:r>
              <a:rPr lang="fr-FR" sz="1200" dirty="0" smtClean="0">
                <a:solidFill>
                  <a:srgbClr val="002776"/>
                </a:solidFill>
              </a:rPr>
              <a:t>Possibilité de donner une </a:t>
            </a:r>
            <a:r>
              <a:rPr lang="fr-FR" sz="1200" u="sng" dirty="0" smtClean="0">
                <a:solidFill>
                  <a:srgbClr val="002776"/>
                </a:solidFill>
              </a:rPr>
              <a:t>valeur juridique</a:t>
            </a:r>
            <a:r>
              <a:rPr lang="fr-FR" sz="1200" dirty="0" smtClean="0">
                <a:solidFill>
                  <a:srgbClr val="002776"/>
                </a:solidFill>
              </a:rPr>
              <a:t> </a:t>
            </a:r>
            <a:r>
              <a:rPr lang="fr-CH" sz="1200" dirty="0" smtClean="0">
                <a:solidFill>
                  <a:srgbClr val="002776"/>
                </a:solidFill>
              </a:rPr>
              <a:t>à l'écrit électronique et à la signature électronique sous certaines conditions précises</a:t>
            </a:r>
            <a:r>
              <a:rPr lang="fr-FR" sz="1200" dirty="0" smtClean="0">
                <a:solidFill>
                  <a:srgbClr val="002776"/>
                </a:solidFill>
              </a:rPr>
              <a:t>.</a:t>
            </a:r>
            <a:endParaRPr lang="fr-CH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683568" y="3032953"/>
            <a:ext cx="7704856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CH" sz="1600" dirty="0" smtClean="0">
                <a:solidFill>
                  <a:srgbClr val="002776"/>
                </a:solidFill>
                <a:cs typeface="Arial" charset="0"/>
              </a:rPr>
              <a:t>Introduction à la Sécurité des Systèmes d’Information</a:t>
            </a: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endParaRPr lang="fr-FR" sz="400" b="1" dirty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2016125" y="2348880"/>
            <a:ext cx="497283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Contrôles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9202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87667" cy="5256583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L’environnement de contrôle interne</a:t>
            </a:r>
          </a:p>
          <a:p>
            <a:pPr lvl="1" eaLnBrk="1" hangingPunct="1">
              <a:buNone/>
              <a:defRPr/>
            </a:pPr>
            <a:r>
              <a:rPr lang="fr-CH" sz="1600" dirty="0" smtClean="0">
                <a:solidFill>
                  <a:srgbClr val="002776"/>
                </a:solidFill>
              </a:rPr>
              <a:t>   Ensemble des </a:t>
            </a:r>
            <a:r>
              <a:rPr lang="fr-CH" sz="1600" dirty="0">
                <a:solidFill>
                  <a:srgbClr val="002776"/>
                </a:solidFill>
              </a:rPr>
              <a:t>éléments </a:t>
            </a:r>
            <a:r>
              <a:rPr lang="fr-CH" sz="1600" u="sng" dirty="0" smtClean="0">
                <a:solidFill>
                  <a:srgbClr val="002776"/>
                </a:solidFill>
              </a:rPr>
              <a:t>humains</a:t>
            </a:r>
            <a:r>
              <a:rPr lang="fr-CH" sz="1600" dirty="0" smtClean="0">
                <a:solidFill>
                  <a:srgbClr val="002776"/>
                </a:solidFill>
              </a:rPr>
              <a:t>, </a:t>
            </a:r>
            <a:r>
              <a:rPr lang="fr-CH" sz="1600" u="sng" dirty="0" smtClean="0">
                <a:solidFill>
                  <a:srgbClr val="002776"/>
                </a:solidFill>
              </a:rPr>
              <a:t>organisationnels</a:t>
            </a:r>
            <a:r>
              <a:rPr lang="fr-CH" sz="1600" dirty="0" smtClean="0">
                <a:solidFill>
                  <a:srgbClr val="002776"/>
                </a:solidFill>
              </a:rPr>
              <a:t> </a:t>
            </a:r>
            <a:r>
              <a:rPr lang="fr-CH" sz="1600" dirty="0">
                <a:solidFill>
                  <a:srgbClr val="002776"/>
                </a:solidFill>
              </a:rPr>
              <a:t>et </a:t>
            </a:r>
            <a:r>
              <a:rPr lang="fr-CH" sz="1600" u="sng" dirty="0" smtClean="0">
                <a:solidFill>
                  <a:srgbClr val="002776"/>
                </a:solidFill>
              </a:rPr>
              <a:t>techniques</a:t>
            </a:r>
            <a:r>
              <a:rPr lang="fr-CH" sz="1600" dirty="0" smtClean="0">
                <a:solidFill>
                  <a:srgbClr val="002776"/>
                </a:solidFill>
              </a:rPr>
              <a:t> mis </a:t>
            </a:r>
            <a:r>
              <a:rPr lang="fr-CH" sz="1600" dirty="0">
                <a:solidFill>
                  <a:srgbClr val="002776"/>
                </a:solidFill>
              </a:rPr>
              <a:t>en place pour </a:t>
            </a:r>
            <a:r>
              <a:rPr lang="fr-CH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réduire les </a:t>
            </a:r>
            <a:r>
              <a:rPr lang="fr-CH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risques.</a:t>
            </a:r>
            <a:br>
              <a:rPr lang="fr-CH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</a:br>
            <a:r>
              <a:rPr lang="fr-CH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/>
            </a:r>
            <a:br>
              <a:rPr lang="fr-CH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</a:br>
            <a:endParaRPr lang="fr-CH" sz="18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 lvl="1" eaLnBrk="1" hangingPunct="1">
              <a:defRPr/>
            </a:pPr>
            <a:r>
              <a:rPr lang="fr-CH" sz="1600" b="1" dirty="0"/>
              <a:t>Objectif du contrôle interne IT:</a:t>
            </a:r>
          </a:p>
          <a:p>
            <a:pPr lvl="3" eaLnBrk="1" hangingPunct="1">
              <a:buFontTx/>
              <a:buChar char="-"/>
              <a:tabLst>
                <a:tab pos="8123238" algn="l"/>
                <a:tab pos="8229600" algn="r"/>
              </a:tabLst>
              <a:defRPr/>
            </a:pPr>
            <a:r>
              <a:rPr lang="fr-CH" dirty="0" smtClean="0"/>
              <a:t>Obtenir </a:t>
            </a:r>
            <a:r>
              <a:rPr lang="fr-CH" dirty="0"/>
              <a:t>une assurance </a:t>
            </a:r>
            <a:r>
              <a:rPr lang="fr-CH" i="1" dirty="0"/>
              <a:t>raisonnable</a:t>
            </a:r>
            <a:r>
              <a:rPr lang="fr-CH" dirty="0"/>
              <a:t> que les </a:t>
            </a:r>
            <a:r>
              <a:rPr lang="fr-CH" b="1" dirty="0"/>
              <a:t>objectifs Métier </a:t>
            </a:r>
            <a:r>
              <a:rPr lang="fr-CH" dirty="0"/>
              <a:t>de l’Entreprise seront </a:t>
            </a:r>
            <a:r>
              <a:rPr lang="fr-CH" dirty="0" smtClean="0"/>
              <a:t>atteints.</a:t>
            </a:r>
          </a:p>
          <a:p>
            <a:pPr lvl="3" eaLnBrk="1" hangingPunct="1">
              <a:buFontTx/>
              <a:buChar char="-"/>
              <a:tabLst>
                <a:tab pos="8123238" algn="l"/>
                <a:tab pos="8229600" algn="r"/>
              </a:tabLst>
              <a:defRPr/>
            </a:pPr>
            <a:r>
              <a:rPr lang="fr-CH" dirty="0" smtClean="0"/>
              <a:t>Réduire </a:t>
            </a:r>
            <a:r>
              <a:rPr lang="fr-CH" dirty="0"/>
              <a:t>les risques par des mesures:</a:t>
            </a:r>
          </a:p>
          <a:p>
            <a:pPr marL="1158875" lvl="5" indent="-163513">
              <a:tabLst>
                <a:tab pos="8123238" algn="l"/>
                <a:tab pos="8229600" algn="r"/>
              </a:tabLst>
              <a:defRPr/>
            </a:pPr>
            <a:r>
              <a:rPr lang="fr-CH" dirty="0"/>
              <a:t>Préventives</a:t>
            </a:r>
          </a:p>
          <a:p>
            <a:pPr marL="1158875" lvl="5" indent="-163513">
              <a:tabLst>
                <a:tab pos="8123238" algn="l"/>
                <a:tab pos="8229600" algn="r"/>
              </a:tabLst>
              <a:defRPr/>
            </a:pPr>
            <a:r>
              <a:rPr lang="fr-CH" dirty="0"/>
              <a:t>Détectives</a:t>
            </a:r>
          </a:p>
          <a:p>
            <a:pPr marL="1158875" lvl="5" indent="-163513">
              <a:tabLst>
                <a:tab pos="8123238" algn="l"/>
                <a:tab pos="8229600" algn="r"/>
              </a:tabLst>
              <a:defRPr/>
            </a:pPr>
            <a:r>
              <a:rPr lang="fr-CH" dirty="0"/>
              <a:t>Correctives</a:t>
            </a:r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74638" y="4022725"/>
            <a:ext cx="8716962" cy="2551113"/>
            <a:chOff x="274638" y="4022725"/>
            <a:chExt cx="8716962" cy="2551113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74638" y="5080000"/>
              <a:ext cx="1431925" cy="600075"/>
            </a:xfrm>
            <a:prstGeom prst="rect">
              <a:avLst/>
            </a:prstGeom>
            <a:solidFill>
              <a:srgbClr val="92D400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solidFill>
                    <a:schemeClr val="bg1"/>
                  </a:solidFill>
                </a:rPr>
                <a:t>Risque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378075" y="5070475"/>
              <a:ext cx="1390650" cy="598488"/>
            </a:xfrm>
            <a:prstGeom prst="rect">
              <a:avLst/>
            </a:prstGeom>
            <a:solidFill>
              <a:srgbClr val="00A1DE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 smtClean="0">
                  <a:solidFill>
                    <a:schemeClr val="bg1"/>
                  </a:solidFill>
                </a:rPr>
                <a:t>Objectif de contrôle</a:t>
              </a:r>
              <a:endParaRPr lang="fr-FR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4521200" y="4144963"/>
              <a:ext cx="1693863" cy="600075"/>
            </a:xfrm>
            <a:prstGeom prst="rect">
              <a:avLst/>
            </a:prstGeom>
            <a:solidFill>
              <a:srgbClr val="00A1DE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lvl="0" algn="ctr">
                <a:spcBef>
                  <a:spcPct val="50000"/>
                </a:spcBef>
                <a:defRPr/>
              </a:pPr>
              <a:r>
                <a:rPr lang="fr-FR" sz="1400" b="1" dirty="0" smtClean="0">
                  <a:solidFill>
                    <a:srgbClr val="FFFFFF"/>
                  </a:solidFill>
                </a:rPr>
                <a:t>Activité de </a:t>
              </a:r>
              <a:br>
                <a:rPr lang="fr-FR" sz="1400" b="1" dirty="0" smtClean="0">
                  <a:solidFill>
                    <a:srgbClr val="FFFFFF"/>
                  </a:solidFill>
                </a:rPr>
              </a:br>
              <a:r>
                <a:rPr lang="fr-FR" sz="1400" b="1" dirty="0" smtClean="0">
                  <a:solidFill>
                    <a:srgbClr val="FFFFFF"/>
                  </a:solidFill>
                </a:rPr>
                <a:t>contrôle 1</a:t>
              </a:r>
              <a:endParaRPr lang="fr-FR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521200" y="5070475"/>
              <a:ext cx="1673225" cy="598488"/>
            </a:xfrm>
            <a:prstGeom prst="rect">
              <a:avLst/>
            </a:prstGeom>
            <a:solidFill>
              <a:srgbClr val="00A1DE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 smtClean="0">
                  <a:solidFill>
                    <a:srgbClr val="FFFFFF"/>
                  </a:solidFill>
                </a:rPr>
                <a:t>Activité de </a:t>
              </a:r>
              <a:br>
                <a:rPr lang="fr-FR" sz="1400" b="1" dirty="0" smtClean="0">
                  <a:solidFill>
                    <a:srgbClr val="FFFFFF"/>
                  </a:solidFill>
                </a:rPr>
              </a:br>
              <a:r>
                <a:rPr lang="fr-FR" sz="1400" b="1" dirty="0" smtClean="0">
                  <a:solidFill>
                    <a:srgbClr val="FFFFFF"/>
                  </a:solidFill>
                </a:rPr>
                <a:t>contrôle 2</a:t>
              </a:r>
              <a:endParaRPr lang="fr-FR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511675" y="5973763"/>
              <a:ext cx="1693863" cy="600075"/>
            </a:xfrm>
            <a:prstGeom prst="rect">
              <a:avLst/>
            </a:prstGeom>
            <a:solidFill>
              <a:srgbClr val="00A1DE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 smtClean="0">
                  <a:solidFill>
                    <a:srgbClr val="FFFFFF"/>
                  </a:solidFill>
                </a:rPr>
                <a:t>Activité de </a:t>
              </a:r>
              <a:br>
                <a:rPr lang="fr-FR" sz="1400" b="1" dirty="0" smtClean="0">
                  <a:solidFill>
                    <a:srgbClr val="FFFFFF"/>
                  </a:solidFill>
                </a:rPr>
              </a:br>
              <a:r>
                <a:rPr lang="fr-FR" sz="1400" b="1" dirty="0" smtClean="0">
                  <a:solidFill>
                    <a:srgbClr val="FFFFFF"/>
                  </a:solidFill>
                </a:rPr>
                <a:t>contrôle 3</a:t>
              </a:r>
              <a:endParaRPr lang="fr-FR" sz="1400" b="1" dirty="0">
                <a:solidFill>
                  <a:srgbClr val="FFFFFF"/>
                </a:solidFill>
              </a:endParaRPr>
            </a:p>
          </p:txBody>
        </p:sp>
        <p:sp>
          <p:nvSpPr>
            <p:cNvPr id="31" name="Right Arrow 30"/>
            <p:cNvSpPr/>
            <p:nvPr/>
          </p:nvSpPr>
          <p:spPr bwMode="auto">
            <a:xfrm>
              <a:off x="1819275" y="5140325"/>
              <a:ext cx="508000" cy="447675"/>
            </a:xfrm>
            <a:prstGeom prst="rightArrow">
              <a:avLst/>
            </a:prstGeom>
            <a:noFill/>
            <a:ln w="19050" cap="flat" cmpd="sng" algn="ctr">
              <a:solidFill>
                <a:srgbClr val="00A1D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fr-FR">
                <a:solidFill>
                  <a:schemeClr val="tx2"/>
                </a:solidFill>
                <a:cs typeface="+mn-cs"/>
              </a:endParaRPr>
            </a:p>
          </p:txBody>
        </p:sp>
        <p:sp>
          <p:nvSpPr>
            <p:cNvPr id="32" name="Right Arrow 31"/>
            <p:cNvSpPr/>
            <p:nvPr/>
          </p:nvSpPr>
          <p:spPr bwMode="auto">
            <a:xfrm rot="18863991">
              <a:off x="3911601" y="4521200"/>
              <a:ext cx="508000" cy="447675"/>
            </a:xfrm>
            <a:prstGeom prst="rightArrow">
              <a:avLst/>
            </a:prstGeom>
            <a:noFill/>
            <a:ln w="19050" cap="flat" cmpd="sng" algn="ctr">
              <a:solidFill>
                <a:srgbClr val="00A1D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fr-FR">
                <a:solidFill>
                  <a:schemeClr val="tx2"/>
                </a:solidFill>
                <a:cs typeface="+mn-cs"/>
              </a:endParaRPr>
            </a:p>
          </p:txBody>
        </p:sp>
        <p:sp>
          <p:nvSpPr>
            <p:cNvPr id="33" name="Right Arrow 32"/>
            <p:cNvSpPr/>
            <p:nvPr/>
          </p:nvSpPr>
          <p:spPr bwMode="auto">
            <a:xfrm>
              <a:off x="3902075" y="5151438"/>
              <a:ext cx="508000" cy="446087"/>
            </a:xfrm>
            <a:prstGeom prst="rightArrow">
              <a:avLst/>
            </a:prstGeom>
            <a:noFill/>
            <a:ln w="19050" cap="flat" cmpd="sng" algn="ctr">
              <a:solidFill>
                <a:srgbClr val="00A1D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fr-FR">
                <a:solidFill>
                  <a:schemeClr val="tx2"/>
                </a:solidFill>
                <a:cs typeface="+mn-cs"/>
              </a:endParaRPr>
            </a:p>
          </p:txBody>
        </p:sp>
        <p:sp>
          <p:nvSpPr>
            <p:cNvPr id="34" name="Right Arrow 33"/>
            <p:cNvSpPr/>
            <p:nvPr/>
          </p:nvSpPr>
          <p:spPr bwMode="auto">
            <a:xfrm rot="1728648">
              <a:off x="3902075" y="5791200"/>
              <a:ext cx="508000" cy="447675"/>
            </a:xfrm>
            <a:prstGeom prst="rightArrow">
              <a:avLst/>
            </a:prstGeom>
            <a:noFill/>
            <a:ln w="19050" cap="flat" cmpd="sng" algn="ctr">
              <a:solidFill>
                <a:srgbClr val="00A1D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endParaRPr lang="fr-FR">
                <a:solidFill>
                  <a:schemeClr val="tx2"/>
                </a:solidFill>
                <a:cs typeface="+mn-cs"/>
              </a:endParaRPr>
            </a:p>
          </p:txBody>
        </p:sp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6191250" y="4981575"/>
              <a:ext cx="1095375" cy="784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altLang="en-GB" dirty="0">
                  <a:solidFill>
                    <a:schemeClr val="tx2"/>
                  </a:solidFill>
                </a:rPr>
                <a:t>(Auto)</a:t>
              </a:r>
            </a:p>
            <a:p>
              <a:pPr algn="ctr">
                <a:spcBef>
                  <a:spcPct val="50000"/>
                </a:spcBef>
              </a:pPr>
              <a:r>
                <a:rPr lang="fr-FR" dirty="0">
                  <a:solidFill>
                    <a:schemeClr val="tx2"/>
                  </a:solidFill>
                </a:rPr>
                <a:t>(Manuel)</a:t>
              </a:r>
            </a:p>
          </p:txBody>
        </p:sp>
        <p:sp>
          <p:nvSpPr>
            <p:cNvPr id="38" name="Right Brace 15"/>
            <p:cNvSpPr>
              <a:spLocks/>
            </p:cNvSpPr>
            <p:nvPr/>
          </p:nvSpPr>
          <p:spPr bwMode="auto">
            <a:xfrm>
              <a:off x="7164288" y="4022725"/>
              <a:ext cx="252512" cy="2430611"/>
            </a:xfrm>
            <a:prstGeom prst="rightBrace">
              <a:avLst>
                <a:gd name="adj1" fmla="val 8365"/>
                <a:gd name="adj2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</a:pPr>
              <a:endParaRPr lang="fr-FR"/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446963" y="5019675"/>
              <a:ext cx="1544637" cy="598488"/>
            </a:xfrm>
            <a:prstGeom prst="rect">
              <a:avLst/>
            </a:prstGeom>
            <a:solidFill>
              <a:srgbClr val="92D400"/>
            </a:solidFill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solidFill>
                    <a:schemeClr val="bg1"/>
                  </a:solidFill>
                </a:rPr>
                <a:t>Risque résiduel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6372200" y="3356992"/>
            <a:ext cx="18549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en-GB" sz="1200" dirty="0" smtClean="0">
                <a:solidFill>
                  <a:schemeClr val="tx2"/>
                </a:solidFill>
              </a:rPr>
              <a:t>Evaluation des contrôles</a:t>
            </a:r>
            <a:endParaRPr lang="fr-CH" sz="1200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308304" y="35730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771800" y="1844824"/>
            <a:ext cx="771365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People</a:t>
            </a:r>
            <a:endParaRPr lang="en-GB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95936" y="1844824"/>
            <a:ext cx="881973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Process</a:t>
            </a:r>
            <a:endParaRPr lang="en-GB" sz="1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1844824"/>
            <a:ext cx="1173206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1400" b="1" dirty="0" smtClean="0"/>
              <a:t>Technology</a:t>
            </a:r>
            <a:endParaRPr lang="en-GB" sz="14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131840" y="162880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427984" y="162880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940152" y="162880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Les différents types de contrôles</a:t>
            </a:r>
            <a:r>
              <a:rPr lang="fr-FR" sz="1200" b="1" dirty="0" smtClean="0">
                <a:latin typeface="Arial" pitchFamily="34" charset="0"/>
                <a:cs typeface="Arial" pitchFamily="34" charset="0"/>
              </a:rPr>
              <a:t> </a:t>
            </a: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6613" y="1717675"/>
          <a:ext cx="7858180" cy="4014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90389"/>
                <a:gridCol w="3367791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2"/>
                          </a:solidFill>
                        </a:rPr>
                        <a:t>Catégories de contrôle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chemeClr val="tx2"/>
                          </a:solidFill>
                        </a:rPr>
                        <a:t>Types de contrôles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4122">
                <a:tc>
                  <a:txBody>
                    <a:bodyPr/>
                    <a:lstStyle/>
                    <a:p>
                      <a:r>
                        <a:rPr lang="fr-FR" sz="16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Dissuasif</a:t>
                      </a:r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Décourage l’incident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4122">
                <a:tc>
                  <a:txBody>
                    <a:bodyPr/>
                    <a:lstStyle/>
                    <a:p>
                      <a:r>
                        <a:rPr lang="fr-FR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Préventif</a:t>
                      </a:r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Evite l’incident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Administratif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Politiques et procédures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r>
                        <a:rPr lang="fr-FR" sz="1600" b="1" kern="1200" dirty="0" err="1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Détectif</a:t>
                      </a:r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Identifie l’incident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Technique (logique)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Mots de passe, contrôles antivirus, </a:t>
                      </a:r>
                      <a:r>
                        <a:rPr lang="fr-FR" sz="1400" dirty="0" err="1" smtClean="0">
                          <a:solidFill>
                            <a:schemeClr val="tx2"/>
                          </a:solidFill>
                        </a:rPr>
                        <a:t>etc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6093">
                <a:tc>
                  <a:txBody>
                    <a:bodyPr/>
                    <a:lstStyle/>
                    <a:p>
                      <a:r>
                        <a:rPr lang="fr-FR" sz="16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Correctif</a:t>
                      </a:r>
                      <a:r>
                        <a:rPr lang="fr-FR" sz="1600" b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Remédie à l’incident / limites les dommages</a:t>
                      </a:r>
                      <a:br>
                        <a:rPr lang="fr-FR" sz="14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Restaure les contrôles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Physique</a:t>
                      </a:r>
                    </a:p>
                    <a:p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>- Alarmes, vidéosurveillance, </a:t>
                      </a:r>
                      <a:r>
                        <a:rPr lang="fr-FR" sz="1400" dirty="0" err="1" smtClean="0">
                          <a:solidFill>
                            <a:schemeClr val="tx2"/>
                          </a:solidFill>
                        </a:rPr>
                        <a:t>etc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5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Compensatif</a:t>
                      </a:r>
                      <a:r>
                        <a:rPr lang="fr-FR" sz="1400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fr-FR" sz="14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fr-FR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Contrôle alternatif (ex : supervision)</a:t>
                      </a:r>
                      <a:endParaRPr lang="en-US" sz="14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5505">
                <a:tc>
                  <a:txBody>
                    <a:bodyPr/>
                    <a:lstStyle/>
                    <a:p>
                      <a:r>
                        <a:rPr lang="fr-FR" sz="16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Recouvrement</a:t>
                      </a:r>
                      <a:r>
                        <a:rPr lang="fr-FR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4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 Restaure la</a:t>
                      </a:r>
                      <a:r>
                        <a:rPr lang="fr-FR" sz="14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situation initiale (DRP / BCP)</a:t>
                      </a:r>
                      <a:endParaRPr lang="en-US" sz="1400" kern="120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Left Brace 6"/>
          <p:cNvSpPr>
            <a:spLocks/>
          </p:cNvSpPr>
          <p:nvPr/>
        </p:nvSpPr>
        <p:spPr bwMode="auto">
          <a:xfrm>
            <a:off x="619125" y="2643188"/>
            <a:ext cx="274638" cy="1920875"/>
          </a:xfrm>
          <a:prstGeom prst="leftBrace">
            <a:avLst>
              <a:gd name="adj1" fmla="val 8322"/>
              <a:gd name="adj2" fmla="val 50000"/>
            </a:avLst>
          </a:prstGeom>
          <a:noFill/>
          <a:ln w="19050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-5400000">
            <a:off x="7938" y="3486150"/>
            <a:ext cx="8778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chemeClr val="tx2"/>
                </a:solidFill>
              </a:rPr>
              <a:t>ISACA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Quelques exemples de contrôles</a:t>
            </a:r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04788" y="2235200"/>
          <a:ext cx="8786876" cy="34372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43011"/>
                <a:gridCol w="1367525"/>
                <a:gridCol w="1255268"/>
                <a:gridCol w="1255268"/>
                <a:gridCol w="1336913"/>
                <a:gridCol w="1173623"/>
                <a:gridCol w="1255268"/>
              </a:tblGrid>
              <a:tr h="560174">
                <a:tc>
                  <a:txBody>
                    <a:bodyPr/>
                    <a:lstStyle/>
                    <a:p>
                      <a:pPr algn="ctr"/>
                      <a:endParaRPr lang="fr-FR" sz="1200" b="1" noProof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chemeClr val="tx1"/>
                          </a:solidFill>
                        </a:rPr>
                        <a:t>Dissuasif</a:t>
                      </a:r>
                      <a:endParaRPr lang="fr-FR" sz="1200" b="1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rgbClr val="7030A0"/>
                          </a:solidFill>
                        </a:rPr>
                        <a:t>Préventif</a:t>
                      </a:r>
                      <a:endParaRPr lang="fr-FR" sz="1200" b="1" noProof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rgbClr val="7030A0"/>
                          </a:solidFill>
                        </a:rPr>
                        <a:t>Détectif</a:t>
                      </a:r>
                      <a:endParaRPr lang="fr-FR" sz="1200" b="1" noProof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rgbClr val="7030A0"/>
                          </a:solidFill>
                        </a:rPr>
                        <a:t>Correctif</a:t>
                      </a:r>
                      <a:endParaRPr lang="fr-FR" sz="1200" b="1" noProof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chemeClr val="tx1"/>
                          </a:solidFill>
                        </a:rPr>
                        <a:t>Compensatif</a:t>
                      </a:r>
                      <a:endParaRPr lang="fr-FR" sz="1200" b="1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noProof="0" smtClean="0">
                          <a:solidFill>
                            <a:schemeClr val="tx1"/>
                          </a:solidFill>
                        </a:rPr>
                        <a:t>Recouvre-ment</a:t>
                      </a:r>
                      <a:endParaRPr lang="fr-FR" sz="1200" b="1" noProof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</a:tr>
              <a:tr h="101374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Adminis-tratif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Politique de sécurité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Procédure de gestion des utilisateurs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Revue des rapports d’exception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Licenciement / avertissement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Supervision, rotations de personnel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Plan de secours informatique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785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Technique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Message d’avertissement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Mots de passe, IPS, surf control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Logs,</a:t>
                      </a:r>
                      <a:r>
                        <a:rPr lang="fr-FR" sz="1200" baseline="0" noProof="0" smtClean="0">
                          <a:solidFill>
                            <a:schemeClr val="accent1"/>
                          </a:solidFill>
                        </a:rPr>
                        <a:t> IDS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Fermeture</a:t>
                      </a:r>
                      <a:r>
                        <a:rPr lang="fr-FR" sz="1200" baseline="0" noProof="0" smtClean="0">
                          <a:solidFill>
                            <a:schemeClr val="accent1"/>
                          </a:solidFill>
                        </a:rPr>
                        <a:t> de session, isolation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Logs, videosurveil-lance, traçabilité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Sauvegardes des données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54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noProof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Physique</a:t>
                      </a: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D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Panneau « Attention au chien »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Clôture</a:t>
                      </a:r>
                      <a:r>
                        <a:rPr lang="fr-FR" sz="1200" baseline="0" noProof="0" smtClean="0">
                          <a:solidFill>
                            <a:schemeClr val="accent1"/>
                          </a:solidFill>
                        </a:rPr>
                        <a:t> d’enceinte, vitres fumées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Videosurveil-lance, détecteurs de mouvement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Extincteur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smtClean="0">
                          <a:solidFill>
                            <a:schemeClr val="accent1"/>
                          </a:solidFill>
                        </a:rPr>
                        <a:t>Défense échelonnée</a:t>
                      </a:r>
                      <a:endParaRPr lang="fr-FR" sz="1200" noProof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noProof="0" dirty="0" smtClean="0">
                          <a:solidFill>
                            <a:schemeClr val="accent1"/>
                          </a:solidFill>
                        </a:rPr>
                        <a:t>Reconstruction</a:t>
                      </a:r>
                      <a:endParaRPr lang="fr-FR" sz="1200" noProof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Left Brace 10"/>
          <p:cNvSpPr>
            <a:spLocks/>
          </p:cNvSpPr>
          <p:nvPr/>
        </p:nvSpPr>
        <p:spPr bwMode="auto">
          <a:xfrm rot="5400000" flipV="1">
            <a:off x="4510881" y="223044"/>
            <a:ext cx="233363" cy="3648075"/>
          </a:xfrm>
          <a:prstGeom prst="leftBrace">
            <a:avLst>
              <a:gd name="adj1" fmla="val 8323"/>
              <a:gd name="adj2" fmla="val 50000"/>
            </a:avLst>
          </a:prstGeom>
          <a:noFill/>
          <a:ln w="19050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fr-FR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173538" y="1649413"/>
            <a:ext cx="8778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altLang="en-GB">
                <a:solidFill>
                  <a:schemeClr val="tx2"/>
                </a:solidFill>
              </a:rPr>
              <a:t>ISACA</a:t>
            </a:r>
            <a:endParaRPr lang="fr-FR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15659" cy="360040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L’environnement de contrôle interne</a:t>
            </a:r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411760" y="1988840"/>
            <a:ext cx="4680520" cy="3168352"/>
            <a:chOff x="1763688" y="1988840"/>
            <a:chExt cx="5472608" cy="3744416"/>
          </a:xfrm>
        </p:grpSpPr>
        <p:sp>
          <p:nvSpPr>
            <p:cNvPr id="9" name="Rectangle 8"/>
            <p:cNvSpPr/>
            <p:nvPr/>
          </p:nvSpPr>
          <p:spPr>
            <a:xfrm>
              <a:off x="1763688" y="4869160"/>
              <a:ext cx="5400600" cy="864096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CH" sz="1400" b="1" dirty="0" smtClean="0"/>
                <a:t>Services IT</a:t>
              </a:r>
              <a:br>
                <a:rPr lang="fr-CH" sz="1400" b="1" dirty="0" smtClean="0"/>
              </a:br>
              <a:r>
                <a:rPr lang="fr-CH" sz="1100" b="1" dirty="0" smtClean="0"/>
                <a:t>(systèmes d’exploitation, données, télécom, Continuité, réseaux)</a:t>
              </a:r>
              <a:endParaRPr lang="fr-CH" sz="1400" b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763688" y="2852936"/>
              <a:ext cx="1368152" cy="18002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CH" sz="1400" b="1" dirty="0" smtClean="0"/>
                <a:t>Processus Métier</a:t>
              </a:r>
              <a:br>
                <a:rPr lang="fr-CH" sz="1400" b="1" dirty="0" smtClean="0"/>
              </a:br>
              <a:r>
                <a:rPr lang="fr-CH" sz="1100" b="1" dirty="0" smtClean="0">
                  <a:solidFill>
                    <a:srgbClr val="000000"/>
                  </a:solidFill>
                </a:rPr>
                <a:t>(Service Comptable et Financier)</a:t>
              </a:r>
              <a:endParaRPr lang="fr-CH" sz="1400" b="1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47864" y="2852936"/>
              <a:ext cx="1368152" cy="18002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CH" sz="1400" b="1" dirty="0" smtClean="0"/>
                <a:t>Processus Métier</a:t>
              </a:r>
              <a:br>
                <a:rPr lang="fr-CH" sz="1400" b="1" dirty="0" smtClean="0"/>
              </a:br>
              <a:r>
                <a:rPr lang="fr-CH" sz="1100" b="1" dirty="0" smtClean="0">
                  <a:solidFill>
                    <a:srgbClr val="000000"/>
                  </a:solidFill>
                </a:rPr>
                <a:t>(Fabrication)</a:t>
              </a:r>
              <a:endParaRPr lang="fr-CH" sz="1400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932040" y="2852936"/>
              <a:ext cx="1368152" cy="1800200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CH" sz="1400" b="1" dirty="0" smtClean="0"/>
                <a:t>Processus Métier</a:t>
              </a:r>
              <a:br>
                <a:rPr lang="fr-CH" sz="1400" b="1" dirty="0" smtClean="0"/>
              </a:br>
              <a:r>
                <a:rPr lang="fr-CH" sz="1100" b="1" dirty="0" smtClean="0">
                  <a:solidFill>
                    <a:srgbClr val="000000"/>
                  </a:solidFill>
                </a:rPr>
                <a:t>(Logistique)</a:t>
              </a:r>
              <a:endParaRPr lang="fr-CH" sz="1400" b="1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72201" y="4293096"/>
              <a:ext cx="600145" cy="36373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H" sz="1400" b="1" dirty="0" smtClean="0"/>
                <a:t>Etc.</a:t>
              </a:r>
              <a:endParaRPr lang="fr-CH" sz="1400" dirty="0"/>
            </a:p>
          </p:txBody>
        </p:sp>
        <p:sp>
          <p:nvSpPr>
            <p:cNvPr id="16" name="Trapezoid 15"/>
            <p:cNvSpPr/>
            <p:nvPr/>
          </p:nvSpPr>
          <p:spPr>
            <a:xfrm>
              <a:off x="1763688" y="1988840"/>
              <a:ext cx="5472608" cy="720080"/>
            </a:xfrm>
            <a:prstGeom prst="trapezoid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fr-CH" sz="1400" b="1" dirty="0" smtClean="0"/>
                <a:t>Direction générale</a:t>
              </a:r>
              <a:endParaRPr lang="fr-CH" sz="1400" b="1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2123728" y="148478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200" b="1" u="sng" dirty="0" smtClean="0">
                <a:solidFill>
                  <a:srgbClr val="002776"/>
                </a:solidFill>
              </a:rPr>
              <a:t>Eléments de contrôle communs à une organisation</a:t>
            </a:r>
            <a:endParaRPr lang="fr-CH" sz="1400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179512" y="1650155"/>
            <a:ext cx="1944216" cy="2492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au niveau de l’entité: </a:t>
            </a:r>
            <a:r>
              <a:rPr lang="fr-CH" sz="1200" dirty="0" smtClean="0">
                <a:solidFill>
                  <a:srgbClr val="002776"/>
                </a:solidFill>
              </a:rPr>
              <a:t>définissent  les grandes lignes et la culture de l’Organisation.</a:t>
            </a:r>
          </a:p>
          <a:p>
            <a:endParaRPr lang="fr-CH" sz="1200" dirty="0" smtClean="0">
              <a:solidFill>
                <a:srgbClr val="002776"/>
              </a:solidFill>
            </a:endParaRPr>
          </a:p>
          <a:p>
            <a:r>
              <a:rPr lang="fr-CH" sz="1200" u="sng" dirty="0" smtClean="0">
                <a:solidFill>
                  <a:srgbClr val="002776"/>
                </a:solidFill>
              </a:rPr>
              <a:t>Exemples de contrôles</a:t>
            </a:r>
            <a:r>
              <a:rPr lang="fr-CH" sz="1200" dirty="0" smtClean="0">
                <a:solidFill>
                  <a:srgbClr val="002776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Stratégie d’entreprise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Politique de sécurité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Procédures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Evaluation des risques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Formation du personnel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Assurance qualité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Audit Interne</a:t>
            </a:r>
          </a:p>
        </p:txBody>
      </p:sp>
      <p:cxnSp>
        <p:nvCxnSpPr>
          <p:cNvPr id="23" name="Elbow Connector 22"/>
          <p:cNvCxnSpPr/>
          <p:nvPr/>
        </p:nvCxnSpPr>
        <p:spPr>
          <a:xfrm>
            <a:off x="2051720" y="1916832"/>
            <a:ext cx="1440160" cy="43204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115616" y="5301208"/>
            <a:ext cx="6984776" cy="11541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généraux informatiques: </a:t>
            </a:r>
            <a:r>
              <a:rPr lang="fr-CH" sz="1200" dirty="0" smtClean="0">
                <a:solidFill>
                  <a:srgbClr val="002776"/>
                </a:solidFill>
              </a:rPr>
              <a:t>incorporés au sein des services IT. Assurent qu’une infrastructure et des services informatiques </a:t>
            </a:r>
            <a:r>
              <a:rPr lang="fr-CH" sz="1200" u="sng" dirty="0" smtClean="0">
                <a:solidFill>
                  <a:srgbClr val="002776"/>
                </a:solidFill>
              </a:rPr>
              <a:t>fiables</a:t>
            </a:r>
            <a:r>
              <a:rPr lang="fr-CH" sz="1200" dirty="0" smtClean="0">
                <a:solidFill>
                  <a:srgbClr val="002776"/>
                </a:solidFill>
              </a:rPr>
              <a:t> supportent les contrôles applicatifs.</a:t>
            </a:r>
          </a:p>
          <a:p>
            <a:endParaRPr lang="fr-CH" sz="700" dirty="0" smtClean="0">
              <a:solidFill>
                <a:srgbClr val="002776"/>
              </a:solidFill>
            </a:endParaRPr>
          </a:p>
          <a:p>
            <a:r>
              <a:rPr lang="fr-CH" sz="1200" u="sng" dirty="0" smtClean="0">
                <a:solidFill>
                  <a:srgbClr val="002776"/>
                </a:solidFill>
              </a:rPr>
              <a:t>Exemples de contrôles</a:t>
            </a:r>
            <a:r>
              <a:rPr lang="fr-CH" sz="1200" dirty="0" smtClean="0">
                <a:solidFill>
                  <a:srgbClr val="002776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Développement de nouveaux programmes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Gestion des accès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72000" y="5949280"/>
            <a:ext cx="2808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Exploitation des environnements IT</a:t>
            </a:r>
          </a:p>
        </p:txBody>
      </p:sp>
      <p:cxnSp>
        <p:nvCxnSpPr>
          <p:cNvPr id="29" name="Elbow Connector 28"/>
          <p:cNvCxnSpPr/>
          <p:nvPr/>
        </p:nvCxnSpPr>
        <p:spPr>
          <a:xfrm flipV="1">
            <a:off x="1691680" y="4653136"/>
            <a:ext cx="936104" cy="648072"/>
          </a:xfrm>
          <a:prstGeom prst="bentConnector3">
            <a:avLst>
              <a:gd name="adj1" fmla="val 115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164288" y="2132856"/>
            <a:ext cx="1872208" cy="2492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applicatifs: </a:t>
            </a:r>
            <a:r>
              <a:rPr lang="fr-CH" sz="1200" dirty="0" smtClean="0">
                <a:solidFill>
                  <a:srgbClr val="002776"/>
                </a:solidFill>
              </a:rPr>
              <a:t>définissent  les grandes lignes et la culture de l’Organisation.</a:t>
            </a:r>
          </a:p>
          <a:p>
            <a:endParaRPr lang="fr-CH" sz="1200" dirty="0" smtClean="0">
              <a:solidFill>
                <a:srgbClr val="002776"/>
              </a:solidFill>
            </a:endParaRPr>
          </a:p>
          <a:p>
            <a:r>
              <a:rPr lang="fr-CH" sz="1200" u="sng" dirty="0" smtClean="0">
                <a:solidFill>
                  <a:srgbClr val="002776"/>
                </a:solidFill>
              </a:rPr>
              <a:t>Exemples de contrôles</a:t>
            </a:r>
            <a:r>
              <a:rPr lang="fr-CH" sz="1200" dirty="0" smtClean="0">
                <a:solidFill>
                  <a:srgbClr val="002776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Exhaustivité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Précision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Autorisation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Ségrégation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Validité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Correction des erreurs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etc.</a:t>
            </a:r>
          </a:p>
        </p:txBody>
      </p:sp>
      <p:cxnSp>
        <p:nvCxnSpPr>
          <p:cNvPr id="37" name="Elbow Connector 36"/>
          <p:cNvCxnSpPr/>
          <p:nvPr/>
        </p:nvCxnSpPr>
        <p:spPr>
          <a:xfrm rot="10800000" flipV="1">
            <a:off x="6156176" y="2852936"/>
            <a:ext cx="1008112" cy="6480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843808" y="6453336"/>
            <a:ext cx="30636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900" u="sng" dirty="0" smtClean="0">
                <a:solidFill>
                  <a:srgbClr val="002776"/>
                </a:solidFill>
              </a:rPr>
              <a:t>Source</a:t>
            </a:r>
            <a:r>
              <a:rPr lang="fr-CH" sz="900" dirty="0" smtClean="0">
                <a:solidFill>
                  <a:srgbClr val="002776"/>
                </a:solidFill>
              </a:rPr>
              <a:t>: ITGC – IT control objectives for </a:t>
            </a:r>
            <a:r>
              <a:rPr lang="fr-CH" sz="900" dirty="0" err="1" smtClean="0">
                <a:solidFill>
                  <a:srgbClr val="002776"/>
                </a:solidFill>
              </a:rPr>
              <a:t>Sarbanes</a:t>
            </a:r>
            <a:r>
              <a:rPr lang="fr-CH" sz="900" dirty="0" smtClean="0">
                <a:solidFill>
                  <a:srgbClr val="002776"/>
                </a:solidFill>
              </a:rPr>
              <a:t>-Oxley</a:t>
            </a:r>
            <a:endParaRPr lang="fr-CH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251520" y="1124745"/>
            <a:ext cx="8892479" cy="504056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 smtClean="0"/>
              <a:t>Identification des applications-clé </a:t>
            </a:r>
            <a:r>
              <a:rPr lang="fr-CH" sz="1600" b="1" dirty="0"/>
              <a:t>et les </a:t>
            </a:r>
            <a:r>
              <a:rPr lang="fr-CH" sz="1600" b="1" dirty="0" smtClean="0"/>
              <a:t>sous-systèmes supportant les </a:t>
            </a:r>
            <a:r>
              <a:rPr lang="fr-CH" sz="1600" b="1" dirty="0"/>
              <a:t>processus Métier </a:t>
            </a:r>
            <a:r>
              <a:rPr lang="fr-FR" sz="1600" b="1" dirty="0"/>
              <a:t/>
            </a:r>
            <a:br>
              <a:rPr lang="fr-FR" sz="1600" b="1" dirty="0"/>
            </a:br>
            <a:r>
              <a:rPr lang="fr-FR" sz="300" dirty="0" smtClean="0"/>
              <a:t>      </a:t>
            </a:r>
            <a:r>
              <a:rPr lang="fr-FR" sz="900" dirty="0" smtClean="0"/>
              <a:t/>
            </a:r>
            <a:br>
              <a:rPr lang="fr-FR" sz="900" dirty="0" smtClean="0"/>
            </a:br>
            <a:r>
              <a:rPr lang="fr-CH" sz="1200" b="1" dirty="0" smtClean="0">
                <a:solidFill>
                  <a:srgbClr val="002776"/>
                </a:solidFill>
              </a:rPr>
              <a:t>Exemple</a:t>
            </a:r>
            <a:r>
              <a:rPr lang="fr-CH" sz="1200" b="1" dirty="0">
                <a:solidFill>
                  <a:srgbClr val="002776"/>
                </a:solidFill>
              </a:rPr>
              <a:t>:  </a:t>
            </a:r>
            <a:r>
              <a:rPr lang="fr-CH" sz="1200" dirty="0">
                <a:solidFill>
                  <a:srgbClr val="002776"/>
                </a:solidFill>
              </a:rPr>
              <a:t>processus de </a:t>
            </a:r>
            <a:r>
              <a:rPr lang="en-US" sz="1200" dirty="0">
                <a:solidFill>
                  <a:srgbClr val="002776"/>
                </a:solidFill>
              </a:rPr>
              <a:t>reporting</a:t>
            </a:r>
            <a:r>
              <a:rPr lang="fr-CH" sz="1200" dirty="0">
                <a:solidFill>
                  <a:srgbClr val="002776"/>
                </a:solidFill>
              </a:rPr>
              <a:t> comptable et financier</a:t>
            </a:r>
            <a:r>
              <a:rPr lang="fr-CH" sz="1200" dirty="0" smtClean="0">
                <a:solidFill>
                  <a:srgbClr val="002776"/>
                </a:solidFill>
              </a:rPr>
              <a:t>.</a:t>
            </a: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9" name="Rectangle 8"/>
          <p:cNvSpPr/>
          <p:nvPr/>
        </p:nvSpPr>
        <p:spPr>
          <a:xfrm>
            <a:off x="2411760" y="4883676"/>
            <a:ext cx="4618934" cy="144016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/>
              <a:t>Services d’infrastructure IT</a:t>
            </a:r>
          </a:p>
          <a:p>
            <a:pPr algn="ctr"/>
            <a:endParaRPr lang="fr-CH" sz="1400" b="1" dirty="0" smtClean="0"/>
          </a:p>
          <a:p>
            <a:pPr algn="ctr"/>
            <a:r>
              <a:rPr lang="fr-CH" sz="1400" b="1" dirty="0" smtClean="0"/>
              <a:t> </a:t>
            </a:r>
          </a:p>
          <a:p>
            <a:pPr algn="ctr"/>
            <a:endParaRPr lang="fr-CH" sz="1400" b="1" dirty="0" smtClean="0"/>
          </a:p>
          <a:p>
            <a:pPr algn="ctr"/>
            <a:endParaRPr lang="fr-CH" sz="1400" b="1" dirty="0" smtClean="0"/>
          </a:p>
          <a:p>
            <a:pPr algn="ctr"/>
            <a:endParaRPr lang="fr-CH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23528" y="4077072"/>
            <a:ext cx="180020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généraux informatiques:</a:t>
            </a:r>
            <a:br>
              <a:rPr lang="fr-CH" sz="1200" b="1" dirty="0" smtClean="0">
                <a:solidFill>
                  <a:srgbClr val="002776"/>
                </a:solidFill>
              </a:rPr>
            </a:br>
            <a:endParaRPr lang="fr-CH" sz="1200" dirty="0" smtClean="0">
              <a:solidFill>
                <a:srgbClr val="00277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Développement de nouveaux programmes</a:t>
            </a:r>
            <a:br>
              <a:rPr lang="fr-CH" sz="1200" dirty="0" smtClean="0">
                <a:solidFill>
                  <a:srgbClr val="002776"/>
                </a:solidFill>
              </a:rPr>
            </a:br>
            <a:endParaRPr lang="fr-CH" sz="1200" dirty="0" smtClean="0">
              <a:solidFill>
                <a:srgbClr val="00277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Gestion des accès</a:t>
            </a:r>
            <a:br>
              <a:rPr lang="fr-CH" sz="1200" dirty="0" smtClean="0">
                <a:solidFill>
                  <a:srgbClr val="002776"/>
                </a:solidFill>
              </a:rPr>
            </a:br>
            <a:endParaRPr lang="fr-CH" sz="1200" dirty="0" smtClean="0">
              <a:solidFill>
                <a:srgbClr val="002776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Exploitation des environnements IT</a:t>
            </a:r>
            <a:br>
              <a:rPr lang="fr-CH" sz="1200" dirty="0" smtClean="0">
                <a:solidFill>
                  <a:srgbClr val="002776"/>
                </a:solidFill>
              </a:rPr>
            </a:br>
            <a:endParaRPr lang="fr-CH" sz="1200" dirty="0" smtClean="0">
              <a:solidFill>
                <a:srgbClr val="002776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Contrôle interne</a:t>
            </a:r>
          </a:p>
        </p:txBody>
      </p:sp>
      <p:cxnSp>
        <p:nvCxnSpPr>
          <p:cNvPr id="29" name="Elbow Connector 28"/>
          <p:cNvCxnSpPr/>
          <p:nvPr/>
        </p:nvCxnSpPr>
        <p:spPr>
          <a:xfrm>
            <a:off x="2123728" y="5373216"/>
            <a:ext cx="720080" cy="230540"/>
          </a:xfrm>
          <a:prstGeom prst="bentConnector3">
            <a:avLst>
              <a:gd name="adj1" fmla="val 2057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164288" y="2867452"/>
            <a:ext cx="1872208" cy="2492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CH" sz="1200" b="1" dirty="0" smtClean="0">
                <a:solidFill>
                  <a:srgbClr val="002776"/>
                </a:solidFill>
              </a:rPr>
              <a:t>Contrôles applicatifs: </a:t>
            </a:r>
            <a:r>
              <a:rPr lang="fr-CH" sz="1200" dirty="0" smtClean="0">
                <a:solidFill>
                  <a:srgbClr val="002776"/>
                </a:solidFill>
              </a:rPr>
              <a:t>définissent  les grandes lignes et la culture de l’Organisation.</a:t>
            </a:r>
          </a:p>
          <a:p>
            <a:endParaRPr lang="fr-CH" sz="1200" dirty="0" smtClean="0">
              <a:solidFill>
                <a:srgbClr val="002776"/>
              </a:solidFill>
            </a:endParaRPr>
          </a:p>
          <a:p>
            <a:r>
              <a:rPr lang="fr-CH" sz="1200" u="sng" dirty="0" smtClean="0">
                <a:solidFill>
                  <a:srgbClr val="002776"/>
                </a:solidFill>
              </a:rPr>
              <a:t>Exemples de contrôles</a:t>
            </a:r>
            <a:r>
              <a:rPr lang="fr-CH" sz="1200" dirty="0" smtClean="0">
                <a:solidFill>
                  <a:srgbClr val="002776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Exhaustivité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Précision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Autorisation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Ségrégation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Validité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Correction des erreurs</a:t>
            </a:r>
          </a:p>
          <a:p>
            <a:pPr>
              <a:buFont typeface="Arial" pitchFamily="34" charset="0"/>
              <a:buChar char="•"/>
            </a:pPr>
            <a:r>
              <a:rPr lang="fr-CH" sz="1200" dirty="0" smtClean="0">
                <a:solidFill>
                  <a:srgbClr val="002776"/>
                </a:solidFill>
              </a:rPr>
              <a:t> </a:t>
            </a:r>
            <a:r>
              <a:rPr lang="fr-CH" sz="1200" dirty="0" err="1" smtClean="0">
                <a:solidFill>
                  <a:srgbClr val="002776"/>
                </a:solidFill>
              </a:rPr>
              <a:t>etc</a:t>
            </a:r>
            <a:endParaRPr lang="fr-CH" sz="1200" dirty="0" smtClean="0">
              <a:solidFill>
                <a:srgbClr val="00277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43808" y="6453336"/>
            <a:ext cx="30636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900" u="sng" dirty="0" smtClean="0">
                <a:solidFill>
                  <a:srgbClr val="002776"/>
                </a:solidFill>
              </a:rPr>
              <a:t>Source</a:t>
            </a:r>
            <a:r>
              <a:rPr lang="fr-CH" sz="900" dirty="0" smtClean="0">
                <a:solidFill>
                  <a:srgbClr val="002776"/>
                </a:solidFill>
              </a:rPr>
              <a:t>: ITGC – IT control objectives for </a:t>
            </a:r>
            <a:r>
              <a:rPr lang="fr-CH" sz="900" dirty="0" err="1" smtClean="0">
                <a:solidFill>
                  <a:srgbClr val="002776"/>
                </a:solidFill>
              </a:rPr>
              <a:t>Sarbanes</a:t>
            </a:r>
            <a:r>
              <a:rPr lang="fr-CH" sz="900" dirty="0" smtClean="0">
                <a:solidFill>
                  <a:srgbClr val="002776"/>
                </a:solidFill>
              </a:rPr>
              <a:t>-Oxley</a:t>
            </a:r>
            <a:endParaRPr lang="fr-CH" sz="1100" dirty="0"/>
          </a:p>
        </p:txBody>
      </p:sp>
      <p:sp>
        <p:nvSpPr>
          <p:cNvPr id="25" name="Rounded Rectangle 24"/>
          <p:cNvSpPr/>
          <p:nvPr/>
        </p:nvSpPr>
        <p:spPr>
          <a:xfrm>
            <a:off x="2987824" y="5243716"/>
            <a:ext cx="3384376" cy="28803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Bases de données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987824" y="5603756"/>
            <a:ext cx="3384376" cy="28803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Systèmes d’exploitation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987824" y="5963796"/>
            <a:ext cx="3384376" cy="288032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Réseau / sécurité physique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11760" y="3731548"/>
            <a:ext cx="4618934" cy="100811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/>
              <a:t>Applications Comptables et Financières </a:t>
            </a:r>
          </a:p>
          <a:p>
            <a:pPr algn="ctr"/>
            <a:endParaRPr lang="fr-CH" sz="1400" b="1" dirty="0" smtClean="0"/>
          </a:p>
          <a:p>
            <a:pPr algn="ctr"/>
            <a:endParaRPr lang="fr-CH" sz="1400" b="1" dirty="0" smtClean="0"/>
          </a:p>
          <a:p>
            <a:pPr algn="ctr"/>
            <a:endParaRPr lang="fr-CH" sz="1400" b="1" dirty="0"/>
          </a:p>
        </p:txBody>
      </p:sp>
      <p:sp>
        <p:nvSpPr>
          <p:cNvPr id="38" name="Rounded Rectangle 37"/>
          <p:cNvSpPr/>
          <p:nvPr/>
        </p:nvSpPr>
        <p:spPr>
          <a:xfrm>
            <a:off x="2483768" y="4163596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Application A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923928" y="4163596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Application B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364088" y="4163596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Application C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11760" y="2723436"/>
            <a:ext cx="4618934" cy="8640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/>
              <a:t>Processus Métier / Types de transactions</a:t>
            </a:r>
          </a:p>
          <a:p>
            <a:pPr algn="ctr"/>
            <a:endParaRPr lang="fr-CH" sz="1400" b="1" dirty="0" smtClean="0"/>
          </a:p>
          <a:p>
            <a:pPr algn="ctr"/>
            <a:endParaRPr lang="fr-CH" sz="1400" b="1" dirty="0" smtClean="0"/>
          </a:p>
          <a:p>
            <a:pPr algn="ctr"/>
            <a:endParaRPr lang="fr-CH" sz="1400" b="1" dirty="0"/>
          </a:p>
        </p:txBody>
      </p:sp>
      <p:sp>
        <p:nvSpPr>
          <p:cNvPr id="43" name="Rounded Rectangle 42"/>
          <p:cNvSpPr/>
          <p:nvPr/>
        </p:nvSpPr>
        <p:spPr>
          <a:xfrm>
            <a:off x="2483768" y="3011468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Processus A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3923928" y="3011468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Processus B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364088" y="3011468"/>
            <a:ext cx="1224136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Processus C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411760" y="1700808"/>
            <a:ext cx="4618934" cy="8640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err="1" smtClean="0"/>
              <a:t>Reporting</a:t>
            </a:r>
            <a:r>
              <a:rPr lang="fr-CH" sz="1400" b="1" dirty="0" smtClean="0"/>
              <a:t> comptable et financier</a:t>
            </a:r>
          </a:p>
          <a:p>
            <a:pPr algn="ctr"/>
            <a:endParaRPr lang="fr-CH" sz="1400" b="1" dirty="0" smtClean="0"/>
          </a:p>
          <a:p>
            <a:pPr algn="ctr"/>
            <a:endParaRPr lang="fr-CH" sz="1400" b="1" dirty="0" smtClean="0"/>
          </a:p>
          <a:p>
            <a:pPr algn="ctr"/>
            <a:endParaRPr lang="fr-CH" sz="1400" b="1" dirty="0"/>
          </a:p>
        </p:txBody>
      </p:sp>
      <p:sp>
        <p:nvSpPr>
          <p:cNvPr id="48" name="Rounded Rectangle 47"/>
          <p:cNvSpPr/>
          <p:nvPr/>
        </p:nvSpPr>
        <p:spPr>
          <a:xfrm>
            <a:off x="2483768" y="1988840"/>
            <a:ext cx="792088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Bilan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3419872" y="1988840"/>
            <a:ext cx="1080120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Compte de résultat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644008" y="1988840"/>
            <a:ext cx="792088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Cash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580112" y="1988840"/>
            <a:ext cx="792088" cy="43204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200" b="1" dirty="0" smtClean="0">
                <a:solidFill>
                  <a:srgbClr val="002060"/>
                </a:solidFill>
              </a:rPr>
              <a:t>Avoirs</a:t>
            </a:r>
            <a:endParaRPr lang="fr-CH" sz="1200" b="1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44208" y="2060848"/>
            <a:ext cx="5132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1400" b="1" dirty="0" smtClean="0"/>
              <a:t>Etc.</a:t>
            </a:r>
            <a:endParaRPr lang="fr-CH" sz="1400" dirty="0"/>
          </a:p>
        </p:txBody>
      </p:sp>
      <p:cxnSp>
        <p:nvCxnSpPr>
          <p:cNvPr id="37" name="Elbow Connector 36"/>
          <p:cNvCxnSpPr>
            <a:endCxn id="40" idx="3"/>
          </p:cNvCxnSpPr>
          <p:nvPr/>
        </p:nvCxnSpPr>
        <p:spPr>
          <a:xfrm rot="10800000" flipV="1">
            <a:off x="6588224" y="3933056"/>
            <a:ext cx="576064" cy="4465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flipV="1">
            <a:off x="2123728" y="4005064"/>
            <a:ext cx="648072" cy="432048"/>
          </a:xfrm>
          <a:prstGeom prst="bentConnector3">
            <a:avLst>
              <a:gd name="adj1" fmla="val 2419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51520" y="2708920"/>
            <a:ext cx="180020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100" dirty="0" smtClean="0">
                <a:solidFill>
                  <a:srgbClr val="002776"/>
                </a:solidFill>
              </a:rPr>
              <a:t>(réalisation d’un inventaire des processus métier et applications)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0"/>
          <p:cNvSpPr>
            <a:spLocks/>
          </p:cNvSpPr>
          <p:nvPr/>
        </p:nvSpPr>
        <p:spPr bwMode="auto">
          <a:xfrm>
            <a:off x="415925" y="2849563"/>
            <a:ext cx="4727575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500" b="1">
                <a:solidFill>
                  <a:srgbClr val="002776"/>
                </a:solidFill>
                <a:cs typeface="Arial" charset="0"/>
              </a:rPr>
              <a:t>I) INTRODUCTION GENERALE</a:t>
            </a:r>
          </a:p>
        </p:txBody>
      </p:sp>
      <p:pic>
        <p:nvPicPr>
          <p:cNvPr id="4" name="Picture 2" descr="http://images.wikia.com/desencyclopedie/images/archive/2/2a/20090716182645%21Rubi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653136"/>
            <a:ext cx="1737765" cy="1810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15659" cy="5256584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/>
              <a:t>Méthodes d’évaluation des contrôles: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b="1" dirty="0" smtClean="0">
                <a:solidFill>
                  <a:srgbClr val="002776"/>
                </a:solidFill>
              </a:rPr>
              <a:t>         - </a:t>
            </a:r>
            <a:r>
              <a:rPr lang="fr-FR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1</a:t>
            </a:r>
            <a:r>
              <a:rPr lang="fr-FR" sz="1400" b="1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er</a:t>
            </a:r>
            <a:r>
              <a:rPr lang="fr-FR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niveau: </a:t>
            </a:r>
            <a:r>
              <a:rPr lang="fr-FR" sz="1400" b="1" dirty="0" smtClean="0">
                <a:solidFill>
                  <a:srgbClr val="002776"/>
                </a:solidFill>
              </a:rPr>
              <a:t>contrôle continu par équipes opérationnelles  </a:t>
            </a:r>
            <a:r>
              <a:rPr lang="fr-FR" sz="1400" dirty="0" smtClean="0">
                <a:solidFill>
                  <a:srgbClr val="002776"/>
                </a:solidFill>
              </a:rPr>
              <a:t>(ex: contrôle intégré au processus)</a:t>
            </a:r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solidFill>
                  <a:srgbClr val="002776"/>
                </a:solidFill>
              </a:rPr>
              <a:t>         - </a:t>
            </a:r>
            <a:r>
              <a:rPr lang="fr-FR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r>
              <a:rPr lang="fr-FR" sz="1400" b="1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nd</a:t>
            </a:r>
            <a:r>
              <a:rPr lang="fr-FR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niveau: </a:t>
            </a:r>
            <a:r>
              <a:rPr lang="fr-FR" sz="1400" b="1" dirty="0" smtClean="0">
                <a:solidFill>
                  <a:srgbClr val="002776"/>
                </a:solidFill>
              </a:rPr>
              <a:t>contrôle périodique indépendant </a:t>
            </a:r>
            <a:r>
              <a:rPr lang="fr-FR" sz="1400" dirty="0" smtClean="0">
                <a:solidFill>
                  <a:srgbClr val="002776"/>
                </a:solidFill>
              </a:rPr>
              <a:t>(ex: audit)</a:t>
            </a:r>
          </a:p>
          <a:p>
            <a:pPr lvl="1" eaLnBrk="1" hangingPunct="1">
              <a:defRPr/>
            </a:pPr>
            <a:endParaRPr lang="fr-FR" sz="1100" b="1" dirty="0" smtClean="0"/>
          </a:p>
          <a:p>
            <a:pPr lvl="1" eaLnBrk="1" hangingPunct="1">
              <a:defRPr/>
            </a:pPr>
            <a:r>
              <a:rPr lang="fr-FR" sz="1600" b="1" dirty="0" smtClean="0"/>
              <a:t>L’évaluation des contrôles</a:t>
            </a:r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buNone/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marL="0" lv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endParaRPr lang="fr-FR" sz="1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r>
              <a:rPr lang="fr-FR" sz="1600" b="1" dirty="0"/>
              <a:t>Types </a:t>
            </a:r>
            <a:r>
              <a:rPr lang="fr-FR" sz="1600" b="1" dirty="0" smtClean="0"/>
              <a:t>d’évaluations et assurance:</a:t>
            </a:r>
            <a:endParaRPr lang="fr-FR" sz="1600" b="1" dirty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buNone/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1" eaLnBrk="1" hangingPunct="1">
              <a:buNone/>
              <a:defRPr/>
            </a:pPr>
            <a:endParaRPr lang="fr-FR" sz="1200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1187624" y="4581128"/>
            <a:ext cx="5112568" cy="1736576"/>
            <a:chOff x="2339752" y="4869160"/>
            <a:chExt cx="5112568" cy="1736576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339752" y="6597352"/>
              <a:ext cx="5112568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2411760" y="6237312"/>
              <a:ext cx="990977" cy="2616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1100" b="1" dirty="0" smtClean="0">
                  <a:solidFill>
                    <a:srgbClr val="002776"/>
                  </a:solidFill>
                </a:rPr>
                <a:t>Entretiens</a:t>
              </a:r>
              <a:endParaRPr lang="fr-CH" sz="1400" b="1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843808" y="5949280"/>
              <a:ext cx="1080120" cy="2616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1100" b="1" dirty="0" smtClean="0">
                  <a:solidFill>
                    <a:srgbClr val="002776"/>
                  </a:solidFill>
                </a:rPr>
                <a:t>Observation</a:t>
              </a:r>
              <a:endParaRPr lang="fr-CH" sz="1400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211960" y="5301208"/>
              <a:ext cx="1224136" cy="60016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1100" b="1" dirty="0" smtClean="0">
                  <a:solidFill>
                    <a:srgbClr val="002776"/>
                  </a:solidFill>
                </a:rPr>
                <a:t>Inspection / revue de paramétrage</a:t>
              </a:r>
              <a:endParaRPr lang="fr-CH" sz="1400" b="1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796136" y="4869160"/>
              <a:ext cx="1080120" cy="4308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fr-FR" sz="1100" b="1" dirty="0" err="1" smtClean="0">
                  <a:solidFill>
                    <a:srgbClr val="002776"/>
                  </a:solidFill>
                </a:rPr>
                <a:t>re</a:t>
              </a:r>
              <a:r>
                <a:rPr lang="fr-FR" sz="1100" b="1" dirty="0" smtClean="0">
                  <a:solidFill>
                    <a:srgbClr val="002776"/>
                  </a:solidFill>
                </a:rPr>
                <a:t>-calcul / </a:t>
              </a:r>
              <a:r>
                <a:rPr lang="fr-FR" sz="1100" b="1" dirty="0" err="1" smtClean="0">
                  <a:solidFill>
                    <a:srgbClr val="002776"/>
                  </a:solidFill>
                </a:rPr>
                <a:t>re</a:t>
              </a:r>
              <a:r>
                <a:rPr lang="fr-FR" sz="1100" b="1" dirty="0" smtClean="0">
                  <a:solidFill>
                    <a:srgbClr val="002776"/>
                  </a:solidFill>
                </a:rPr>
                <a:t>-</a:t>
              </a:r>
              <a:r>
                <a:rPr lang="fr-FR" sz="1100" b="1" dirty="0" err="1" smtClean="0">
                  <a:solidFill>
                    <a:srgbClr val="002776"/>
                  </a:solidFill>
                </a:rPr>
                <a:t>éxécution</a:t>
              </a:r>
              <a:endParaRPr lang="fr-FR" sz="1400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H="1" flipV="1">
              <a:off x="2339752" y="4869160"/>
              <a:ext cx="8384" cy="173657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5076056" y="6309320"/>
            <a:ext cx="107433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50" b="1" dirty="0" smtClean="0">
                <a:solidFill>
                  <a:srgbClr val="002776"/>
                </a:solidFill>
              </a:rPr>
              <a:t>Temps / effort</a:t>
            </a:r>
            <a:endParaRPr lang="fr-CH" sz="1200" dirty="0"/>
          </a:p>
        </p:txBody>
      </p:sp>
      <p:sp>
        <p:nvSpPr>
          <p:cNvPr id="39" name="Rectangle 38"/>
          <p:cNvSpPr/>
          <p:nvPr/>
        </p:nvSpPr>
        <p:spPr>
          <a:xfrm rot="16200000">
            <a:off x="588772" y="4919328"/>
            <a:ext cx="87556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50" b="1" dirty="0" smtClean="0">
                <a:solidFill>
                  <a:srgbClr val="002776"/>
                </a:solidFill>
              </a:rPr>
              <a:t>Assurance</a:t>
            </a:r>
            <a:endParaRPr lang="fr-CH" sz="12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1403648" y="2348880"/>
            <a:ext cx="5544616" cy="1675348"/>
            <a:chOff x="899592" y="1412776"/>
            <a:chExt cx="5544616" cy="1675348"/>
          </a:xfrm>
        </p:grpSpPr>
        <p:sp>
          <p:nvSpPr>
            <p:cNvPr id="6" name="Rectangle 5"/>
            <p:cNvSpPr/>
            <p:nvPr/>
          </p:nvSpPr>
          <p:spPr>
            <a:xfrm>
              <a:off x="899592" y="1484784"/>
              <a:ext cx="2486578" cy="52322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marL="182223" lvl="1" indent="-182223" algn="ctr" defTabSz="913964" fontAlgn="base">
                <a:spcBef>
                  <a:spcPct val="0"/>
                </a:spcBef>
                <a:spcAft>
                  <a:spcPts val="269"/>
                </a:spcAft>
                <a:defRPr/>
              </a:pPr>
              <a:r>
                <a:rPr lang="fr-FR" sz="1600" b="1" dirty="0" smtClean="0">
                  <a:solidFill>
                    <a:srgbClr val="002776"/>
                  </a:solidFill>
                </a:rPr>
                <a:t>Conception du contrôle</a:t>
              </a:r>
              <a:br>
                <a:rPr lang="fr-FR" sz="1600" b="1" dirty="0" smtClean="0">
                  <a:solidFill>
                    <a:srgbClr val="002776"/>
                  </a:solidFill>
                </a:rPr>
              </a:br>
              <a:r>
                <a:rPr lang="fr-FR" sz="1100" dirty="0" smtClean="0">
                  <a:solidFill>
                    <a:srgbClr val="002776"/>
                  </a:solidFill>
                </a:rPr>
                <a:t>(« Design »)</a:t>
              </a:r>
              <a:endParaRPr lang="fr-FR" sz="1600" dirty="0" smtClean="0">
                <a:solidFill>
                  <a:srgbClr val="002776"/>
                </a:solidFill>
              </a:endParaRP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899592" y="1412776"/>
              <a:ext cx="5544616" cy="1675348"/>
              <a:chOff x="899592" y="1412776"/>
              <a:chExt cx="5544616" cy="167534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899592" y="2564904"/>
                <a:ext cx="3368230" cy="52322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marL="182223" lvl="1" indent="-182223" algn="ctr" defTabSz="913964" fontAlgn="base">
                  <a:spcBef>
                    <a:spcPct val="0"/>
                  </a:spcBef>
                  <a:spcAft>
                    <a:spcPts val="269"/>
                  </a:spcAft>
                  <a:defRPr/>
                </a:pPr>
                <a:r>
                  <a:rPr lang="fr-FR" sz="1600" b="1" dirty="0" smtClean="0">
                    <a:solidFill>
                      <a:srgbClr val="002776"/>
                    </a:solidFill>
                  </a:rPr>
                  <a:t>Application effective du contrôle</a:t>
                </a:r>
                <a:br>
                  <a:rPr lang="fr-FR" sz="1600" b="1" dirty="0" smtClean="0">
                    <a:solidFill>
                      <a:srgbClr val="002776"/>
                    </a:solidFill>
                  </a:rPr>
                </a:br>
                <a:r>
                  <a:rPr lang="fr-FR" sz="1200" dirty="0" smtClean="0">
                    <a:solidFill>
                      <a:srgbClr val="002776"/>
                    </a:solidFill>
                  </a:rPr>
                  <a:t>(« operating </a:t>
                </a:r>
                <a:r>
                  <a:rPr lang="fr-FR" sz="1200" dirty="0" err="1" smtClean="0">
                    <a:solidFill>
                      <a:srgbClr val="002776"/>
                    </a:solidFill>
                  </a:rPr>
                  <a:t>effectiveness</a:t>
                </a:r>
                <a:r>
                  <a:rPr lang="fr-FR" sz="1200" dirty="0" smtClean="0">
                    <a:solidFill>
                      <a:srgbClr val="002776"/>
                    </a:solidFill>
                  </a:rPr>
                  <a:t> »)</a:t>
                </a:r>
                <a:endParaRPr lang="fr-FR" sz="1600" dirty="0" smtClean="0">
                  <a:solidFill>
                    <a:srgbClr val="002776"/>
                  </a:solidFill>
                </a:endParaRPr>
              </a:p>
            </p:txBody>
          </p:sp>
          <p:grpSp>
            <p:nvGrpSpPr>
              <p:cNvPr id="12" name="Group 11"/>
              <p:cNvGrpSpPr/>
              <p:nvPr/>
            </p:nvGrpSpPr>
            <p:grpSpPr>
              <a:xfrm>
                <a:off x="2051720" y="2060848"/>
                <a:ext cx="432048" cy="360040"/>
                <a:chOff x="2195736" y="2636912"/>
                <a:chExt cx="432048" cy="360040"/>
              </a:xfrm>
            </p:grpSpPr>
            <p:sp>
              <p:nvSpPr>
                <p:cNvPr id="10" name="Oval 9"/>
                <p:cNvSpPr/>
                <p:nvPr/>
              </p:nvSpPr>
              <p:spPr>
                <a:xfrm>
                  <a:off x="2195736" y="2636912"/>
                  <a:ext cx="432048" cy="360040"/>
                </a:xfrm>
                <a:prstGeom prst="ellipse">
                  <a:avLst/>
                </a:prstGeom>
                <a:solidFill>
                  <a:schemeClr val="bg1"/>
                </a:solidFill>
                <a:ln w="31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CH" dirty="0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2214024" y="2682632"/>
                  <a:ext cx="396262" cy="26161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fr-CH" sz="1100" b="1" dirty="0" smtClean="0"/>
                    <a:t>OK</a:t>
                  </a:r>
                  <a:endParaRPr lang="fr-CH" sz="3200" b="1" dirty="0"/>
                </a:p>
              </p:txBody>
            </p:sp>
          </p:grpSp>
          <p:cxnSp>
            <p:nvCxnSpPr>
              <p:cNvPr id="14" name="Straight Arrow Connector 13"/>
              <p:cNvCxnSpPr/>
              <p:nvPr/>
            </p:nvCxnSpPr>
            <p:spPr>
              <a:xfrm>
                <a:off x="2051720" y="1988840"/>
                <a:ext cx="0" cy="5760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3851920" y="1484784"/>
                <a:ext cx="864096" cy="360040"/>
                <a:chOff x="1907704" y="2636912"/>
                <a:chExt cx="864096" cy="360040"/>
              </a:xfrm>
            </p:grpSpPr>
            <p:sp>
              <p:nvSpPr>
                <p:cNvPr id="21" name="Oval 20"/>
                <p:cNvSpPr/>
                <p:nvPr/>
              </p:nvSpPr>
              <p:spPr>
                <a:xfrm>
                  <a:off x="1907704" y="2636912"/>
                  <a:ext cx="864096" cy="360040"/>
                </a:xfrm>
                <a:prstGeom prst="ellipse">
                  <a:avLst/>
                </a:prstGeom>
                <a:solidFill>
                  <a:schemeClr val="bg1"/>
                </a:solidFill>
                <a:ln w="3175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fr-CH" dirty="0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1979712" y="2682632"/>
                  <a:ext cx="756938" cy="261610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r>
                    <a:rPr lang="fr-CH" sz="1100" b="1" dirty="0" smtClean="0">
                      <a:solidFill>
                        <a:srgbClr val="FF0000"/>
                      </a:solidFill>
                    </a:rPr>
                    <a:t>Non -OK</a:t>
                  </a:r>
                  <a:endParaRPr lang="fr-CH" sz="3200" b="1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4" name="Straight Arrow Connector 23"/>
              <p:cNvCxnSpPr/>
              <p:nvPr/>
            </p:nvCxnSpPr>
            <p:spPr>
              <a:xfrm>
                <a:off x="3419872" y="1772816"/>
                <a:ext cx="194421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5364088" y="1412776"/>
                <a:ext cx="1080120" cy="72008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CH" sz="1000" b="1" dirty="0" smtClean="0">
                    <a:solidFill>
                      <a:srgbClr val="002776"/>
                    </a:solidFill>
                  </a:rPr>
                  <a:t>Correction et réévaluation du design</a:t>
                </a:r>
              </a:p>
            </p:txBody>
          </p:sp>
        </p:grpSp>
      </p:grpSp>
      <p:sp>
        <p:nvSpPr>
          <p:cNvPr id="43" name="Rectangle 42"/>
          <p:cNvSpPr/>
          <p:nvPr/>
        </p:nvSpPr>
        <p:spPr>
          <a:xfrm>
            <a:off x="2205067" y="5967942"/>
            <a:ext cx="134203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50" dirty="0" smtClean="0">
                <a:solidFill>
                  <a:srgbClr val="002776"/>
                </a:solidFill>
              </a:rPr>
              <a:t>(ou questionnaires)</a:t>
            </a:r>
            <a:endParaRPr lang="fr-CH" sz="1200" dirty="0"/>
          </a:p>
        </p:txBody>
      </p:sp>
      <p:sp>
        <p:nvSpPr>
          <p:cNvPr id="27" name="Rectangle 26"/>
          <p:cNvSpPr/>
          <p:nvPr/>
        </p:nvSpPr>
        <p:spPr>
          <a:xfrm>
            <a:off x="510581" y="2492896"/>
            <a:ext cx="821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u="sng" dirty="0" smtClean="0">
                <a:solidFill>
                  <a:srgbClr val="002776"/>
                </a:solidFill>
              </a:rPr>
              <a:t>Etape 1</a:t>
            </a:r>
            <a:endParaRPr lang="fr-CH" u="sng" dirty="0"/>
          </a:p>
        </p:txBody>
      </p:sp>
      <p:sp>
        <p:nvSpPr>
          <p:cNvPr id="32" name="Rectangle 31"/>
          <p:cNvSpPr/>
          <p:nvPr/>
        </p:nvSpPr>
        <p:spPr>
          <a:xfrm>
            <a:off x="539552" y="3573016"/>
            <a:ext cx="821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u="sng" dirty="0" smtClean="0">
                <a:solidFill>
                  <a:srgbClr val="002776"/>
                </a:solidFill>
              </a:rPr>
              <a:t>Etape 2</a:t>
            </a:r>
            <a:endParaRPr lang="fr-CH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 et concepts fondamentaux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15659" cy="5256584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Exemple de matrice d’évaluation des contrôles:</a:t>
            </a:r>
            <a:endParaRPr lang="fr-FR" sz="1600" b="1" dirty="0"/>
          </a:p>
          <a:p>
            <a:pPr lvl="1" eaLnBrk="1" hangingPunct="1">
              <a:defRPr/>
            </a:pPr>
            <a:endParaRPr lang="fr-FR" sz="11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buNone/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1" eaLnBrk="1" hangingPunct="1">
              <a:buNone/>
              <a:defRPr/>
            </a:pPr>
            <a:endParaRPr lang="fr-FR" sz="1200" dirty="0" smtClean="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67544" y="1628800"/>
          <a:ext cx="6324873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91"/>
                <a:gridCol w="2108291"/>
                <a:gridCol w="2108291"/>
              </a:tblGrid>
              <a:tr h="374659">
                <a:tc>
                  <a:txBody>
                    <a:bodyPr/>
                    <a:lstStyle/>
                    <a:p>
                      <a: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Comment le contrôle est-il conçu?</a:t>
                      </a:r>
                      <a:b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fr-CH" sz="1600" b="1" kern="1200" dirty="0" smtClean="0">
                        <a:solidFill>
                          <a:srgbClr val="00277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Comment le contrôle est-il formalisé?</a:t>
                      </a:r>
                      <a:endParaRPr lang="fr-CH" sz="1600" b="1" kern="1200" dirty="0">
                        <a:solidFill>
                          <a:srgbClr val="00277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Tests réalisés pour vérifier que le</a:t>
                      </a:r>
                      <a:r>
                        <a:rPr lang="fr-CH" sz="1600" b="1" kern="1200" baseline="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 contrôle est appliqué</a:t>
                      </a:r>
                      <a:r>
                        <a:rPr lang="fr-CH" sz="1600" b="1" kern="1200" dirty="0" smtClean="0">
                          <a:solidFill>
                            <a:srgbClr val="002776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fr-CH" sz="1600" b="1" kern="1200" dirty="0">
                        <a:solidFill>
                          <a:srgbClr val="00277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9597">
                <a:tc>
                  <a:txBody>
                    <a:bodyPr/>
                    <a:lstStyle/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Procédure</a:t>
                      </a: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Rôles</a:t>
                      </a:r>
                      <a:r>
                        <a:rPr lang="fr-CH" baseline="0" dirty="0" smtClean="0">
                          <a:solidFill>
                            <a:srgbClr val="0070C0"/>
                          </a:solidFill>
                        </a:rPr>
                        <a:t> et responsabilités</a:t>
                      </a: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Fréquence</a:t>
                      </a: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8200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baseline="0" dirty="0" smtClean="0">
                          <a:solidFill>
                            <a:srgbClr val="00B050"/>
                          </a:solidFill>
                        </a:rPr>
                        <a:t>Contrôle programmé</a:t>
                      </a:r>
                      <a:br>
                        <a:rPr lang="fr-CH" baseline="0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fr-CH" baseline="0" dirty="0" smtClean="0">
                          <a:solidFill>
                            <a:srgbClr val="00B050"/>
                          </a:solidFill>
                        </a:rPr>
                        <a:t>vs</a:t>
                      </a:r>
                      <a:br>
                        <a:rPr lang="fr-CH" baseline="0" dirty="0" smtClean="0">
                          <a:solidFill>
                            <a:srgbClr val="00B050"/>
                          </a:solidFill>
                        </a:rPr>
                      </a:br>
                      <a:r>
                        <a:rPr lang="fr-CH" baseline="0" dirty="0" smtClean="0">
                          <a:solidFill>
                            <a:srgbClr val="00B050"/>
                          </a:solidFill>
                        </a:rPr>
                        <a:t>Contrôle manuel</a:t>
                      </a:r>
                      <a:r>
                        <a:rPr lang="fr-CH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r-CH" sz="1000" u="sng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Références:</a:t>
                      </a:r>
                    </a:p>
                    <a:p>
                      <a: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Procédures</a:t>
                      </a:r>
                      <a:b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Entretiens</a:t>
                      </a:r>
                      <a:b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Observations</a:t>
                      </a:r>
                      <a:b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CH" sz="100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etc.</a:t>
                      </a:r>
                      <a:endParaRPr lang="fr-CH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Description des documents existant qui « matérialisent » le contrôle </a:t>
                      </a:r>
                      <a:br>
                        <a:rPr lang="fr-CH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fr-CH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fr-CH" sz="1200" dirty="0" smtClean="0">
                          <a:solidFill>
                            <a:srgbClr val="0070C0"/>
                          </a:solidFill>
                        </a:rPr>
                        <a:t>(= peuvent être utilisés afin de démontrer que le contrôle est effectué).</a:t>
                      </a:r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fr-CH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fr-CH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CH" dirty="0" smtClean="0">
                          <a:solidFill>
                            <a:srgbClr val="0070C0"/>
                          </a:solidFill>
                        </a:rPr>
                        <a:t>Evaluation par d’échantillonnage</a:t>
                      </a:r>
                      <a:br>
                        <a:rPr lang="fr-CH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fr-CH" sz="1200" dirty="0" smtClean="0">
                          <a:solidFill>
                            <a:srgbClr val="0070C0"/>
                          </a:solidFill>
                        </a:rPr>
                        <a:t>(exemple: contrôle hebdomadaire</a:t>
                      </a:r>
                      <a:r>
                        <a:rPr lang="fr-CH" sz="1200" baseline="0" dirty="0" smtClean="0">
                          <a:solidFill>
                            <a:srgbClr val="0070C0"/>
                          </a:solidFill>
                        </a:rPr>
                        <a:t> -&gt; revue de 12 occurrences du contrôle)</a:t>
                      </a:r>
                    </a:p>
                    <a:p>
                      <a:endParaRPr lang="fr-CH" sz="12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fr-CH" sz="12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r-CH" sz="16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Test du contrôle automatique</a:t>
                      </a:r>
                      <a:r>
                        <a:rPr lang="fr-CH" sz="1200" baseline="0" dirty="0" smtClean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fr-CH" sz="1200" baseline="0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fr-CH" sz="1200" baseline="0" dirty="0" smtClean="0">
                          <a:solidFill>
                            <a:srgbClr val="0070C0"/>
                          </a:solidFill>
                        </a:rPr>
                        <a:t>(exemple: vérification qu’une personne ne peut pas autoriser ses propres saisies)</a:t>
                      </a:r>
                    </a:p>
                    <a:p>
                      <a:endParaRPr lang="fr-CH" sz="12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fr-CH" sz="1000" u="sng" baseline="0" dirty="0" smtClean="0">
                          <a:solidFill>
                            <a:srgbClr val="0070C0"/>
                          </a:solidFill>
                        </a:rPr>
                        <a:t>Références:</a:t>
                      </a:r>
                    </a:p>
                    <a:p>
                      <a:r>
                        <a:rPr lang="fr-CH" sz="1000" baseline="0" dirty="0" smtClean="0">
                          <a:solidFill>
                            <a:srgbClr val="0070C0"/>
                          </a:solidFill>
                        </a:rPr>
                        <a:t>Documents de travail </a:t>
                      </a:r>
                      <a:endParaRPr lang="fr-CH" sz="11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" name="Right Arrow 33"/>
          <p:cNvSpPr/>
          <p:nvPr/>
        </p:nvSpPr>
        <p:spPr>
          <a:xfrm>
            <a:off x="6804248" y="3356992"/>
            <a:ext cx="792088" cy="1224136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5" name="Rectangle 34"/>
          <p:cNvSpPr/>
          <p:nvPr/>
        </p:nvSpPr>
        <p:spPr>
          <a:xfrm>
            <a:off x="7559824" y="3789040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dirty="0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CH" sz="1600" dirty="0" smtClean="0">
                <a:solidFill>
                  <a:srgbClr val="002776"/>
                </a:solidFill>
                <a:cs typeface="Arial" charset="0"/>
              </a:rPr>
              <a:t>Introduction à la Sécurité des Systèmes d’Information</a:t>
            </a: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5285581"/>
          </a:xfrm>
        </p:spPr>
        <p:txBody>
          <a:bodyPr/>
          <a:lstStyle/>
          <a:p>
            <a:pPr lvl="1" eaLnBrk="1" hangingPunct="1">
              <a:defRPr/>
            </a:pPr>
            <a:endParaRPr lang="fr-FR" sz="400" b="1" dirty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562210" y="2348880"/>
            <a:ext cx="7880682" cy="2554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Le cycle de vie </a:t>
            </a:r>
            <a:b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</a:br>
            <a:r>
              <a:rPr lang="fr-CH" sz="8000" b="1" dirty="0" smtClean="0">
                <a:solidFill>
                  <a:srgbClr val="002776">
                    <a:lumMod val="60000"/>
                    <a:lumOff val="40000"/>
                  </a:srgbClr>
                </a:solidFill>
                <a:ea typeface="+mj-ea"/>
                <a:cs typeface="+mj-cs"/>
              </a:rPr>
              <a:t>de l’information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39202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 cycle de vie de l’information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15659" cy="5184576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>
                <a:solidFill>
                  <a:srgbClr val="002776"/>
                </a:solidFill>
              </a:rPr>
              <a:t>Objectif: </a:t>
            </a:r>
          </a:p>
          <a:p>
            <a:pPr lvl="2" eaLnBrk="1" hangingPunct="1">
              <a:defRPr/>
            </a:pPr>
            <a:r>
              <a:rPr lang="fr-CH" sz="1400" dirty="0" smtClean="0"/>
              <a:t>Gestion </a:t>
            </a:r>
            <a:r>
              <a:rPr lang="fr-CH" sz="1400" dirty="0"/>
              <a:t>rationnelle du patrimoine d'information de l'entreprise </a:t>
            </a:r>
            <a:r>
              <a:rPr lang="fr-CH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en fonction de la valeur de l'information </a:t>
            </a:r>
            <a:r>
              <a:rPr lang="fr-CH" sz="1400" dirty="0"/>
              <a:t>et du </a:t>
            </a:r>
            <a:r>
              <a:rPr lang="fr-CH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coût de son stockage</a:t>
            </a:r>
            <a:r>
              <a:rPr lang="fr-CH" sz="1400" dirty="0"/>
              <a:t>:</a:t>
            </a:r>
          </a:p>
          <a:p>
            <a:pPr lvl="3" eaLnBrk="1" hangingPunct="1">
              <a:defRPr/>
            </a:pPr>
            <a:r>
              <a:rPr lang="fr-CH" sz="1200" dirty="0"/>
              <a:t>Rationnaliser les moyens de stockage de l'information suivant les exigences techniques, réglementaires et juridiques les plus adaptées pour stocker et rendre disponible l'information</a:t>
            </a:r>
          </a:p>
          <a:p>
            <a:pPr lvl="3" eaLnBrk="1" hangingPunct="1">
              <a:defRPr/>
            </a:pPr>
            <a:r>
              <a:rPr lang="fr-CH" sz="1200" dirty="0"/>
              <a:t>Assurer un suivi du cycle de vie des documents </a:t>
            </a:r>
            <a:endParaRPr lang="fr-CH" sz="1200" dirty="0" smtClean="0"/>
          </a:p>
          <a:p>
            <a:pPr lvl="1" eaLnBrk="1" hangingPunct="1">
              <a:buNone/>
              <a:defRPr/>
            </a:pPr>
            <a:endParaRPr lang="fr-CH" sz="1600" b="1" dirty="0"/>
          </a:p>
          <a:p>
            <a:pPr lvl="2" eaLnBrk="1" hangingPunct="1">
              <a:defRPr/>
            </a:pPr>
            <a:r>
              <a:rPr lang="fr-CH" sz="1400" b="1" dirty="0" smtClean="0"/>
              <a:t>Etapes du cycle </a:t>
            </a:r>
            <a:r>
              <a:rPr lang="fr-CH" sz="1400" b="1" dirty="0"/>
              <a:t>de vie des documents: </a:t>
            </a:r>
          </a:p>
          <a:p>
            <a:pPr lvl="3" eaLnBrk="1" hangingPunct="1">
              <a:defRPr/>
            </a:pPr>
            <a:r>
              <a:rPr lang="fr-CH" sz="1200" dirty="0"/>
              <a:t>Création du document</a:t>
            </a:r>
          </a:p>
          <a:p>
            <a:pPr lvl="3" eaLnBrk="1" hangingPunct="1">
              <a:defRPr/>
            </a:pPr>
            <a:r>
              <a:rPr lang="fr-CH" sz="1200" dirty="0"/>
              <a:t>Modification du document</a:t>
            </a:r>
          </a:p>
          <a:p>
            <a:pPr lvl="3" eaLnBrk="1" hangingPunct="1">
              <a:defRPr/>
            </a:pPr>
            <a:r>
              <a:rPr lang="fr-CH" sz="1200" dirty="0"/>
              <a:t>Transfert de l’information (copie)</a:t>
            </a:r>
          </a:p>
          <a:p>
            <a:pPr lvl="3" eaLnBrk="1" hangingPunct="1">
              <a:defRPr/>
            </a:pPr>
            <a:r>
              <a:rPr lang="fr-CH" sz="1200" dirty="0"/>
              <a:t>Conservation</a:t>
            </a:r>
          </a:p>
          <a:p>
            <a:pPr lvl="3" eaLnBrk="1" hangingPunct="1">
              <a:defRPr/>
            </a:pPr>
            <a:r>
              <a:rPr lang="fr-CH" sz="1200" dirty="0" smtClean="0"/>
              <a:t>Consultation</a:t>
            </a:r>
          </a:p>
          <a:p>
            <a:pPr lvl="3" eaLnBrk="1" hangingPunct="1">
              <a:defRPr/>
            </a:pPr>
            <a:r>
              <a:rPr lang="fr-CH" sz="1200" dirty="0" smtClean="0"/>
              <a:t>Accès </a:t>
            </a:r>
            <a:r>
              <a:rPr lang="fr-CH" sz="1200" dirty="0"/>
              <a:t>distant</a:t>
            </a:r>
          </a:p>
          <a:p>
            <a:pPr lvl="3" eaLnBrk="1" hangingPunct="1">
              <a:defRPr/>
            </a:pPr>
            <a:r>
              <a:rPr lang="fr-CH" sz="1200" dirty="0" smtClean="0"/>
              <a:t>Archivage</a:t>
            </a:r>
            <a:endParaRPr lang="fr-CH" sz="1200" dirty="0"/>
          </a:p>
          <a:p>
            <a:pPr lvl="3" eaLnBrk="1" hangingPunct="1">
              <a:defRPr/>
            </a:pPr>
            <a:r>
              <a:rPr lang="fr-CH" sz="1200" dirty="0" smtClean="0"/>
              <a:t>Destruction </a:t>
            </a:r>
            <a:r>
              <a:rPr lang="fr-CH" sz="1200" dirty="0"/>
              <a:t>(End of Life)</a:t>
            </a:r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835696" y="5373216"/>
            <a:ext cx="6768752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chemeClr val="tx2"/>
                </a:solidFill>
              </a:rPr>
              <a:t>Trouver le meilleur compromis entre disponibilité et valeur de l’information</a:t>
            </a:r>
            <a:endParaRPr lang="fr-CH" sz="14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5576" y="5445224"/>
            <a:ext cx="1098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1400" b="1" dirty="0" smtClean="0">
                <a:solidFill>
                  <a:srgbClr val="002776"/>
                </a:solidFill>
              </a:rPr>
              <a:t>Challenge: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 cycle de vie de l’information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67544" y="1124744"/>
            <a:ext cx="8415659" cy="5184576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 smtClean="0">
                <a:solidFill>
                  <a:srgbClr val="002776"/>
                </a:solidFill>
              </a:rPr>
              <a:t>Le cycle </a:t>
            </a:r>
            <a:r>
              <a:rPr lang="fr-CH" sz="1600" b="1" dirty="0">
                <a:solidFill>
                  <a:srgbClr val="002776"/>
                </a:solidFill>
              </a:rPr>
              <a:t>de vie des documents</a:t>
            </a:r>
            <a:r>
              <a:rPr lang="fr-CH" sz="1600" b="1" dirty="0" smtClean="0">
                <a:solidFill>
                  <a:srgbClr val="002776"/>
                </a:solidFill>
              </a:rPr>
              <a:t>:</a:t>
            </a: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endParaRPr lang="fr-CH" sz="1600" b="1" dirty="0" smtClean="0">
              <a:solidFill>
                <a:srgbClr val="002776"/>
              </a:solidFill>
            </a:endParaRPr>
          </a:p>
          <a:p>
            <a:pPr lvl="2" eaLnBrk="1" hangingPunct="1">
              <a:buNone/>
              <a:tabLst>
                <a:tab pos="8123238" algn="l"/>
                <a:tab pos="8229600" algn="r"/>
              </a:tabLst>
              <a:defRPr/>
            </a:pPr>
            <a:endParaRPr lang="fr-CH" sz="1600" b="1" dirty="0">
              <a:solidFill>
                <a:srgbClr val="002776"/>
              </a:solidFill>
            </a:endParaRPr>
          </a:p>
          <a:p>
            <a:pPr lvl="1" eaLnBrk="1" hangingPunct="1"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Challenges:</a:t>
            </a:r>
          </a:p>
          <a:p>
            <a:pPr lvl="1" eaLnBrk="1" hangingPunct="1">
              <a:defRPr/>
            </a:pPr>
            <a:endParaRPr lang="fr-FR" sz="1600" b="1" dirty="0" smtClean="0"/>
          </a:p>
          <a:p>
            <a:pPr lvl="1" eaLnBrk="1" hangingPunct="1">
              <a:defRPr/>
            </a:pPr>
            <a:endParaRPr lang="fr-FR" sz="1600" b="1" dirty="0" smtClean="0">
              <a:solidFill>
                <a:srgbClr val="7030A0"/>
              </a:solidFill>
            </a:endParaRPr>
          </a:p>
          <a:p>
            <a:pPr lvl="2" eaLnBrk="1" hangingPunct="1">
              <a:defRPr/>
            </a:pPr>
            <a:endParaRPr lang="fr-FR" sz="1200" dirty="0"/>
          </a:p>
          <a:p>
            <a:pPr lvl="3" eaLnBrk="1" hangingPunct="1">
              <a:defRPr/>
            </a:pPr>
            <a:endParaRPr lang="fr-FR" sz="400" b="1" dirty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3568" y="2276872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Création</a:t>
            </a:r>
            <a:endParaRPr lang="fr-CH" sz="1600" b="1" dirty="0" smtClean="0">
              <a:solidFill>
                <a:srgbClr val="00277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7700" y="2885603"/>
            <a:ext cx="12105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1000" dirty="0" err="1" smtClean="0">
                <a:solidFill>
                  <a:srgbClr val="002776"/>
                </a:solidFill>
              </a:rPr>
              <a:t>Draft</a:t>
            </a:r>
            <a:r>
              <a:rPr lang="fr-CH" sz="1000" dirty="0" smtClean="0">
                <a:solidFill>
                  <a:srgbClr val="002776"/>
                </a:solidFill>
              </a:rPr>
              <a:t> -&gt; Validation</a:t>
            </a:r>
            <a:endParaRPr lang="fr-CH" sz="1000" dirty="0"/>
          </a:p>
        </p:txBody>
      </p:sp>
      <p:sp>
        <p:nvSpPr>
          <p:cNvPr id="9" name="Rounded Rectangle 8"/>
          <p:cNvSpPr/>
          <p:nvPr/>
        </p:nvSpPr>
        <p:spPr>
          <a:xfrm>
            <a:off x="2627784" y="2276872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Consultation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635896" y="1412776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Modification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644008" y="2276872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Diffusion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660232" y="2276872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Archivage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668344" y="3140968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Destruction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83568" y="3573016"/>
            <a:ext cx="1368152" cy="64807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400" b="1" dirty="0" smtClean="0">
                <a:solidFill>
                  <a:srgbClr val="002776"/>
                </a:solidFill>
              </a:rPr>
              <a:t>Réception</a:t>
            </a:r>
          </a:p>
        </p:txBody>
      </p:sp>
      <p:cxnSp>
        <p:nvCxnSpPr>
          <p:cNvPr id="18" name="Shape 17"/>
          <p:cNvCxnSpPr>
            <a:endCxn id="10" idx="1"/>
          </p:cNvCxnSpPr>
          <p:nvPr/>
        </p:nvCxnSpPr>
        <p:spPr>
          <a:xfrm rot="5400000" flipH="1" flipV="1">
            <a:off x="3113838" y="1754814"/>
            <a:ext cx="540060" cy="5040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/>
          <p:nvPr/>
        </p:nvCxnSpPr>
        <p:spPr>
          <a:xfrm rot="5400000">
            <a:off x="4049942" y="2006842"/>
            <a:ext cx="360040" cy="46805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995936" y="270892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1403648" y="314096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>
            <a:endCxn id="12" idx="2"/>
          </p:cNvCxnSpPr>
          <p:nvPr/>
        </p:nvCxnSpPr>
        <p:spPr>
          <a:xfrm>
            <a:off x="3707904" y="2924944"/>
            <a:ext cx="3636404" cy="12700"/>
          </a:xfrm>
          <a:prstGeom prst="bentConnector4">
            <a:avLst>
              <a:gd name="adj1" fmla="val -460"/>
              <a:gd name="adj2" fmla="val 26346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12" idx="3"/>
            <a:endCxn id="13" idx="0"/>
          </p:cNvCxnSpPr>
          <p:nvPr/>
        </p:nvCxnSpPr>
        <p:spPr>
          <a:xfrm>
            <a:off x="8028384" y="2600908"/>
            <a:ext cx="324036" cy="54006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11" idx="2"/>
          </p:cNvCxnSpPr>
          <p:nvPr/>
        </p:nvCxnSpPr>
        <p:spPr>
          <a:xfrm rot="5400000">
            <a:off x="3113838" y="1862826"/>
            <a:ext cx="1152128" cy="32763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7956376" y="2036748"/>
            <a:ext cx="118762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100" dirty="0" smtClean="0">
                <a:solidFill>
                  <a:srgbClr val="002776"/>
                </a:solidFill>
              </a:rPr>
              <a:t>Lorsque le délai d’archivage est dépassé</a:t>
            </a:r>
            <a:endParaRPr lang="fr-CH" dirty="0"/>
          </a:p>
        </p:txBody>
      </p:sp>
      <p:cxnSp>
        <p:nvCxnSpPr>
          <p:cNvPr id="62" name="Straight Arrow Connector 61"/>
          <p:cNvCxnSpPr>
            <a:stCxn id="7" idx="3"/>
            <a:endCxn id="9" idx="1"/>
          </p:cNvCxnSpPr>
          <p:nvPr/>
        </p:nvCxnSpPr>
        <p:spPr>
          <a:xfrm>
            <a:off x="2051720" y="260090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516216" y="548680"/>
            <a:ext cx="1728192" cy="100796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2223" lvl="1" indent="-182223" defTabSz="913964" fontAlgn="base">
              <a:spcBef>
                <a:spcPct val="0"/>
              </a:spcBef>
              <a:spcAft>
                <a:spcPts val="269"/>
              </a:spcAft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Gartner:</a:t>
            </a:r>
          </a:p>
          <a:p>
            <a:pPr marL="182223" lvl="1" indent="-182223" defTabSz="913964" fontAlgn="base">
              <a:spcBef>
                <a:spcPct val="0"/>
              </a:spcBef>
              <a:spcAft>
                <a:spcPts val="269"/>
              </a:spcAft>
              <a:defRPr/>
            </a:pPr>
            <a:r>
              <a:rPr lang="fr-FR" sz="1200" i="1" dirty="0" smtClean="0">
                <a:solidFill>
                  <a:srgbClr val="002776"/>
                </a:solidFill>
              </a:rPr>
              <a:t>	- « Data </a:t>
            </a:r>
            <a:r>
              <a:rPr lang="fr-FR" sz="1200" i="1" dirty="0" err="1" smtClean="0">
                <a:solidFill>
                  <a:srgbClr val="002776"/>
                </a:solidFill>
              </a:rPr>
              <a:t>at</a:t>
            </a:r>
            <a:r>
              <a:rPr lang="fr-FR" sz="1200" i="1" dirty="0" smtClean="0">
                <a:solidFill>
                  <a:srgbClr val="002776"/>
                </a:solidFill>
              </a:rPr>
              <a:t> </a:t>
            </a:r>
            <a:r>
              <a:rPr lang="fr-FR" sz="1200" i="1" dirty="0" err="1" smtClean="0">
                <a:solidFill>
                  <a:srgbClr val="002776"/>
                </a:solidFill>
              </a:rPr>
              <a:t>Rest</a:t>
            </a:r>
            <a:r>
              <a:rPr lang="fr-FR" sz="1200" i="1" dirty="0" smtClean="0">
                <a:solidFill>
                  <a:srgbClr val="002776"/>
                </a:solidFill>
              </a:rPr>
              <a:t> »</a:t>
            </a:r>
          </a:p>
          <a:p>
            <a:pPr marL="182223" lvl="1" indent="-182223" defTabSz="913964" fontAlgn="base">
              <a:spcBef>
                <a:spcPct val="0"/>
              </a:spcBef>
              <a:spcAft>
                <a:spcPts val="269"/>
              </a:spcAft>
              <a:defRPr/>
            </a:pPr>
            <a:r>
              <a:rPr lang="fr-FR" sz="1200" i="1" dirty="0" smtClean="0">
                <a:solidFill>
                  <a:srgbClr val="002776"/>
                </a:solidFill>
              </a:rPr>
              <a:t>	- « Data in Use »</a:t>
            </a:r>
          </a:p>
          <a:p>
            <a:pPr marL="182223" lvl="1" indent="-182223" defTabSz="913964" fontAlgn="base">
              <a:spcBef>
                <a:spcPct val="0"/>
              </a:spcBef>
              <a:spcAft>
                <a:spcPts val="269"/>
              </a:spcAft>
              <a:defRPr/>
            </a:pPr>
            <a:r>
              <a:rPr lang="fr-FR" sz="1200" i="1" dirty="0" smtClean="0">
                <a:solidFill>
                  <a:srgbClr val="002776"/>
                </a:solidFill>
              </a:rPr>
              <a:t>	- « Data in Motion »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1560" y="5373216"/>
            <a:ext cx="1745991" cy="338554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marL="0" lvl="1" algn="ctr"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Aspects légaux</a:t>
            </a:r>
            <a:endParaRPr lang="fr-CH" sz="1600" b="1" dirty="0">
              <a:solidFill>
                <a:srgbClr val="002776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11560" y="4869160"/>
            <a:ext cx="1826141" cy="338554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marL="0" lvl="1" algn="ctr"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Aspects sécurité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11560" y="5877272"/>
            <a:ext cx="3198311" cy="338554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pPr marL="0" lvl="1" algn="ctr">
              <a:defRPr/>
            </a:pPr>
            <a:r>
              <a:rPr lang="fr-FR" sz="1600" b="1" dirty="0" smtClean="0">
                <a:solidFill>
                  <a:srgbClr val="002776"/>
                </a:solidFill>
              </a:rPr>
              <a:t>Compromis coût / disponibilité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411760" y="4869160"/>
            <a:ext cx="40324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100" dirty="0" smtClean="0">
                <a:solidFill>
                  <a:srgbClr val="002776"/>
                </a:solidFill>
              </a:rPr>
              <a:t>Niveau de classification qui évolue au cours du cycle de vie d’un document (-&gt; évolution des besoins sécurité).</a:t>
            </a:r>
            <a:endParaRPr lang="fr-CH" dirty="0"/>
          </a:p>
        </p:txBody>
      </p:sp>
      <p:sp>
        <p:nvSpPr>
          <p:cNvPr id="68" name="Rectangle 67"/>
          <p:cNvSpPr/>
          <p:nvPr/>
        </p:nvSpPr>
        <p:spPr>
          <a:xfrm>
            <a:off x="2915816" y="3861048"/>
            <a:ext cx="24482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002776"/>
                </a:solidFill>
              </a:rPr>
              <a:t>Ex: Impression, copie, e-mail, etc.</a:t>
            </a:r>
            <a:endParaRPr lang="fr-CH" sz="1400" dirty="0"/>
          </a:p>
        </p:txBody>
      </p:sp>
      <p:sp>
        <p:nvSpPr>
          <p:cNvPr id="69" name="Rectangle 68"/>
          <p:cNvSpPr/>
          <p:nvPr/>
        </p:nvSpPr>
        <p:spPr>
          <a:xfrm>
            <a:off x="2411760" y="5337801"/>
            <a:ext cx="45365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100" u="sng" dirty="0" smtClean="0">
                <a:solidFill>
                  <a:srgbClr val="002776"/>
                </a:solidFill>
              </a:rPr>
              <a:t>Protection</a:t>
            </a:r>
            <a:r>
              <a:rPr lang="fr-CH" sz="1100" dirty="0" smtClean="0">
                <a:solidFill>
                  <a:srgbClr val="002776"/>
                </a:solidFill>
              </a:rPr>
              <a:t>: données personnelles, données de cartes de crédit, etc.</a:t>
            </a:r>
          </a:p>
          <a:p>
            <a:r>
              <a:rPr lang="fr-CH" sz="1100" u="sng" dirty="0" smtClean="0">
                <a:solidFill>
                  <a:srgbClr val="002776"/>
                </a:solidFill>
              </a:rPr>
              <a:t>Rétention</a:t>
            </a:r>
            <a:r>
              <a:rPr lang="fr-CH" sz="1100" dirty="0" smtClean="0">
                <a:solidFill>
                  <a:srgbClr val="002776"/>
                </a:solidFill>
              </a:rPr>
              <a:t>: transactions, documents comptables, etc.</a:t>
            </a:r>
            <a:endParaRPr lang="fr-CH" dirty="0"/>
          </a:p>
        </p:txBody>
      </p:sp>
      <p:sp>
        <p:nvSpPr>
          <p:cNvPr id="70" name="Rectangle 69"/>
          <p:cNvSpPr/>
          <p:nvPr/>
        </p:nvSpPr>
        <p:spPr>
          <a:xfrm>
            <a:off x="3824488" y="5840696"/>
            <a:ext cx="45365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100" dirty="0" smtClean="0">
                <a:solidFill>
                  <a:srgbClr val="002776"/>
                </a:solidFill>
              </a:rPr>
              <a:t>(Ex: archivage des transactions pendant 2 ans sur support haute-disponibilité, puis 5 ans sur support « </a:t>
            </a:r>
            <a:r>
              <a:rPr lang="fr-CH" sz="1100" dirty="0" err="1" smtClean="0">
                <a:solidFill>
                  <a:srgbClr val="002776"/>
                </a:solidFill>
              </a:rPr>
              <a:t>low</a:t>
            </a:r>
            <a:r>
              <a:rPr lang="fr-CH" sz="1100" dirty="0" smtClean="0">
                <a:solidFill>
                  <a:srgbClr val="002776"/>
                </a:solidFill>
              </a:rPr>
              <a:t> </a:t>
            </a:r>
            <a:r>
              <a:rPr lang="fr-CH" sz="1100" dirty="0" err="1" smtClean="0">
                <a:solidFill>
                  <a:srgbClr val="002776"/>
                </a:solidFill>
              </a:rPr>
              <a:t>cost</a:t>
            </a:r>
            <a:r>
              <a:rPr lang="fr-CH" sz="1100" dirty="0" smtClean="0">
                <a:solidFill>
                  <a:srgbClr val="002776"/>
                </a:solidFill>
              </a:rPr>
              <a:t> » avant destruction.</a:t>
            </a:r>
            <a:endParaRPr lang="fr-CH" dirty="0"/>
          </a:p>
        </p:txBody>
      </p:sp>
      <p:sp>
        <p:nvSpPr>
          <p:cNvPr id="72" name="Rectangle 71"/>
          <p:cNvSpPr/>
          <p:nvPr/>
        </p:nvSpPr>
        <p:spPr>
          <a:xfrm>
            <a:off x="7155775" y="5157192"/>
            <a:ext cx="1016625" cy="600164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r>
              <a:rPr lang="fr-CH" sz="1100" dirty="0" smtClean="0">
                <a:solidFill>
                  <a:srgbClr val="002776"/>
                </a:solidFill>
              </a:rPr>
              <a:t>Lois?</a:t>
            </a:r>
            <a:br>
              <a:rPr lang="fr-CH" sz="1100" dirty="0" smtClean="0">
                <a:solidFill>
                  <a:srgbClr val="002776"/>
                </a:solidFill>
              </a:rPr>
            </a:br>
            <a:r>
              <a:rPr lang="fr-CH" sz="1100" dirty="0" smtClean="0">
                <a:solidFill>
                  <a:srgbClr val="002776"/>
                </a:solidFill>
              </a:rPr>
              <a:t>Règlements?</a:t>
            </a:r>
          </a:p>
          <a:p>
            <a:r>
              <a:rPr lang="fr-CH" sz="1100" dirty="0" smtClean="0">
                <a:solidFill>
                  <a:srgbClr val="002776"/>
                </a:solidFill>
              </a:rPr>
              <a:t>Contrats?</a:t>
            </a:r>
            <a:endParaRPr lang="fr-CH" sz="1100" dirty="0"/>
          </a:p>
        </p:txBody>
      </p:sp>
      <p:sp>
        <p:nvSpPr>
          <p:cNvPr id="73" name="Right Arrow 72"/>
          <p:cNvSpPr/>
          <p:nvPr/>
        </p:nvSpPr>
        <p:spPr>
          <a:xfrm>
            <a:off x="6795735" y="5301208"/>
            <a:ext cx="360040" cy="360040"/>
          </a:xfrm>
          <a:prstGeom prst="righ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4" name="Rectangle 73"/>
          <p:cNvSpPr/>
          <p:nvPr/>
        </p:nvSpPr>
        <p:spPr>
          <a:xfrm>
            <a:off x="3707904" y="1844824"/>
            <a:ext cx="12877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C00000"/>
                </a:solidFill>
              </a:rPr>
              <a:t>Traçabilité?</a:t>
            </a:r>
            <a:endParaRPr lang="fr-CH" sz="1400" dirty="0">
              <a:solidFill>
                <a:srgbClr val="C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292080" y="3429000"/>
            <a:ext cx="9361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1000" dirty="0" smtClean="0">
                <a:solidFill>
                  <a:srgbClr val="C00000"/>
                </a:solidFill>
              </a:rPr>
              <a:t>Sécurité des transferts?</a:t>
            </a:r>
            <a:endParaRPr lang="fr-CH" sz="1400" dirty="0">
              <a:solidFill>
                <a:srgbClr val="C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2708176" y="2708920"/>
            <a:ext cx="12877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C00000"/>
                </a:solidFill>
              </a:rPr>
              <a:t>Contrôles d’accès?</a:t>
            </a:r>
            <a:endParaRPr lang="fr-CH" sz="1400" dirty="0">
              <a:solidFill>
                <a:srgbClr val="C0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732240" y="2708920"/>
            <a:ext cx="12877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002776"/>
                </a:solidFill>
              </a:rPr>
              <a:t>Disponibilité?</a:t>
            </a:r>
            <a:endParaRPr lang="fr-CH" sz="1400" dirty="0"/>
          </a:p>
        </p:txBody>
      </p:sp>
      <p:sp>
        <p:nvSpPr>
          <p:cNvPr id="78" name="Rectangle 77"/>
          <p:cNvSpPr/>
          <p:nvPr/>
        </p:nvSpPr>
        <p:spPr>
          <a:xfrm>
            <a:off x="746432" y="2664344"/>
            <a:ext cx="12877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0070C0"/>
                </a:solidFill>
              </a:rPr>
              <a:t>Propriétaire</a:t>
            </a:r>
            <a:endParaRPr lang="fr-CH" sz="1400" dirty="0">
              <a:solidFill>
                <a:srgbClr val="0070C0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803623" y="2259164"/>
            <a:ext cx="113043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800" dirty="0" smtClean="0">
                <a:solidFill>
                  <a:srgbClr val="002776"/>
                </a:solidFill>
              </a:rPr>
              <a:t>Supports de lecture</a:t>
            </a:r>
            <a:r>
              <a:rPr lang="fr-CH" sz="700" dirty="0" smtClean="0">
                <a:solidFill>
                  <a:srgbClr val="002776"/>
                </a:solidFill>
              </a:rPr>
              <a:t>?</a:t>
            </a:r>
            <a:endParaRPr lang="fr-CH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2627784" y="2780928"/>
            <a:ext cx="352839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4800" b="1" dirty="0" smtClean="0">
                <a:solidFill>
                  <a:srgbClr val="002776"/>
                </a:solidFill>
                <a:cs typeface="Arial" charset="0"/>
              </a:rPr>
              <a:t>Questions?</a:t>
            </a:r>
            <a:endParaRPr lang="en-US" sz="48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2056" name="Picture 8" descr="c:\Documents and Settings\herijea\Local Settings\Temporary Internet Files\Content.IE5\UGJVSIXG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501008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Définitions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4"/>
            <a:ext cx="8423275" cy="4968552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/>
              <a:t>Sécurité </a:t>
            </a:r>
            <a:r>
              <a:rPr lang="fr-CH" sz="1600" b="1" dirty="0" smtClean="0"/>
              <a:t>de l’information: </a:t>
            </a:r>
            <a:r>
              <a:rPr lang="fr-CH" sz="1600" b="1" dirty="0"/>
              <a:t/>
            </a:r>
            <a:br>
              <a:rPr lang="fr-CH" sz="1600" b="1" dirty="0"/>
            </a:br>
            <a:r>
              <a:rPr lang="fr-CH" sz="1400" dirty="0"/>
              <a:t>La sécurité </a:t>
            </a:r>
            <a:r>
              <a:rPr lang="fr-CH" sz="1400" dirty="0" smtClean="0"/>
              <a:t>de l’information est </a:t>
            </a:r>
            <a:r>
              <a:rPr lang="fr-CH" sz="1400" dirty="0"/>
              <a:t>l'ensemble des </a:t>
            </a:r>
            <a:r>
              <a:rPr lang="fr-CH" sz="1400" dirty="0" smtClean="0"/>
              <a:t>mesures mises </a:t>
            </a:r>
            <a:r>
              <a:rPr lang="fr-CH" sz="1400" dirty="0"/>
              <a:t>en place pour </a:t>
            </a:r>
            <a:r>
              <a:rPr lang="fr-CH" sz="1400" dirty="0" smtClean="0"/>
              <a:t>protéger l’information de toute utilisation non-autorisée (accès, modification, copie, interception, perte, vol, destruction…). </a:t>
            </a:r>
            <a:br>
              <a:rPr lang="fr-CH" sz="1400" dirty="0" smtClean="0"/>
            </a:br>
            <a:r>
              <a:rPr lang="fr-CH" sz="1100" dirty="0" smtClean="0"/>
              <a:t>Ceci concerne l’information sous toutes ses formes (i.e. support électronique et support physique). </a:t>
            </a:r>
            <a:r>
              <a:rPr lang="fr-CH" sz="1400" dirty="0" smtClean="0"/>
              <a:t/>
            </a:r>
            <a:br>
              <a:rPr lang="fr-CH" sz="1400" dirty="0" smtClean="0"/>
            </a:br>
            <a:r>
              <a:rPr lang="fr-CH" sz="1400" dirty="0" smtClean="0"/>
              <a:t/>
            </a:r>
            <a:br>
              <a:rPr lang="fr-CH" sz="1400" dirty="0" smtClean="0"/>
            </a:br>
            <a:r>
              <a:rPr lang="fr-CH" sz="1600" dirty="0" smtClean="0"/>
              <a:t>Deux aspects majeurs:</a:t>
            </a:r>
            <a:br>
              <a:rPr lang="fr-CH" sz="1600" dirty="0" smtClean="0"/>
            </a:br>
            <a:endParaRPr lang="fr-CH" sz="900" dirty="0" smtClean="0"/>
          </a:p>
          <a:p>
            <a:pPr lvl="2" eaLnBrk="1" hangingPunct="1">
              <a:defRPr/>
            </a:pPr>
            <a:r>
              <a:rPr lang="fr-CH" sz="1200" b="1" dirty="0" smtClean="0"/>
              <a:t>Sécurité </a:t>
            </a:r>
            <a:r>
              <a:rPr lang="fr-CH" sz="1200" b="1" dirty="0"/>
              <a:t>informatique </a:t>
            </a:r>
            <a:r>
              <a:rPr lang="fr-CH" sz="1200" b="1" dirty="0" smtClean="0"/>
              <a:t>: </a:t>
            </a:r>
            <a:r>
              <a:rPr lang="fr-CH" sz="1200" dirty="0" smtClean="0"/>
              <a:t>ensemble </a:t>
            </a:r>
            <a:r>
              <a:rPr lang="fr-CH" sz="1200" dirty="0"/>
              <a:t>des moyens </a:t>
            </a:r>
            <a:r>
              <a:rPr lang="fr-CH" sz="1200" u="sng" dirty="0"/>
              <a:t>techniques</a:t>
            </a:r>
            <a:r>
              <a:rPr lang="fr-CH" sz="1200" dirty="0"/>
              <a:t>, </a:t>
            </a:r>
            <a:r>
              <a:rPr lang="fr-CH" sz="1200" u="sng" dirty="0"/>
              <a:t>organisationnels</a:t>
            </a:r>
            <a:r>
              <a:rPr lang="fr-CH" sz="1200" dirty="0"/>
              <a:t>, </a:t>
            </a:r>
            <a:r>
              <a:rPr lang="fr-CH" sz="1200" u="sng" dirty="0"/>
              <a:t>juridiques</a:t>
            </a:r>
            <a:r>
              <a:rPr lang="fr-CH" sz="1200" dirty="0"/>
              <a:t> et </a:t>
            </a:r>
            <a:r>
              <a:rPr lang="fr-CH" sz="1200" u="sng" dirty="0"/>
              <a:t>humains</a:t>
            </a:r>
            <a:r>
              <a:rPr lang="fr-CH" sz="1200" dirty="0"/>
              <a:t> nécessaires et mis en place pour conserver, rétablir, et garantir la sécurité des systèmes informatiques. </a:t>
            </a:r>
            <a:r>
              <a:rPr lang="fr-CH" sz="1200" dirty="0" smtClean="0"/>
              <a:t/>
            </a:r>
            <a:br>
              <a:rPr lang="fr-CH" sz="1200" dirty="0" smtClean="0"/>
            </a:br>
            <a:endParaRPr lang="fr-CH" sz="1200" dirty="0" smtClean="0"/>
          </a:p>
          <a:p>
            <a:pPr lvl="2" eaLnBrk="1" hangingPunct="1">
              <a:defRPr/>
            </a:pPr>
            <a:r>
              <a:rPr lang="fr-CH" sz="1200" b="1" dirty="0" smtClean="0"/>
              <a:t>Sécurité de l’information</a:t>
            </a:r>
            <a:r>
              <a:rPr lang="fr-CH" sz="1200" dirty="0" smtClean="0"/>
              <a:t>: assure que les données ne sont pas perdues ou compromises en cas d’évènements de toute nature (ex: dysfonctionnements techniques, phénomènes naturels, facteurs humains, etc.) </a:t>
            </a:r>
          </a:p>
          <a:p>
            <a:pPr lvl="2" eaLnBrk="1" hangingPunct="1">
              <a:defRPr/>
            </a:pPr>
            <a:endParaRPr lang="fr-CH" sz="1200" dirty="0"/>
          </a:p>
          <a:p>
            <a:pPr lvl="1" eaLnBrk="1" hangingPunct="1">
              <a:defRPr/>
            </a:pPr>
            <a:r>
              <a:rPr lang="fr-CH" sz="1600" b="1" dirty="0"/>
              <a:t>Système d'information (S.I.): </a:t>
            </a:r>
            <a:r>
              <a:rPr lang="fr-CH" sz="1600" b="1" dirty="0" smtClean="0"/>
              <a:t/>
            </a:r>
            <a:br>
              <a:rPr lang="fr-CH" sz="1600" b="1" dirty="0" smtClean="0"/>
            </a:br>
            <a:r>
              <a:rPr lang="fr-CH" sz="1400" dirty="0" smtClean="0"/>
              <a:t>Ensemble </a:t>
            </a:r>
            <a:r>
              <a:rPr lang="fr-CH" sz="1400" dirty="0"/>
              <a:t>organisé de ressources (matériels, logiciels, personnel, données et procédures) qui permet de collecter, regrouper, classifier, traiter et diffuser de l'information sur un environnement donné</a:t>
            </a:r>
            <a:r>
              <a:rPr lang="fr-FR" sz="1400" dirty="0" smtClean="0"/>
              <a:t>.</a:t>
            </a:r>
            <a:endParaRPr lang="fr-FR" sz="5400" b="1" dirty="0"/>
          </a:p>
        </p:txBody>
      </p:sp>
      <p:sp>
        <p:nvSpPr>
          <p:cNvPr id="66" name="Rectangle 65"/>
          <p:cNvSpPr/>
          <p:nvPr/>
        </p:nvSpPr>
        <p:spPr>
          <a:xfrm>
            <a:off x="611560" y="4869160"/>
            <a:ext cx="5256584" cy="2616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fr-CH" sz="1100" b="1" dirty="0" smtClean="0">
                <a:solidFill>
                  <a:schemeClr val="tx2"/>
                </a:solidFill>
              </a:rPr>
              <a:t>Objectif du S.I.: fournir aux Métier une information fiable et dans les temps.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673275" y="5229200"/>
            <a:ext cx="8470589" cy="1027544"/>
            <a:chOff x="899592" y="5229200"/>
            <a:chExt cx="8470589" cy="1027544"/>
          </a:xfrm>
        </p:grpSpPr>
        <p:sp>
          <p:nvSpPr>
            <p:cNvPr id="67" name="Rectangle 66"/>
            <p:cNvSpPr/>
            <p:nvPr/>
          </p:nvSpPr>
          <p:spPr>
            <a:xfrm>
              <a:off x="899592" y="5229200"/>
              <a:ext cx="847058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lvl="1">
                <a:defRPr/>
              </a:pPr>
              <a:r>
                <a:rPr lang="fr-CH" sz="1100" b="1" dirty="0" smtClean="0">
                  <a:solidFill>
                    <a:schemeClr val="tx2"/>
                  </a:solidFill>
                </a:rPr>
                <a:t>La fiabilité, un objectif difficile à atteindre. « Les systèmes informatiques ne sont pas naturellement sûrs » </a:t>
              </a:r>
              <a:r>
                <a:rPr lang="fr-CH" sz="1100" dirty="0" smtClean="0">
                  <a:solidFill>
                    <a:schemeClr val="tx2"/>
                  </a:solidFill>
                </a:rPr>
                <a:t>(</a:t>
              </a:r>
              <a:r>
                <a:rPr lang="fr-CH" sz="1100" dirty="0" smtClean="0">
                  <a:solidFill>
                    <a:schemeClr val="tx2"/>
                  </a:solidFill>
                  <a:hlinkClick r:id="rId3"/>
                </a:rPr>
                <a:t>Bruce </a:t>
              </a:r>
              <a:r>
                <a:rPr lang="fr-CH" sz="1100" dirty="0" err="1" smtClean="0">
                  <a:solidFill>
                    <a:schemeClr val="tx2"/>
                  </a:solidFill>
                  <a:hlinkClick r:id="rId3"/>
                </a:rPr>
                <a:t>Schneier</a:t>
              </a:r>
              <a:r>
                <a:rPr lang="fr-CH" sz="1100" dirty="0" smtClean="0">
                  <a:solidFill>
                    <a:schemeClr val="tx2"/>
                  </a:solidFill>
                </a:rPr>
                <a:t>)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909885" y="5600273"/>
              <a:ext cx="2012294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menaces &amp; vulnérabilités</a:t>
              </a:r>
              <a:endParaRPr lang="fr-CH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275856" y="5600273"/>
              <a:ext cx="1050288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technologie</a:t>
              </a:r>
              <a:endParaRPr lang="fr-CH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644008" y="5600273"/>
              <a:ext cx="2026517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conditions économiques</a:t>
              </a:r>
              <a:endParaRPr lang="fr-CH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563888" y="5979745"/>
              <a:ext cx="93166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Evolution </a:t>
              </a:r>
              <a:endParaRPr lang="fr-CH" dirty="0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>
              <a:off x="2926109" y="5877272"/>
              <a:ext cx="637779" cy="2215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70" idx="2"/>
            </p:cNvCxnSpPr>
            <p:nvPr/>
          </p:nvCxnSpPr>
          <p:spPr>
            <a:xfrm flipH="1">
              <a:off x="4355976" y="5877272"/>
              <a:ext cx="1301291" cy="2270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9" idx="2"/>
            </p:cNvCxnSpPr>
            <p:nvPr/>
          </p:nvCxnSpPr>
          <p:spPr>
            <a:xfrm>
              <a:off x="3801000" y="5877272"/>
              <a:ext cx="50920" cy="1550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1259632" y="4581128"/>
            <a:ext cx="5688632" cy="1656184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 rôle du Système d’Information dans l’entreprise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381703" y="5733256"/>
            <a:ext cx="13681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defRPr/>
            </a:pPr>
            <a:r>
              <a:rPr lang="fr-CH" sz="900" dirty="0" smtClean="0">
                <a:solidFill>
                  <a:schemeClr val="tx2"/>
                </a:solidFill>
              </a:rPr>
              <a:t>Firewalls / Réseau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9735" y="4941168"/>
            <a:ext cx="52387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02183" y="4797152"/>
            <a:ext cx="1109935" cy="108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17807" y="4725144"/>
            <a:ext cx="9429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97927" y="4725144"/>
            <a:ext cx="9429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Rectangle 44"/>
          <p:cNvSpPr/>
          <p:nvPr/>
        </p:nvSpPr>
        <p:spPr>
          <a:xfrm>
            <a:off x="1309695" y="5949280"/>
            <a:ext cx="5544616" cy="1440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H" sz="1000" dirty="0" smtClean="0"/>
              <a:t>Réseau</a:t>
            </a:r>
            <a:endParaRPr lang="fr-CH" sz="1000" dirty="0"/>
          </a:p>
        </p:txBody>
      </p:sp>
      <p:sp>
        <p:nvSpPr>
          <p:cNvPr id="47" name="Rectangle 46"/>
          <p:cNvSpPr/>
          <p:nvPr/>
        </p:nvSpPr>
        <p:spPr>
          <a:xfrm>
            <a:off x="2245799" y="5733256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defRPr/>
            </a:pPr>
            <a:r>
              <a:rPr lang="fr-CH" sz="900" dirty="0" smtClean="0">
                <a:solidFill>
                  <a:schemeClr val="tx2"/>
                </a:solidFill>
              </a:rPr>
              <a:t>Applications	   Systèmes	            Messagerie		</a:t>
            </a:r>
          </a:p>
        </p:txBody>
      </p:sp>
      <p:pic>
        <p:nvPicPr>
          <p:cNvPr id="4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0055" y="4653136"/>
            <a:ext cx="94297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6" name="Group 75"/>
          <p:cNvGrpSpPr/>
          <p:nvPr/>
        </p:nvGrpSpPr>
        <p:grpSpPr>
          <a:xfrm>
            <a:off x="251520" y="3356992"/>
            <a:ext cx="1008112" cy="2169532"/>
            <a:chOff x="107504" y="3933056"/>
            <a:chExt cx="1008112" cy="2169532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9575" y="3933056"/>
              <a:ext cx="685800" cy="80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9" name="Rectangle 48"/>
            <p:cNvSpPr/>
            <p:nvPr/>
          </p:nvSpPr>
          <p:spPr>
            <a:xfrm>
              <a:off x="229575" y="4725144"/>
              <a:ext cx="691215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H" sz="900" dirty="0" smtClean="0">
                  <a:solidFill>
                    <a:srgbClr val="002776"/>
                  </a:solidFill>
                </a:rPr>
                <a:t>Employés</a:t>
              </a:r>
              <a:endParaRPr lang="fr-CH" dirty="0"/>
            </a:p>
          </p:txBody>
        </p:sp>
        <p:pic>
          <p:nvPicPr>
            <p:cNvPr id="5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9575" y="4941168"/>
              <a:ext cx="685800" cy="80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" name="Rectangle 50"/>
            <p:cNvSpPr/>
            <p:nvPr/>
          </p:nvSpPr>
          <p:spPr>
            <a:xfrm>
              <a:off x="107504" y="5733256"/>
              <a:ext cx="100811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CH" sz="900" dirty="0" smtClean="0">
                  <a:solidFill>
                    <a:srgbClr val="002776"/>
                  </a:solidFill>
                </a:rPr>
                <a:t>Administrateurs du S.I.</a:t>
              </a:r>
              <a:endParaRPr lang="fr-CH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763688" y="2636912"/>
            <a:ext cx="4571250" cy="1224136"/>
            <a:chOff x="2173791" y="2636912"/>
            <a:chExt cx="4571250" cy="1224136"/>
          </a:xfrm>
        </p:grpSpPr>
        <p:sp>
          <p:nvSpPr>
            <p:cNvPr id="68" name="Rectangle 67"/>
            <p:cNvSpPr/>
            <p:nvPr/>
          </p:nvSpPr>
          <p:spPr>
            <a:xfrm>
              <a:off x="2173791" y="2996952"/>
              <a:ext cx="122413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CH" sz="1200" b="1" dirty="0" smtClean="0">
                  <a:solidFill>
                    <a:srgbClr val="002776"/>
                  </a:solidFill>
                </a:rPr>
                <a:t>Processus Métier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613951" y="2708920"/>
              <a:ext cx="1440160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 Développement de nouveaux produits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198127" y="285293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 Vente / Marketing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198127" y="321297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Support Clients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613951" y="321297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Production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198127" y="357301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Achats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613951" y="3573016"/>
              <a:ext cx="1440160" cy="2462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92075" indent="-92075">
                <a:buFont typeface="Arial" pitchFamily="34" charset="0"/>
                <a:buChar char="•"/>
              </a:pPr>
              <a:r>
                <a:rPr lang="fr-CH" sz="1000" dirty="0" smtClean="0">
                  <a:solidFill>
                    <a:schemeClr val="tx2"/>
                  </a:solidFill>
                </a:rPr>
                <a:t>Gestion financière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278247" y="2636912"/>
              <a:ext cx="4667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CH" sz="1200" b="1" dirty="0" smtClean="0">
                  <a:solidFill>
                    <a:srgbClr val="002776"/>
                  </a:solidFill>
                </a:rPr>
                <a:t>Etc.</a:t>
              </a:r>
              <a:endParaRPr lang="fr-CH" dirty="0"/>
            </a:p>
          </p:txBody>
        </p:sp>
        <p:sp>
          <p:nvSpPr>
            <p:cNvPr id="78" name="Left Brace 77"/>
            <p:cNvSpPr/>
            <p:nvPr/>
          </p:nvSpPr>
          <p:spPr>
            <a:xfrm>
              <a:off x="3347864" y="2636912"/>
              <a:ext cx="144016" cy="122413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7092280" y="1772816"/>
            <a:ext cx="1944216" cy="2708434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Conditions économiques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Volatilité des prix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Volatilité des taux d’intérêts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Concurrence 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Protection de la propriété intellectuelle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Réglementation environnementale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Capacités de l’infrastructure informatique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Dépendance envers fournisseurs clé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Recrutement / rétention du personnel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Rétention des clients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Conformité réglementaire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fr-CH" sz="1000" dirty="0" smtClean="0">
                <a:solidFill>
                  <a:schemeClr val="tx2"/>
                </a:solidFill>
              </a:rPr>
              <a:t> </a:t>
            </a:r>
            <a:r>
              <a:rPr lang="fr-CH" sz="1000" b="1" dirty="0" smtClean="0">
                <a:solidFill>
                  <a:schemeClr val="tx2"/>
                </a:solidFill>
              </a:rPr>
              <a:t>etc</a:t>
            </a:r>
            <a:r>
              <a:rPr lang="fr-CH" sz="1000" dirty="0" smtClean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80" name="Rectangle 79"/>
          <p:cNvSpPr/>
          <p:nvPr/>
        </p:nvSpPr>
        <p:spPr>
          <a:xfrm>
            <a:off x="7308304" y="1495817"/>
            <a:ext cx="12241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</a:rPr>
              <a:t>Risques</a:t>
            </a:r>
          </a:p>
        </p:txBody>
      </p:sp>
      <p:sp>
        <p:nvSpPr>
          <p:cNvPr id="82" name="Right Arrow 81"/>
          <p:cNvSpPr/>
          <p:nvPr/>
        </p:nvSpPr>
        <p:spPr>
          <a:xfrm rot="10800000">
            <a:off x="6372200" y="2852936"/>
            <a:ext cx="576064" cy="457080"/>
          </a:xfrm>
          <a:prstGeom prst="rightArrow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3" name="Right Arrow 82"/>
          <p:cNvSpPr/>
          <p:nvPr/>
        </p:nvSpPr>
        <p:spPr>
          <a:xfrm rot="8846688">
            <a:off x="6449924" y="4412180"/>
            <a:ext cx="576064" cy="457080"/>
          </a:xfrm>
          <a:prstGeom prst="rightArrow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4" name="Rectangle 83"/>
          <p:cNvSpPr/>
          <p:nvPr/>
        </p:nvSpPr>
        <p:spPr>
          <a:xfrm>
            <a:off x="2051720" y="4550931"/>
            <a:ext cx="3960440" cy="2462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CH" sz="1000" dirty="0" smtClean="0">
                <a:solidFill>
                  <a:srgbClr val="002776"/>
                </a:solidFill>
              </a:rPr>
              <a:t>Information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843808" y="1340768"/>
            <a:ext cx="165618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sz="1000" b="1" dirty="0" smtClean="0">
                <a:solidFill>
                  <a:schemeClr val="tx2"/>
                </a:solidFill>
              </a:rPr>
              <a:t>Chiffre d’affaire </a:t>
            </a:r>
            <a:br>
              <a:rPr lang="fr-CH" sz="1000" b="1" dirty="0" smtClean="0">
                <a:solidFill>
                  <a:schemeClr val="tx2"/>
                </a:solidFill>
              </a:rPr>
            </a:br>
            <a:r>
              <a:rPr lang="fr-CH" sz="1000" b="1" dirty="0" smtClean="0">
                <a:solidFill>
                  <a:schemeClr val="tx2"/>
                </a:solidFill>
              </a:rPr>
              <a:t>et part de marché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4644008" y="1340768"/>
            <a:ext cx="165618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sz="1000" b="1" dirty="0" smtClean="0">
                <a:solidFill>
                  <a:schemeClr val="tx2"/>
                </a:solidFill>
              </a:rPr>
              <a:t>Protection de la marque / Réputation. 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843808" y="1844824"/>
            <a:ext cx="165618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sz="1000" b="1" dirty="0" smtClean="0">
                <a:solidFill>
                  <a:schemeClr val="tx2"/>
                </a:solidFill>
              </a:rPr>
              <a:t>Gestion optimale des actifs et des capitaux. 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644008" y="1844824"/>
            <a:ext cx="165618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H" sz="1000" b="1" dirty="0" smtClean="0">
                <a:solidFill>
                  <a:schemeClr val="tx2"/>
                </a:solidFill>
              </a:rPr>
              <a:t>Bénéfices et marges opérationnelles. 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619672" y="1628800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</a:rPr>
              <a:t>Objectifs</a:t>
            </a:r>
            <a:br>
              <a:rPr lang="fr-CH" sz="1200" b="1" dirty="0" smtClean="0">
                <a:solidFill>
                  <a:srgbClr val="002776"/>
                </a:solidFill>
              </a:rPr>
            </a:br>
            <a:r>
              <a:rPr lang="fr-CH" sz="1200" b="1" dirty="0" smtClean="0">
                <a:solidFill>
                  <a:srgbClr val="002776"/>
                </a:solidFill>
              </a:rPr>
              <a:t>Métier</a:t>
            </a:r>
          </a:p>
        </p:txBody>
      </p:sp>
      <p:sp>
        <p:nvSpPr>
          <p:cNvPr id="91" name="Left Brace 90"/>
          <p:cNvSpPr/>
          <p:nvPr/>
        </p:nvSpPr>
        <p:spPr>
          <a:xfrm>
            <a:off x="2627784" y="1340768"/>
            <a:ext cx="144016" cy="9361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93" name="Straight Connector 92"/>
          <p:cNvCxnSpPr/>
          <p:nvPr/>
        </p:nvCxnSpPr>
        <p:spPr>
          <a:xfrm>
            <a:off x="1115616" y="2420888"/>
            <a:ext cx="53285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6415633" y="2963044"/>
            <a:ext cx="5950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900" dirty="0" smtClean="0">
                <a:solidFill>
                  <a:srgbClr val="002776"/>
                </a:solidFill>
              </a:rPr>
              <a:t>Impacte</a:t>
            </a:r>
            <a:endParaRPr lang="fr-CH" dirty="0"/>
          </a:p>
        </p:txBody>
      </p:sp>
      <p:sp>
        <p:nvSpPr>
          <p:cNvPr id="95" name="Rectangle 94"/>
          <p:cNvSpPr/>
          <p:nvPr/>
        </p:nvSpPr>
        <p:spPr>
          <a:xfrm rot="19481577">
            <a:off x="6490568" y="4509120"/>
            <a:ext cx="5950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900" dirty="0" smtClean="0">
                <a:solidFill>
                  <a:srgbClr val="002776"/>
                </a:solidFill>
              </a:rPr>
              <a:t>Impacte</a:t>
            </a:r>
            <a:endParaRPr lang="fr-CH" dirty="0"/>
          </a:p>
        </p:txBody>
      </p:sp>
      <p:sp>
        <p:nvSpPr>
          <p:cNvPr id="96" name="Right Arrow 95"/>
          <p:cNvSpPr/>
          <p:nvPr/>
        </p:nvSpPr>
        <p:spPr>
          <a:xfrm rot="10800000">
            <a:off x="6328766" y="1662708"/>
            <a:ext cx="691505" cy="457080"/>
          </a:xfrm>
          <a:prstGeom prst="rightArrow">
            <a:avLst/>
          </a:prstGeom>
          <a:solidFill>
            <a:srgbClr val="FFC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7" name="Rectangle 96"/>
          <p:cNvSpPr/>
          <p:nvPr/>
        </p:nvSpPr>
        <p:spPr>
          <a:xfrm>
            <a:off x="6372201" y="1772816"/>
            <a:ext cx="72008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800" dirty="0" smtClean="0">
                <a:solidFill>
                  <a:srgbClr val="002776"/>
                </a:solidFill>
              </a:rPr>
              <a:t>Compromet  </a:t>
            </a:r>
            <a:endParaRPr lang="fr-CH" sz="1600" dirty="0"/>
          </a:p>
        </p:txBody>
      </p:sp>
      <p:sp>
        <p:nvSpPr>
          <p:cNvPr id="107" name="Up-Down Arrow 106"/>
          <p:cNvSpPr/>
          <p:nvPr/>
        </p:nvSpPr>
        <p:spPr>
          <a:xfrm>
            <a:off x="2987824" y="3933056"/>
            <a:ext cx="360040" cy="648072"/>
          </a:xfrm>
          <a:prstGeom prst="upDownArrow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8" name="Up-Down Arrow 107"/>
          <p:cNvSpPr/>
          <p:nvPr/>
        </p:nvSpPr>
        <p:spPr>
          <a:xfrm>
            <a:off x="4031940" y="3933056"/>
            <a:ext cx="360040" cy="648072"/>
          </a:xfrm>
          <a:prstGeom prst="upDownArrow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9" name="Up-Down Arrow 108"/>
          <p:cNvSpPr/>
          <p:nvPr/>
        </p:nvSpPr>
        <p:spPr>
          <a:xfrm>
            <a:off x="5076056" y="3933056"/>
            <a:ext cx="360040" cy="648072"/>
          </a:xfrm>
          <a:prstGeom prst="upDownArrow">
            <a:avLst/>
          </a:prstGeom>
          <a:solidFill>
            <a:schemeClr val="accent3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113" name="Group 112"/>
          <p:cNvGrpSpPr/>
          <p:nvPr/>
        </p:nvGrpSpPr>
        <p:grpSpPr>
          <a:xfrm>
            <a:off x="2987824" y="2204864"/>
            <a:ext cx="2448272" cy="504056"/>
            <a:chOff x="1907704" y="548680"/>
            <a:chExt cx="2448272" cy="648072"/>
          </a:xfrm>
        </p:grpSpPr>
        <p:sp>
          <p:nvSpPr>
            <p:cNvPr id="110" name="Up-Down Arrow 109"/>
            <p:cNvSpPr/>
            <p:nvPr/>
          </p:nvSpPr>
          <p:spPr>
            <a:xfrm>
              <a:off x="1907704" y="548680"/>
              <a:ext cx="360040" cy="648072"/>
            </a:xfrm>
            <a:prstGeom prst="upDown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11" name="Up-Down Arrow 110"/>
            <p:cNvSpPr/>
            <p:nvPr/>
          </p:nvSpPr>
          <p:spPr>
            <a:xfrm>
              <a:off x="2951820" y="548680"/>
              <a:ext cx="360040" cy="648072"/>
            </a:xfrm>
            <a:prstGeom prst="upDown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112" name="Up-Down Arrow 111"/>
            <p:cNvSpPr/>
            <p:nvPr/>
          </p:nvSpPr>
          <p:spPr>
            <a:xfrm>
              <a:off x="3995936" y="548680"/>
              <a:ext cx="360040" cy="648072"/>
            </a:xfrm>
            <a:prstGeom prst="upDownArrow">
              <a:avLst/>
            </a:prstGeom>
            <a:solidFill>
              <a:schemeClr val="accent3">
                <a:lumMod val="20000"/>
                <a:lumOff val="8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Contexte du S.I. aujourd’hui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052736"/>
            <a:ext cx="8423275" cy="5357589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La valeur de l’Information</a:t>
            </a:r>
          </a:p>
          <a:p>
            <a:pPr lvl="2" eaLnBrk="1" hangingPunct="1">
              <a:defRPr/>
            </a:pPr>
            <a:endParaRPr lang="fr-FR" sz="1200" b="1" dirty="0">
              <a:latin typeface="Arial" pitchFamily="34" charset="0"/>
              <a:cs typeface="Arial" pitchFamily="34" charset="0"/>
            </a:endParaRPr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300" dirty="0" smtClean="0"/>
              <a:t/>
            </a:r>
            <a:br>
              <a:rPr lang="fr-FR" sz="300" dirty="0" smtClean="0"/>
            </a:br>
            <a:endParaRPr lang="fr-FR" sz="800" dirty="0" smtClean="0"/>
          </a:p>
          <a:p>
            <a:pPr lvl="1" eaLnBrk="1" hangingPunct="1">
              <a:defRPr/>
            </a:pPr>
            <a:r>
              <a:rPr lang="fr-FR" sz="1600" b="1" dirty="0"/>
              <a:t>De nouvelles technologies qui introduisent de nouvelles menaces</a:t>
            </a:r>
          </a:p>
          <a:p>
            <a:pPr lvl="3" eaLnBrk="1" hangingPunct="1">
              <a:defRPr/>
            </a:pPr>
            <a:r>
              <a:rPr lang="fr-FR" sz="1200" u="sng" dirty="0" smtClean="0"/>
              <a:t>externes</a:t>
            </a:r>
            <a:r>
              <a:rPr lang="fr-FR" sz="1200" dirty="0" smtClean="0"/>
              <a:t>: professionnalisation de la </a:t>
            </a:r>
            <a:r>
              <a:rPr lang="fr-FR" sz="1200" dirty="0" err="1" smtClean="0"/>
              <a:t>Cyber-criminalité</a:t>
            </a:r>
            <a:r>
              <a:rPr lang="fr-FR" sz="1200" dirty="0" smtClean="0"/>
              <a:t>, sophistication des malware…</a:t>
            </a:r>
          </a:p>
          <a:p>
            <a:pPr lvl="3" eaLnBrk="1" hangingPunct="1">
              <a:defRPr/>
            </a:pPr>
            <a:r>
              <a:rPr lang="fr-FR" sz="1200" u="sng" dirty="0"/>
              <a:t>i</a:t>
            </a:r>
            <a:r>
              <a:rPr lang="fr-FR" sz="1200" u="sng" dirty="0" smtClean="0"/>
              <a:t>nternes</a:t>
            </a:r>
            <a:r>
              <a:rPr lang="fr-FR" sz="1200" dirty="0" smtClean="0"/>
              <a:t>: vol d’informations, fraude, erreurs humaines...</a:t>
            </a:r>
          </a:p>
          <a:p>
            <a:pPr lvl="3" eaLnBrk="1" hangingPunct="1">
              <a:defRPr/>
            </a:pPr>
            <a:endParaRPr lang="fr-FR" sz="400" b="1" dirty="0" smtClean="0"/>
          </a:p>
          <a:p>
            <a:pPr lvl="3" eaLnBrk="1" hangingPunct="1">
              <a:defRPr/>
            </a:pPr>
            <a:endParaRPr lang="fr-FR" sz="100" b="1" dirty="0"/>
          </a:p>
          <a:p>
            <a:pPr lvl="1" eaLnBrk="1" hangingPunct="1">
              <a:defRPr/>
            </a:pPr>
            <a:r>
              <a:rPr lang="fr-FR" sz="1600" b="1" dirty="0" smtClean="0"/>
              <a:t>Des conséquences plus fortes</a:t>
            </a:r>
            <a:endParaRPr lang="fr-FR" sz="1600" b="1" dirty="0"/>
          </a:p>
          <a:p>
            <a:pPr lvl="3" eaLnBrk="1" hangingPunct="1">
              <a:buNone/>
              <a:defRPr/>
            </a:pPr>
            <a:endParaRPr lang="fr-FR" sz="8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5949280"/>
            <a:ext cx="345638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La sécurité de l’Information n’est pas un problème « IT » mais un problème « Métier »</a:t>
            </a:r>
            <a:endParaRPr lang="fr-CH" sz="1200" b="1" dirty="0">
              <a:solidFill>
                <a:srgbClr val="002776"/>
              </a:solidFill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3568" y="1484784"/>
            <a:ext cx="2304255" cy="27699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rgbClr val="002776"/>
                </a:solidFill>
              </a:rPr>
              <a:t>« Société de l’Information »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79912" y="908720"/>
            <a:ext cx="51125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>
                <a:solidFill>
                  <a:srgbClr val="002776"/>
                </a:solidFill>
              </a:rPr>
              <a:t>-&gt; Terminaux mobiles, utilisateurs nomades, BYOD, etc.</a:t>
            </a:r>
            <a:r>
              <a:rPr lang="fr-FR" sz="1200" b="1" dirty="0" smtClean="0">
                <a:solidFill>
                  <a:srgbClr val="002776"/>
                </a:solidFill>
              </a:rPr>
              <a:t> </a:t>
            </a:r>
            <a:br>
              <a:rPr lang="fr-FR" sz="1200" b="1" dirty="0" smtClean="0">
                <a:solidFill>
                  <a:srgbClr val="002776"/>
                </a:solidFill>
              </a:rPr>
            </a:br>
            <a:r>
              <a:rPr lang="fr-FR" sz="1200" b="1" dirty="0" smtClean="0">
                <a:solidFill>
                  <a:srgbClr val="002776"/>
                </a:solidFill>
              </a:rPr>
              <a:t>Interconnexion croissante, « monde de plus en plus connecté »</a:t>
            </a:r>
          </a:p>
          <a:p>
            <a:r>
              <a:rPr lang="fr-FR" sz="1200" dirty="0" smtClean="0">
                <a:solidFill>
                  <a:srgbClr val="002776"/>
                </a:solidFill>
              </a:rPr>
              <a:t/>
            </a:r>
            <a:br>
              <a:rPr lang="fr-FR" sz="1200" dirty="0" smtClean="0">
                <a:solidFill>
                  <a:srgbClr val="002776"/>
                </a:solidFill>
              </a:rPr>
            </a:br>
            <a:r>
              <a:rPr lang="fr-FR" sz="1200" dirty="0" smtClean="0">
                <a:solidFill>
                  <a:srgbClr val="002776"/>
                </a:solidFill>
              </a:rPr>
              <a:t> -&gt; Virtualisation, Cloud, applications web « riches », </a:t>
            </a:r>
            <a:r>
              <a:rPr lang="fr-FR" sz="1200" dirty="0" err="1" smtClean="0">
                <a:solidFill>
                  <a:srgbClr val="002776"/>
                </a:solidFill>
              </a:rPr>
              <a:t>etc</a:t>
            </a:r>
            <a:endParaRPr lang="fr-FR" sz="1200" b="1" dirty="0" smtClean="0">
              <a:solidFill>
                <a:srgbClr val="002776"/>
              </a:solidFill>
            </a:endParaRPr>
          </a:p>
          <a:p>
            <a:r>
              <a:rPr lang="fr-FR" sz="1200" b="1" dirty="0" smtClean="0">
                <a:solidFill>
                  <a:srgbClr val="002776"/>
                </a:solidFill>
              </a:rPr>
              <a:t>Intensification des technologies de l’information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3568" y="5373216"/>
            <a:ext cx="345638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Assurer la sécurité de l’Information devient de plus en plus complexe.</a:t>
            </a:r>
            <a:endParaRPr lang="fr-CH" sz="1200" b="1" dirty="0">
              <a:solidFill>
                <a:srgbClr val="002776"/>
              </a:solidFill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076056" y="5445224"/>
            <a:ext cx="3672408" cy="1020812"/>
            <a:chOff x="4175956" y="3056260"/>
            <a:chExt cx="3672408" cy="1020812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4968616" y="3438144"/>
              <a:ext cx="2195672" cy="2788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Group 42"/>
            <p:cNvGrpSpPr/>
            <p:nvPr/>
          </p:nvGrpSpPr>
          <p:grpSpPr>
            <a:xfrm>
              <a:off x="4175956" y="3056260"/>
              <a:ext cx="3672408" cy="1020812"/>
              <a:chOff x="4175956" y="3056260"/>
              <a:chExt cx="3672408" cy="1020812"/>
            </a:xfrm>
          </p:grpSpPr>
          <p:sp>
            <p:nvSpPr>
              <p:cNvPr id="20" name="Right Bracket 19"/>
              <p:cNvSpPr/>
              <p:nvPr/>
            </p:nvSpPr>
            <p:spPr>
              <a:xfrm rot="5400000">
                <a:off x="7020272" y="2492896"/>
                <a:ext cx="108012" cy="1548172"/>
              </a:xfrm>
              <a:prstGeom prst="rightBracket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444208" y="3068960"/>
                <a:ext cx="1287760" cy="216024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pPr algn="ctr"/>
                <a:r>
                  <a:rPr lang="fr-CH" sz="1000" b="1" dirty="0" smtClean="0">
                    <a:solidFill>
                      <a:srgbClr val="002776"/>
                    </a:solidFill>
                  </a:rPr>
                  <a:t>Opportunités </a:t>
                </a:r>
                <a:endParaRPr lang="fr-CH" sz="1200" b="1" dirty="0" smtClean="0">
                  <a:solidFill>
                    <a:srgbClr val="002776"/>
                  </a:solidFill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>
              <a:xfrm>
                <a:off x="5995016" y="3573016"/>
                <a:ext cx="216024" cy="50405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9" name="Trapezoid 28"/>
              <p:cNvSpPr/>
              <p:nvPr/>
            </p:nvSpPr>
            <p:spPr>
              <a:xfrm rot="10800000">
                <a:off x="6877400" y="3320416"/>
                <a:ext cx="504056" cy="45719"/>
              </a:xfrm>
              <a:prstGeom prst="trapezoid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4175956" y="3056260"/>
                <a:ext cx="1548172" cy="585207"/>
                <a:chOff x="3491880" y="2996952"/>
                <a:chExt cx="1548172" cy="585207"/>
              </a:xfrm>
            </p:grpSpPr>
            <p:sp>
              <p:nvSpPr>
                <p:cNvPr id="21" name="Right Bracket 20"/>
                <p:cNvSpPr/>
                <p:nvPr/>
              </p:nvSpPr>
              <p:spPr>
                <a:xfrm rot="5400000">
                  <a:off x="4211960" y="2708920"/>
                  <a:ext cx="108012" cy="1548172"/>
                </a:xfrm>
                <a:prstGeom prst="rightBracket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3635896" y="3284984"/>
                  <a:ext cx="1287760" cy="216024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fr-CH" sz="1000" b="1" dirty="0" smtClean="0">
                      <a:solidFill>
                        <a:srgbClr val="002776"/>
                      </a:solidFill>
                    </a:rPr>
                    <a:t>Menaces</a:t>
                  </a:r>
                  <a:endParaRPr lang="fr-CH" sz="1200" b="1" dirty="0" smtClean="0">
                    <a:solidFill>
                      <a:srgbClr val="002776"/>
                    </a:solidFill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3635896" y="2996952"/>
                  <a:ext cx="1287760" cy="216024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fr-CH" sz="1000" b="1" dirty="0" smtClean="0">
                      <a:solidFill>
                        <a:srgbClr val="002776"/>
                      </a:solidFill>
                    </a:rPr>
                    <a:t>Challenges</a:t>
                  </a:r>
                  <a:endParaRPr lang="fr-CH" sz="1200" b="1" dirty="0" smtClean="0">
                    <a:solidFill>
                      <a:srgbClr val="002776"/>
                    </a:solidFill>
                  </a:endParaRPr>
                </a:p>
              </p:txBody>
            </p:sp>
            <p:sp>
              <p:nvSpPr>
                <p:cNvPr id="30" name="Trapezoid 29"/>
                <p:cNvSpPr/>
                <p:nvPr/>
              </p:nvSpPr>
              <p:spPr>
                <a:xfrm rot="10800000">
                  <a:off x="4049656" y="3536440"/>
                  <a:ext cx="504056" cy="45719"/>
                </a:xfrm>
                <a:prstGeom prst="trapezoid">
                  <a:avLst/>
                </a:prstGeom>
                <a:noFill/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</p:grpSp>
          <p:cxnSp>
            <p:nvCxnSpPr>
              <p:cNvPr id="36" name="Straight Connector 35"/>
              <p:cNvCxnSpPr/>
              <p:nvPr/>
            </p:nvCxnSpPr>
            <p:spPr>
              <a:xfrm>
                <a:off x="4980744" y="3645024"/>
                <a:ext cx="0" cy="720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/>
            <p:nvPr/>
          </p:nvCxnSpPr>
          <p:spPr>
            <a:xfrm>
              <a:off x="7145238" y="3363342"/>
              <a:ext cx="0" cy="720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683568" y="2071881"/>
            <a:ext cx="302433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Le système d’information – un actif en évolution et de plus en plus critique.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55576" y="3937107"/>
            <a:ext cx="1689886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FR" sz="1200" b="1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Pertes financières</a:t>
            </a:r>
            <a:endParaRPr lang="fr-FR" sz="1200" b="1" dirty="0">
              <a:solidFill>
                <a:srgbClr val="00277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660328" y="3937107"/>
            <a:ext cx="1984839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FR" sz="1200" b="1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Risques de réputation</a:t>
            </a:r>
            <a:endParaRPr lang="fr-FR" sz="1200" b="1" dirty="0">
              <a:solidFill>
                <a:srgbClr val="00277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60032" y="3937107"/>
            <a:ext cx="2232248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0363" lvl="2" indent="-179388" defTabSz="913964" fontAlgn="base">
              <a:spcBef>
                <a:spcPct val="0"/>
              </a:spcBef>
              <a:spcAft>
                <a:spcPts val="275"/>
              </a:spcAft>
              <a:defRPr/>
            </a:pPr>
            <a:r>
              <a:rPr lang="fr-FR" sz="1200" b="1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Sanctions réglementaires</a:t>
            </a:r>
            <a:endParaRPr lang="fr-FR" sz="1200" b="1" dirty="0">
              <a:solidFill>
                <a:srgbClr val="00277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539552" y="4544552"/>
            <a:ext cx="8366935" cy="697286"/>
            <a:chOff x="614992" y="4211944"/>
            <a:chExt cx="8366935" cy="697286"/>
          </a:xfrm>
        </p:grpSpPr>
        <p:sp>
          <p:nvSpPr>
            <p:cNvPr id="53" name="Rectangle 52"/>
            <p:cNvSpPr/>
            <p:nvPr/>
          </p:nvSpPr>
          <p:spPr>
            <a:xfrm>
              <a:off x="1691680" y="4221088"/>
              <a:ext cx="1762021" cy="261610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fr-FR" sz="1100" b="1" dirty="0" smtClean="0">
                  <a:solidFill>
                    <a:srgbClr val="002776"/>
                  </a:solidFill>
                </a:rPr>
                <a:t>Gérer l’évolution du S.I.</a:t>
              </a:r>
              <a:endParaRPr lang="fr-CH" sz="1100" b="1" dirty="0" smtClean="0">
                <a:solidFill>
                  <a:srgbClr val="002776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4657379" y="4221088"/>
              <a:ext cx="2218877" cy="261610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fr-FR" sz="1100" b="1" dirty="0" smtClean="0">
                  <a:solidFill>
                    <a:srgbClr val="002776"/>
                  </a:solidFill>
                </a:rPr>
                <a:t>Gérer les (nouvelles) menaces</a:t>
              </a:r>
              <a:endParaRPr lang="fr-CH" sz="1100" b="1" dirty="0" smtClean="0">
                <a:solidFill>
                  <a:srgbClr val="002776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14992" y="4211944"/>
              <a:ext cx="10567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200" b="1" dirty="0" smtClean="0">
                  <a:solidFill>
                    <a:srgbClr val="002776"/>
                  </a:solidFill>
                  <a:latin typeface="Arial" pitchFamily="34" charset="0"/>
                  <a:cs typeface="Arial" pitchFamily="34" charset="0"/>
                </a:rPr>
                <a:t>Challenges:</a:t>
              </a:r>
              <a:endParaRPr lang="fr-CH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691680" y="4509120"/>
              <a:ext cx="262764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FontTx/>
                <a:buChar char="-"/>
              </a:pPr>
              <a:r>
                <a:rPr lang="fr-FR" sz="1000" b="1" dirty="0" smtClean="0">
                  <a:solidFill>
                    <a:srgbClr val="002776"/>
                  </a:solidFill>
                </a:rPr>
                <a:t> Alignement avec les besoins métier</a:t>
              </a:r>
            </a:p>
            <a:p>
              <a:pPr>
                <a:buFontTx/>
                <a:buChar char="-"/>
              </a:pPr>
              <a:r>
                <a:rPr lang="fr-FR" sz="1000" b="1" dirty="0" smtClean="0">
                  <a:solidFill>
                    <a:srgbClr val="002776"/>
                  </a:solidFill>
                </a:rPr>
                <a:t> Intégration des nouvelles technologies</a:t>
              </a:r>
              <a:endParaRPr lang="fr-CH" sz="1200" b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716016" y="4509120"/>
              <a:ext cx="426591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FontTx/>
                <a:buChar char="-"/>
              </a:pPr>
              <a:r>
                <a:rPr lang="fr-FR" sz="1000" b="1" dirty="0" smtClean="0">
                  <a:solidFill>
                    <a:srgbClr val="002776"/>
                  </a:solidFill>
                </a:rPr>
                <a:t> Accélération technologique / interactions = facteurs d’instabilité</a:t>
              </a:r>
            </a:p>
            <a:p>
              <a:pPr marL="0" lvl="2">
                <a:buFontTx/>
                <a:buChar char="-"/>
              </a:pPr>
              <a:r>
                <a:rPr lang="fr-FR" sz="1000" b="1" dirty="0" smtClean="0">
                  <a:solidFill>
                    <a:srgbClr val="002776"/>
                  </a:solidFill>
                </a:rPr>
                <a:t> </a:t>
              </a:r>
              <a:r>
                <a:rPr lang="fr-CH" sz="1000" b="1" dirty="0" smtClean="0">
                  <a:solidFill>
                    <a:srgbClr val="002776"/>
                  </a:solidFill>
                </a:rPr>
                <a:t>Anticiper et aligner les mesures de sécurité avec les menaces</a:t>
              </a:r>
            </a:p>
          </p:txBody>
        </p:sp>
      </p:grpSp>
      <p:sp>
        <p:nvSpPr>
          <p:cNvPr id="65" name="Rectangle 64"/>
          <p:cNvSpPr/>
          <p:nvPr/>
        </p:nvSpPr>
        <p:spPr>
          <a:xfrm>
            <a:off x="7323569" y="4404587"/>
            <a:ext cx="1676867" cy="261610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rgbClr val="002776"/>
                </a:solidFill>
              </a:rPr>
              <a:t>Ressources limitées</a:t>
            </a:r>
            <a:endParaRPr lang="fr-CH" sz="1100" b="1" dirty="0" smtClean="0">
              <a:solidFill>
                <a:srgbClr val="002776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308304" y="3649075"/>
            <a:ext cx="1835696" cy="55399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002776"/>
                </a:solidFill>
              </a:rPr>
              <a:t>- Organisation de la sécurité</a:t>
            </a:r>
          </a:p>
          <a:p>
            <a:r>
              <a:rPr lang="fr-FR" sz="1000" dirty="0" smtClean="0">
                <a:solidFill>
                  <a:srgbClr val="002776"/>
                </a:solidFill>
              </a:rPr>
              <a:t>- Solutions techniques.</a:t>
            </a:r>
          </a:p>
          <a:p>
            <a:r>
              <a:rPr lang="fr-CH" sz="1000" dirty="0" smtClean="0">
                <a:solidFill>
                  <a:srgbClr val="002776"/>
                </a:solidFill>
              </a:rPr>
              <a:t>- Expertise</a:t>
            </a:r>
          </a:p>
        </p:txBody>
      </p:sp>
      <p:sp>
        <p:nvSpPr>
          <p:cNvPr id="67" name="Down Arrow 66"/>
          <p:cNvSpPr/>
          <p:nvPr/>
        </p:nvSpPr>
        <p:spPr>
          <a:xfrm>
            <a:off x="8028384" y="4153131"/>
            <a:ext cx="216024" cy="288032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81" name="Group 80"/>
          <p:cNvGrpSpPr/>
          <p:nvPr/>
        </p:nvGrpSpPr>
        <p:grpSpPr>
          <a:xfrm>
            <a:off x="6948264" y="1412776"/>
            <a:ext cx="2016224" cy="1943055"/>
            <a:chOff x="6948264" y="1412776"/>
            <a:chExt cx="2016224" cy="1943055"/>
          </a:xfrm>
        </p:grpSpPr>
        <p:sp>
          <p:nvSpPr>
            <p:cNvPr id="68" name="Rectangle 67"/>
            <p:cNvSpPr/>
            <p:nvPr/>
          </p:nvSpPr>
          <p:spPr>
            <a:xfrm>
              <a:off x="7452320" y="2924944"/>
              <a:ext cx="1512168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fr-CH" sz="1100" dirty="0" smtClean="0">
                  <a:solidFill>
                    <a:schemeClr val="tx2"/>
                  </a:solidFill>
                </a:rPr>
                <a:t>De multiples facteurs d’instabilité</a:t>
              </a:r>
            </a:p>
          </p:txBody>
        </p:sp>
        <p:cxnSp>
          <p:nvCxnSpPr>
            <p:cNvPr id="72" name="Elbow Connector 71"/>
            <p:cNvCxnSpPr/>
            <p:nvPr/>
          </p:nvCxnSpPr>
          <p:spPr>
            <a:xfrm rot="16200000" flipH="1">
              <a:off x="7776356" y="1952836"/>
              <a:ext cx="1368152" cy="288032"/>
            </a:xfrm>
            <a:prstGeom prst="bentConnector3">
              <a:avLst>
                <a:gd name="adj1" fmla="val 32069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Elbow Connector 73"/>
            <p:cNvCxnSpPr/>
            <p:nvPr/>
          </p:nvCxnSpPr>
          <p:spPr>
            <a:xfrm rot="16200000" flipH="1">
              <a:off x="7488324" y="2024844"/>
              <a:ext cx="864096" cy="648072"/>
            </a:xfrm>
            <a:prstGeom prst="bentConnector3">
              <a:avLst>
                <a:gd name="adj1" fmla="val 96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Elbow Connector 79"/>
            <p:cNvCxnSpPr>
              <a:endCxn id="68" idx="1"/>
            </p:cNvCxnSpPr>
            <p:nvPr/>
          </p:nvCxnSpPr>
          <p:spPr>
            <a:xfrm flipV="1">
              <a:off x="6948264" y="3140388"/>
              <a:ext cx="504056" cy="5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3923928" y="2060848"/>
            <a:ext cx="367240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L’informatique: plus une fonction de support, mais un vecteur d’efficacité pour le Métier.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/>
      <p:bldP spid="15" grpId="0" animBg="1"/>
      <p:bldP spid="48" grpId="0" animBg="1"/>
      <p:bldP spid="49" grpId="0" animBg="1"/>
      <p:bldP spid="50" grpId="0" animBg="1"/>
      <p:bldP spid="51" grpId="0" animBg="1"/>
      <p:bldP spid="65" grpId="0" animBg="1"/>
      <p:bldP spid="66" grpId="0" animBg="1"/>
      <p:bldP spid="67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Contexte du S.I. aujourd’hui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23275" cy="3816423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/>
              <a:t>Dépendance des entreprises à </a:t>
            </a:r>
            <a:r>
              <a:rPr lang="fr-CH" sz="1600" b="1" dirty="0" smtClean="0"/>
              <a:t>l'informatique </a:t>
            </a:r>
            <a:br>
              <a:rPr lang="fr-CH" sz="1600" b="1" dirty="0" smtClean="0"/>
            </a:br>
            <a:r>
              <a:rPr lang="fr-FR" sz="1600" dirty="0" smtClean="0">
                <a:solidFill>
                  <a:srgbClr val="002776"/>
                </a:solidFill>
              </a:rPr>
              <a:t>(source: échantillon de 350 entreprises </a:t>
            </a:r>
            <a:r>
              <a:rPr lang="fr-FR" sz="1600" dirty="0">
                <a:solidFill>
                  <a:srgbClr val="002776"/>
                </a:solidFill>
              </a:rPr>
              <a:t>de plus de 200 salariés) </a:t>
            </a: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91680" y="4725144"/>
            <a:ext cx="55719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b="1" u="sng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Source</a:t>
            </a:r>
            <a:r>
              <a:rPr lang="fr-FR" sz="1200" b="1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CLUSIF – Rapport 2014</a:t>
            </a:r>
            <a:b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</a:b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200" dirty="0">
                <a:solidFill>
                  <a:srgbClr val="002776"/>
                </a:solidFill>
                <a:latin typeface="Arial" pitchFamily="34" charset="0"/>
                <a:cs typeface="Arial" pitchFamily="34" charset="0"/>
                <a:hlinkClick r:id="rId3"/>
              </a:rPr>
              <a:t>https://</a:t>
            </a: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  <a:hlinkClick r:id="rId3"/>
              </a:rPr>
              <a:t>www.clusif.asso.fr/fr/production/ouvrages/pdf/CLUSIF-Rapport-2014.pdf</a:t>
            </a:r>
            <a:r>
              <a:rPr lang="fr-FR" sz="1200" dirty="0" smtClean="0">
                <a:solidFill>
                  <a:srgbClr val="00277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CH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5262299"/>
            <a:ext cx="799288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Selon le CLUSSIF, en 2014, «l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'informatique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est perçue comme stratégique par une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très large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majorité des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entreprises: </a:t>
            </a:r>
            <a:r>
              <a:rPr lang="fr-FR" sz="1200" b="1" u="sng" dirty="0" smtClean="0">
                <a:solidFill>
                  <a:srgbClr val="002776"/>
                </a:solidFill>
                <a:cs typeface="Arial" pitchFamily="34" charset="0"/>
              </a:rPr>
              <a:t>tous </a:t>
            </a:r>
            <a:r>
              <a:rPr lang="fr-FR" sz="1200" b="1" u="sng" dirty="0">
                <a:solidFill>
                  <a:srgbClr val="002776"/>
                </a:solidFill>
                <a:cs typeface="Arial" pitchFamily="34" charset="0"/>
              </a:rPr>
              <a:t>secteurs confondus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 et quelle que soit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leur taille, 77%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d'entre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elles jugent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lourde de conséquences une indisponibilité de moins de 24h de leurs outils informatiques (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avec un maximum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de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95% </a:t>
            </a:r>
            <a:r>
              <a:rPr lang="fr-FR" sz="1200" b="1" dirty="0">
                <a:solidFill>
                  <a:srgbClr val="002776"/>
                </a:solidFill>
                <a:cs typeface="Arial" pitchFamily="34" charset="0"/>
              </a:rPr>
              <a:t>pour le secteur de la </a:t>
            </a:r>
            <a:r>
              <a:rPr lang="fr-FR" sz="1200" b="1" dirty="0" smtClean="0">
                <a:solidFill>
                  <a:srgbClr val="002776"/>
                </a:solidFill>
                <a:cs typeface="Arial" pitchFamily="34" charset="0"/>
              </a:rPr>
              <a:t>Banque – Assurance) ».</a:t>
            </a:r>
            <a:endParaRPr lang="fr-CH" sz="1200" b="1" dirty="0">
              <a:solidFill>
                <a:srgbClr val="002776"/>
              </a:solidFill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24" y="1762124"/>
            <a:ext cx="7023343" cy="2819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La perspective actuelle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23275" cy="3816423"/>
          </a:xfrm>
        </p:spPr>
        <p:txBody>
          <a:bodyPr/>
          <a:lstStyle/>
          <a:p>
            <a:pPr lvl="1" eaLnBrk="1" hangingPunct="1">
              <a:defRPr/>
            </a:pPr>
            <a:r>
              <a:rPr lang="fr-FR" sz="1600" b="1" dirty="0" smtClean="0"/>
              <a:t>Quelques citations récentes:</a:t>
            </a:r>
          </a:p>
          <a:p>
            <a:pPr lvl="3" eaLnBrk="1" hangingPunct="1">
              <a:buNone/>
              <a:defRPr/>
            </a:pP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67544" y="1790814"/>
            <a:ext cx="8208912" cy="116955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“Information security must evolve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from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reactive perimeter and signature-based approaches, to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risk-based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programs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that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protect the most important business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assets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in whatever context they may exist – cloud, mobile, or traditional data center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.”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Eddie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Schwartz, Chief Information Security Officer, RSA, The Security Division of EMC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67544" y="3284984"/>
            <a:ext cx="8208912" cy="116955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“Information security isn’t just about IT anymore. Trends like cloud computing and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consumerization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are quickly extending the information-security role.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It’s about business. It’s about people. It’s about risk management.”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r>
              <a:rPr lang="en-US" sz="1200" i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Dr</a:t>
            </a:r>
            <a:r>
              <a:rPr lang="en-US" sz="1200" i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200" i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Martijn</a:t>
            </a:r>
            <a:r>
              <a:rPr lang="en-US" sz="1200" i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Dekker, Senior Vice President, Chief Information Security Officer, ABN </a:t>
            </a:r>
            <a:r>
              <a:rPr lang="en-US" sz="1200" i="1" kern="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Amro</a:t>
            </a:r>
            <a:endParaRPr lang="en-US" sz="1200" i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9712" y="5960313"/>
            <a:ext cx="4608512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Une approche basée sur les risques est incontournable.</a:t>
            </a:r>
            <a:endParaRPr lang="fr-CH" sz="1200" b="1" dirty="0">
              <a:solidFill>
                <a:srgbClr val="002776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5014917"/>
            <a:ext cx="64807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H" sz="1200" b="1" dirty="0" smtClean="0">
                <a:solidFill>
                  <a:srgbClr val="002776"/>
                </a:solidFill>
                <a:cs typeface="Arial" pitchFamily="34" charset="0"/>
              </a:rPr>
              <a:t>Les activités techniques représentent seulement un aspect d'une démarche qui, pour réussir, se doit de couvrir les activités de l'entreprise dans son ensemble.</a:t>
            </a:r>
          </a:p>
        </p:txBody>
      </p:sp>
      <p:sp>
        <p:nvSpPr>
          <p:cNvPr id="9" name="Rectangle 8"/>
          <p:cNvSpPr/>
          <p:nvPr/>
        </p:nvSpPr>
        <p:spPr>
          <a:xfrm>
            <a:off x="6056362" y="5464274"/>
            <a:ext cx="144142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1000" u="sng" dirty="0" smtClean="0"/>
              <a:t>Source</a:t>
            </a:r>
            <a:r>
              <a:rPr lang="fr-CH" sz="1000" dirty="0" smtClean="0"/>
              <a:t>: www.cases.lu</a:t>
            </a:r>
            <a:endParaRPr lang="fr-CH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title"/>
          </p:nvPr>
        </p:nvSpPr>
        <p:spPr>
          <a:xfrm>
            <a:off x="407988" y="350838"/>
            <a:ext cx="8423275" cy="630237"/>
          </a:xfrm>
        </p:spPr>
        <p:txBody>
          <a:bodyPr/>
          <a:lstStyle/>
          <a:p>
            <a:r>
              <a:rPr lang="fr-FR" sz="1600" dirty="0" smtClean="0"/>
              <a:t>Introduction à la Sécurité des Systèmes d’Information </a:t>
            </a:r>
            <a:r>
              <a:rPr sz="2000" dirty="0" smtClean="0"/>
              <a:t/>
            </a:r>
            <a:br>
              <a:rPr sz="2000" dirty="0" smtClean="0"/>
            </a:br>
            <a:r>
              <a:rPr lang="fr-CH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Eléments clé</a:t>
            </a:r>
            <a:endParaRPr lang="fr-CH" sz="1600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idx="1"/>
          </p:nvPr>
        </p:nvSpPr>
        <p:spPr>
          <a:xfrm>
            <a:off x="404813" y="1124745"/>
            <a:ext cx="8423275" cy="4968552"/>
          </a:xfrm>
        </p:spPr>
        <p:txBody>
          <a:bodyPr/>
          <a:lstStyle/>
          <a:p>
            <a:pPr lvl="1" eaLnBrk="1" hangingPunct="1">
              <a:defRPr/>
            </a:pPr>
            <a:r>
              <a:rPr lang="fr-CH" sz="1600" b="1" dirty="0"/>
              <a:t>Sécurité de l’information: </a:t>
            </a:r>
            <a:r>
              <a:rPr lang="fr-CH" sz="1600" b="1" dirty="0" smtClean="0"/>
              <a:t/>
            </a:r>
            <a:br>
              <a:rPr lang="fr-CH" sz="1600" b="1" dirty="0" smtClean="0"/>
            </a:br>
            <a:r>
              <a:rPr lang="fr-CH" sz="1600" b="1" dirty="0" smtClean="0"/>
              <a:t>Les mesures de sécurité doivent répondre </a:t>
            </a:r>
            <a:r>
              <a:rPr lang="fr-CH" sz="1600" b="1" dirty="0"/>
              <a:t>aux besoins, missions et objectifs de </a:t>
            </a:r>
            <a:r>
              <a:rPr lang="fr-CH" sz="1600" b="1" dirty="0" smtClean="0"/>
              <a:t>l’Organisation. </a:t>
            </a:r>
          </a:p>
          <a:p>
            <a:pPr lvl="2" eaLnBrk="1" hangingPunct="1">
              <a:defRPr/>
            </a:pPr>
            <a:endParaRPr lang="fr-CH" sz="1200" b="1" dirty="0"/>
          </a:p>
          <a:p>
            <a:pPr lvl="2" eaLnBrk="1" hangingPunct="1">
              <a:tabLst>
                <a:tab pos="8123238" algn="l"/>
                <a:tab pos="8229600" algn="r"/>
              </a:tabLst>
              <a:defRPr/>
            </a:pPr>
            <a:r>
              <a:rPr lang="fr-FR" sz="1600" b="1" dirty="0" smtClean="0"/>
              <a:t>Chaque Organisation a des caractéristiques spécifiques:</a:t>
            </a:r>
            <a:endParaRPr lang="fr-FR" sz="1600" b="1" dirty="0"/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Environnements Métier différents </a:t>
            </a:r>
            <a:r>
              <a:rPr lang="fr-FR" sz="1400" dirty="0" smtClean="0">
                <a:solidFill>
                  <a:srgbClr val="002776"/>
                </a:solidFill>
              </a:rPr>
              <a:t>(risque inhérent et </a:t>
            </a:r>
            <a:r>
              <a:rPr lang="fr-CH" sz="1400" dirty="0" smtClean="0">
                <a:solidFill>
                  <a:srgbClr val="002776"/>
                </a:solidFill>
              </a:rPr>
              <a:t>plus </a:t>
            </a:r>
            <a:r>
              <a:rPr lang="fr-CH" sz="1400" dirty="0">
                <a:solidFill>
                  <a:srgbClr val="002776"/>
                </a:solidFill>
              </a:rPr>
              <a:t>ou moins grande tolérance au risque)</a:t>
            </a:r>
            <a:endParaRPr lang="fr-FR" sz="1400" dirty="0">
              <a:solidFill>
                <a:srgbClr val="002776"/>
              </a:solidFill>
            </a:endParaRPr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Environnements Techniques différents </a:t>
            </a:r>
            <a:r>
              <a:rPr lang="fr-FR" sz="1400" dirty="0" smtClean="0">
                <a:solidFill>
                  <a:srgbClr val="002776"/>
                </a:solidFill>
              </a:rPr>
              <a:t>(</a:t>
            </a:r>
            <a:r>
              <a:rPr lang="fr-CH" sz="1400" dirty="0" smtClean="0">
                <a:solidFill>
                  <a:srgbClr val="002776"/>
                </a:solidFill>
              </a:rPr>
              <a:t>S.I. plus ou moins homogène)</a:t>
            </a:r>
            <a:endParaRPr lang="fr-FR" dirty="0" smtClean="0"/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Capacités internes plus </a:t>
            </a:r>
            <a:r>
              <a:rPr lang="fr-FR" dirty="0"/>
              <a:t>ou moins </a:t>
            </a:r>
            <a:r>
              <a:rPr lang="fr-FR" dirty="0" smtClean="0"/>
              <a:t>importantes</a:t>
            </a:r>
            <a:r>
              <a:rPr lang="fr-FR" sz="1400" dirty="0">
                <a:solidFill>
                  <a:srgbClr val="002776"/>
                </a:solidFill>
              </a:rPr>
              <a:t> (budgets, compétences…).</a:t>
            </a:r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Culture d’entreprise propre à chaque organisation </a:t>
            </a:r>
            <a:r>
              <a:rPr lang="fr-FR" sz="1400" dirty="0"/>
              <a:t>(notion de « </a:t>
            </a:r>
            <a:r>
              <a:rPr lang="en-GB" sz="1400" dirty="0"/>
              <a:t>risk appetite</a:t>
            </a:r>
            <a:r>
              <a:rPr lang="fr-FR" sz="1400" dirty="0"/>
              <a:t> »)</a:t>
            </a:r>
          </a:p>
          <a:p>
            <a:pPr lvl="3" eaLnBrk="1" hangingPunct="1">
              <a:tabLst>
                <a:tab pos="8123238" algn="l"/>
                <a:tab pos="8229600" algn="r"/>
              </a:tabLst>
              <a:defRPr/>
            </a:pPr>
            <a:r>
              <a:rPr lang="fr-FR" dirty="0" smtClean="0"/>
              <a:t>Caractéristiques des individus.</a:t>
            </a:r>
            <a:br>
              <a:rPr lang="fr-FR" dirty="0" smtClean="0"/>
            </a:br>
            <a:endParaRPr lang="fr-FR" sz="1200" b="1" dirty="0" smtClean="0"/>
          </a:p>
          <a:p>
            <a:pPr lvl="2" eaLnBrk="1" hangingPunct="1">
              <a:tabLst>
                <a:tab pos="8123238" algn="l"/>
                <a:tab pos="8229600" algn="r"/>
              </a:tabLst>
              <a:defRPr/>
            </a:pPr>
            <a:r>
              <a:rPr lang="fr-FR" sz="1600" b="1" dirty="0" smtClean="0"/>
              <a:t>Doit </a:t>
            </a:r>
            <a:r>
              <a:rPr lang="fr-FR" sz="1600" b="1" dirty="0"/>
              <a:t>être </a:t>
            </a:r>
            <a:r>
              <a:rPr lang="fr-FR" sz="1600" b="1" dirty="0" smtClean="0"/>
              <a:t>gérable</a:t>
            </a:r>
            <a:r>
              <a:rPr lang="fr-CH" sz="1600" b="1" dirty="0" smtClean="0"/>
              <a:t> par </a:t>
            </a:r>
            <a:r>
              <a:rPr lang="fr-CH" sz="1600" b="1" dirty="0"/>
              <a:t>les ressources disponibles </a:t>
            </a:r>
            <a:r>
              <a:rPr lang="fr-CH" sz="1400" dirty="0"/>
              <a:t>(moyens humains et techniques limités</a:t>
            </a:r>
            <a:r>
              <a:rPr lang="fr-CH" sz="1400" dirty="0" smtClean="0"/>
              <a:t>)</a:t>
            </a:r>
          </a:p>
          <a:p>
            <a:pPr lvl="3" eaLnBrk="1" hangingPunct="1">
              <a:buNone/>
              <a:tabLst>
                <a:tab pos="8123238" algn="l"/>
                <a:tab pos="8229600" algn="r"/>
              </a:tabLst>
              <a:defRPr/>
            </a:pPr>
            <a:r>
              <a:rPr lang="fr-CH" b="1" dirty="0" smtClean="0">
                <a:solidFill>
                  <a:srgbClr val="7030A0"/>
                </a:solidFill>
              </a:rPr>
              <a:t> (Le risque </a:t>
            </a:r>
            <a:r>
              <a:rPr lang="fr-CH" b="1" dirty="0">
                <a:solidFill>
                  <a:srgbClr val="7030A0"/>
                </a:solidFill>
              </a:rPr>
              <a:t>zéro n’existe </a:t>
            </a:r>
            <a:r>
              <a:rPr lang="fr-CH" b="1" dirty="0" smtClean="0">
                <a:solidFill>
                  <a:srgbClr val="7030A0"/>
                </a:solidFill>
              </a:rPr>
              <a:t>pas, </a:t>
            </a:r>
            <a:r>
              <a:rPr lang="fr-CH" dirty="0" smtClean="0"/>
              <a:t>ne peut que tendre vers  -&gt; </a:t>
            </a:r>
            <a:r>
              <a:rPr lang="fr-CH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loi </a:t>
            </a:r>
            <a:r>
              <a:rPr lang="fr-CH" sz="14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de </a:t>
            </a:r>
            <a:r>
              <a:rPr lang="fr-CH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Murphy)</a:t>
            </a:r>
            <a:endParaRPr lang="fr-CH" sz="1800" b="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  <a:p>
            <a:pPr lvl="2" eaLnBrk="1" hangingPunct="1">
              <a:tabLst>
                <a:tab pos="8123238" algn="l"/>
                <a:tab pos="8229600" algn="r"/>
              </a:tabLst>
              <a:defRPr/>
            </a:pPr>
            <a:endParaRPr lang="fr-CH" sz="1100" dirty="0" smtClean="0"/>
          </a:p>
          <a:p>
            <a:pPr lvl="2" eaLnBrk="1" hangingPunct="1">
              <a:tabLst>
                <a:tab pos="8123238" algn="l"/>
                <a:tab pos="8229600" algn="r"/>
              </a:tabLst>
              <a:defRPr/>
            </a:pPr>
            <a:r>
              <a:rPr lang="fr-CH" sz="1600" b="1" dirty="0"/>
              <a:t>Doit être </a:t>
            </a:r>
            <a:r>
              <a:rPr lang="fr-CH" sz="1600" b="1" dirty="0" smtClean="0"/>
              <a:t>soutenable dans le temps </a:t>
            </a:r>
            <a:r>
              <a:rPr lang="fr-CH" sz="1400" dirty="0" smtClean="0"/>
              <a:t>(</a:t>
            </a:r>
            <a:r>
              <a:rPr lang="fr-CH" sz="1400" b="1" dirty="0" smtClean="0">
                <a:solidFill>
                  <a:srgbClr val="00B050"/>
                </a:solidFill>
              </a:rPr>
              <a:t>organisation par processus </a:t>
            </a:r>
            <a:r>
              <a:rPr lang="fr-CH" sz="1400" dirty="0" smtClean="0"/>
              <a:t>pour ne pas trop dépendre des individus)</a:t>
            </a:r>
            <a:endParaRPr lang="fr-CH" sz="1400" dirty="0"/>
          </a:p>
          <a:p>
            <a:pPr lvl="3" eaLnBrk="1" hangingPunct="1">
              <a:defRPr/>
            </a:pPr>
            <a:endParaRPr lang="fr-FR" sz="500" b="1" dirty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3" eaLnBrk="1" hangingPunct="1">
              <a:buNone/>
              <a:defRPr/>
            </a:pPr>
            <a:endParaRPr lang="fr-FR" sz="1200" dirty="0" smtClean="0"/>
          </a:p>
          <a:p>
            <a:pPr lvl="2" eaLnBrk="1" hangingPunct="1">
              <a:defRPr/>
            </a:pPr>
            <a:endParaRPr lang="fr-FR" sz="1200" dirty="0"/>
          </a:p>
          <a:p>
            <a:pPr lvl="1" eaLnBrk="1" hangingPunct="1">
              <a:buNone/>
              <a:defRPr/>
            </a:pPr>
            <a:r>
              <a:rPr lang="fr-FR" sz="1200" dirty="0" smtClean="0"/>
              <a:t>	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5536" y="5517232"/>
            <a:ext cx="8424936" cy="738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CH" sz="1400" dirty="0" smtClean="0">
                <a:solidFill>
                  <a:schemeClr val="tx2"/>
                </a:solidFill>
              </a:rPr>
              <a:t>La sécurité de l’information doit donc être organisée avec des </a:t>
            </a:r>
            <a:r>
              <a:rPr lang="fr-CH" sz="1400" b="1" dirty="0" smtClean="0">
                <a:solidFill>
                  <a:schemeClr val="tx2"/>
                </a:solidFill>
              </a:rPr>
              <a:t>objectifs clairs</a:t>
            </a:r>
            <a:r>
              <a:rPr lang="fr-CH" sz="1400" dirty="0" smtClean="0">
                <a:solidFill>
                  <a:schemeClr val="tx2"/>
                </a:solidFill>
              </a:rPr>
              <a:t>, répondant à des </a:t>
            </a:r>
            <a:r>
              <a:rPr lang="fr-CH" sz="1400" b="1" dirty="0" smtClean="0">
                <a:solidFill>
                  <a:schemeClr val="tx2"/>
                </a:solidFill>
              </a:rPr>
              <a:t>risques identifiés et évalués</a:t>
            </a:r>
            <a:r>
              <a:rPr lang="fr-CH" sz="1400" dirty="0" smtClean="0">
                <a:solidFill>
                  <a:schemeClr val="tx2"/>
                </a:solidFill>
              </a:rPr>
              <a:t>, afin d’assurer une protection </a:t>
            </a:r>
            <a:r>
              <a:rPr lang="fr-CH" sz="1400" b="1" dirty="0" smtClean="0">
                <a:solidFill>
                  <a:schemeClr val="tx2"/>
                </a:solidFill>
              </a:rPr>
              <a:t>suffisante</a:t>
            </a:r>
            <a:r>
              <a:rPr lang="fr-CH" sz="1400" dirty="0" smtClean="0">
                <a:solidFill>
                  <a:schemeClr val="tx2"/>
                </a:solidFill>
              </a:rPr>
              <a:t> des </a:t>
            </a:r>
            <a:r>
              <a:rPr lang="fr-CH" sz="1400" b="1" dirty="0" smtClean="0">
                <a:solidFill>
                  <a:schemeClr val="tx2"/>
                </a:solidFill>
              </a:rPr>
              <a:t>actifs</a:t>
            </a:r>
            <a:r>
              <a:rPr lang="fr-CH" sz="1400" dirty="0" smtClean="0">
                <a:solidFill>
                  <a:schemeClr val="tx2"/>
                </a:solidFill>
              </a:rPr>
              <a:t>, qui soit </a:t>
            </a:r>
            <a:r>
              <a:rPr lang="fr-CH" sz="1400" b="1" dirty="0" smtClean="0">
                <a:solidFill>
                  <a:schemeClr val="tx2"/>
                </a:solidFill>
              </a:rPr>
              <a:t>pertinente en terme de ressources </a:t>
            </a:r>
            <a:r>
              <a:rPr lang="fr-CH" sz="1400" dirty="0" smtClean="0">
                <a:solidFill>
                  <a:schemeClr val="tx2"/>
                </a:solidFill>
              </a:rPr>
              <a:t>(« </a:t>
            </a:r>
            <a:r>
              <a:rPr lang="fr-CH" sz="1400" dirty="0" err="1" smtClean="0">
                <a:solidFill>
                  <a:schemeClr val="tx2"/>
                </a:solidFill>
              </a:rPr>
              <a:t>cost</a:t>
            </a:r>
            <a:r>
              <a:rPr lang="fr-CH" sz="1400" dirty="0" smtClean="0">
                <a:solidFill>
                  <a:schemeClr val="tx2"/>
                </a:solidFill>
              </a:rPr>
              <a:t> effective ») et </a:t>
            </a:r>
            <a:r>
              <a:rPr lang="fr-CH" sz="1400" b="1" dirty="0" smtClean="0">
                <a:solidFill>
                  <a:schemeClr val="tx2"/>
                </a:solidFill>
              </a:rPr>
              <a:t>soutenable</a:t>
            </a:r>
            <a:r>
              <a:rPr lang="fr-CH" sz="1400" dirty="0" smtClean="0">
                <a:solidFill>
                  <a:schemeClr val="tx2"/>
                </a:solidFill>
              </a:rPr>
              <a:t> dans le temps.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415925" y="2849563"/>
            <a:ext cx="782848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2500" b="1" dirty="0">
                <a:solidFill>
                  <a:srgbClr val="002776"/>
                </a:solidFill>
                <a:cs typeface="Arial" charset="0"/>
              </a:rPr>
              <a:t>II) DEFINITIONS ET CONCEPTS </a:t>
            </a:r>
            <a:r>
              <a:rPr lang="fr-CH" sz="2500" b="1" dirty="0" smtClean="0">
                <a:solidFill>
                  <a:srgbClr val="002776"/>
                </a:solidFill>
                <a:cs typeface="Arial" charset="0"/>
              </a:rPr>
              <a:t>FONDAMENTAUX</a:t>
            </a:r>
          </a:p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2500" b="1" dirty="0" smtClean="0">
                <a:solidFill>
                  <a:srgbClr val="002776"/>
                </a:solidFill>
                <a:cs typeface="Arial" charset="0"/>
              </a:rPr>
              <a:t>	- Critères: C I D</a:t>
            </a:r>
          </a:p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2500" b="1" dirty="0" smtClean="0">
                <a:solidFill>
                  <a:srgbClr val="002776"/>
                </a:solidFill>
                <a:cs typeface="Arial" charset="0"/>
              </a:rPr>
              <a:t>	- Types de contrôles</a:t>
            </a:r>
          </a:p>
          <a:p>
            <a:pPr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2500" b="1" dirty="0" smtClean="0">
                <a:solidFill>
                  <a:srgbClr val="002776"/>
                </a:solidFill>
                <a:cs typeface="Arial" charset="0"/>
              </a:rPr>
              <a:t>	- le cycle de vie de l’information</a:t>
            </a:r>
            <a:endParaRPr lang="en-US" sz="25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4" name="Picture 2" descr="http://images.wikia.com/desencyclopedie/images/archive/2/2a/20090716182645%21Rubi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653136"/>
            <a:ext cx="1737765" cy="1810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oitt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2066</Words>
  <Application>Microsoft Office PowerPoint</Application>
  <PresentationFormat>Affichage à l'écran (4:3)</PresentationFormat>
  <Paragraphs>556</Paragraphs>
  <Slides>25</Slides>
  <Notes>22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Deloitte</vt:lpstr>
      <vt:lpstr>Module 1: Introduction à la Sécurité des Systèmes d’Information   </vt:lpstr>
      <vt:lpstr>Présentation PowerPoint</vt:lpstr>
      <vt:lpstr>Introduction à la Sécurité des Systèmes d’Information  Définitions</vt:lpstr>
      <vt:lpstr>Introduction à la Sécurité des Systèmes d’Information  Le rôle du Système d’Information dans l’entreprise</vt:lpstr>
      <vt:lpstr>Introduction à la Sécurité des Systèmes d’Information  Contexte du S.I. aujourd’hui</vt:lpstr>
      <vt:lpstr>Introduction à la Sécurité des Systèmes d’Information  Contexte du S.I. aujourd’hui</vt:lpstr>
      <vt:lpstr>Introduction à la Sécurité des Systèmes d’Information  La perspective actuelle</vt:lpstr>
      <vt:lpstr>Introduction à la Sécurité des Systèmes d’Information  Eléments clé</vt:lpstr>
      <vt:lpstr>Présentation PowerPoint</vt:lpstr>
      <vt:lpstr>Mesures techniques pour sécuriser le S.I.  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  Définitions et concepts fondamentaux</vt:lpstr>
      <vt:lpstr>Introduction à la Sécurité des Systèmes d’Information</vt:lpstr>
      <vt:lpstr>Introduction à la Sécurité des Systèmes d’Information  Le cycle de vie de l’information</vt:lpstr>
      <vt:lpstr>Introduction à la Sécurité des Systèmes d’Information  Le cycle de vie de l’information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Introduction à la Sécurité des Systèmes d’Information</dc:title>
  <dc:creator>Jean-Claude Héritier - jcheritier@gmail.com</dc:creator>
  <cp:keywords>EM Strasbourg - cours Sécurité des Systèmes d'information (2015)</cp:keywords>
  <cp:lastModifiedBy>JC</cp:lastModifiedBy>
  <cp:revision>54</cp:revision>
  <dcterms:created xsi:type="dcterms:W3CDTF">2013-07-29T11:26:08Z</dcterms:created>
  <dcterms:modified xsi:type="dcterms:W3CDTF">2015-09-10T19:24:50Z</dcterms:modified>
</cp:coreProperties>
</file>