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65"/>
  </p:notesMasterIdLst>
  <p:handoutMasterIdLst>
    <p:handoutMasterId r:id="rId166"/>
  </p:handoutMasterIdLst>
  <p:sldIdLst>
    <p:sldId id="257" r:id="rId2"/>
    <p:sldId id="363" r:id="rId3"/>
    <p:sldId id="406" r:id="rId4"/>
    <p:sldId id="260" r:id="rId5"/>
    <p:sldId id="310" r:id="rId6"/>
    <p:sldId id="311" r:id="rId7"/>
    <p:sldId id="481" r:id="rId8"/>
    <p:sldId id="313" r:id="rId9"/>
    <p:sldId id="297" r:id="rId10"/>
    <p:sldId id="482" r:id="rId11"/>
    <p:sldId id="483" r:id="rId12"/>
    <p:sldId id="484" r:id="rId13"/>
    <p:sldId id="300" r:id="rId14"/>
    <p:sldId id="301" r:id="rId15"/>
    <p:sldId id="302" r:id="rId16"/>
    <p:sldId id="303" r:id="rId17"/>
    <p:sldId id="298" r:id="rId18"/>
    <p:sldId id="304" r:id="rId19"/>
    <p:sldId id="330" r:id="rId20"/>
    <p:sldId id="299" r:id="rId21"/>
    <p:sldId id="291" r:id="rId22"/>
    <p:sldId id="394" r:id="rId23"/>
    <p:sldId id="364" r:id="rId24"/>
    <p:sldId id="365" r:id="rId25"/>
    <p:sldId id="366" r:id="rId26"/>
    <p:sldId id="367" r:id="rId27"/>
    <p:sldId id="368" r:id="rId28"/>
    <p:sldId id="369" r:id="rId29"/>
    <p:sldId id="370" r:id="rId30"/>
    <p:sldId id="371" r:id="rId31"/>
    <p:sldId id="372" r:id="rId32"/>
    <p:sldId id="373" r:id="rId33"/>
    <p:sldId id="374" r:id="rId34"/>
    <p:sldId id="375" r:id="rId35"/>
    <p:sldId id="395" r:id="rId36"/>
    <p:sldId id="399" r:id="rId37"/>
    <p:sldId id="377" r:id="rId38"/>
    <p:sldId id="398" r:id="rId39"/>
    <p:sldId id="397" r:id="rId40"/>
    <p:sldId id="400" r:id="rId41"/>
    <p:sldId id="378" r:id="rId42"/>
    <p:sldId id="379" r:id="rId43"/>
    <p:sldId id="401" r:id="rId44"/>
    <p:sldId id="380" r:id="rId45"/>
    <p:sldId id="381" r:id="rId46"/>
    <p:sldId id="487" r:id="rId47"/>
    <p:sldId id="488" r:id="rId48"/>
    <p:sldId id="382" r:id="rId49"/>
    <p:sldId id="402" r:id="rId50"/>
    <p:sldId id="383" r:id="rId51"/>
    <p:sldId id="384" r:id="rId52"/>
    <p:sldId id="385" r:id="rId53"/>
    <p:sldId id="386" r:id="rId54"/>
    <p:sldId id="403" r:id="rId55"/>
    <p:sldId id="387" r:id="rId56"/>
    <p:sldId id="388" r:id="rId57"/>
    <p:sldId id="404" r:id="rId58"/>
    <p:sldId id="396" r:id="rId59"/>
    <p:sldId id="418" r:id="rId60"/>
    <p:sldId id="405" r:id="rId61"/>
    <p:sldId id="390" r:id="rId62"/>
    <p:sldId id="391" r:id="rId63"/>
    <p:sldId id="392" r:id="rId64"/>
    <p:sldId id="292" r:id="rId65"/>
    <p:sldId id="327" r:id="rId66"/>
    <p:sldId id="419" r:id="rId67"/>
    <p:sldId id="420" r:id="rId68"/>
    <p:sldId id="421" r:id="rId69"/>
    <p:sldId id="422" r:id="rId70"/>
    <p:sldId id="423" r:id="rId71"/>
    <p:sldId id="424" r:id="rId72"/>
    <p:sldId id="425" r:id="rId73"/>
    <p:sldId id="328" r:id="rId74"/>
    <p:sldId id="306" r:id="rId75"/>
    <p:sldId id="314" r:id="rId76"/>
    <p:sldId id="347" r:id="rId77"/>
    <p:sldId id="343" r:id="rId78"/>
    <p:sldId id="344" r:id="rId79"/>
    <p:sldId id="489" r:id="rId80"/>
    <p:sldId id="490" r:id="rId81"/>
    <p:sldId id="345" r:id="rId82"/>
    <p:sldId id="346" r:id="rId83"/>
    <p:sldId id="348" r:id="rId84"/>
    <p:sldId id="426" r:id="rId85"/>
    <p:sldId id="427" r:id="rId86"/>
    <p:sldId id="349" r:id="rId87"/>
    <p:sldId id="417" r:id="rId88"/>
    <p:sldId id="350" r:id="rId89"/>
    <p:sldId id="351" r:id="rId90"/>
    <p:sldId id="352" r:id="rId91"/>
    <p:sldId id="428" r:id="rId92"/>
    <p:sldId id="326" r:id="rId93"/>
    <p:sldId id="307" r:id="rId94"/>
    <p:sldId id="316" r:id="rId95"/>
    <p:sldId id="324" r:id="rId96"/>
    <p:sldId id="317" r:id="rId97"/>
    <p:sldId id="318" r:id="rId98"/>
    <p:sldId id="429" r:id="rId99"/>
    <p:sldId id="319" r:id="rId100"/>
    <p:sldId id="320" r:id="rId101"/>
    <p:sldId id="321" r:id="rId102"/>
    <p:sldId id="322" r:id="rId103"/>
    <p:sldId id="323" r:id="rId104"/>
    <p:sldId id="325" r:id="rId105"/>
    <p:sldId id="329" r:id="rId106"/>
    <p:sldId id="331" r:id="rId107"/>
    <p:sldId id="430" r:id="rId108"/>
    <p:sldId id="332" r:id="rId109"/>
    <p:sldId id="309" r:id="rId110"/>
    <p:sldId id="337" r:id="rId111"/>
    <p:sldId id="336" r:id="rId112"/>
    <p:sldId id="335" r:id="rId113"/>
    <p:sldId id="334" r:id="rId114"/>
    <p:sldId id="338" r:id="rId115"/>
    <p:sldId id="431" r:id="rId116"/>
    <p:sldId id="432" r:id="rId117"/>
    <p:sldId id="433" r:id="rId118"/>
    <p:sldId id="434" r:id="rId119"/>
    <p:sldId id="435" r:id="rId120"/>
    <p:sldId id="436" r:id="rId121"/>
    <p:sldId id="437" r:id="rId122"/>
    <p:sldId id="438" r:id="rId123"/>
    <p:sldId id="439" r:id="rId124"/>
    <p:sldId id="440" r:id="rId125"/>
    <p:sldId id="441" r:id="rId126"/>
    <p:sldId id="442" r:id="rId127"/>
    <p:sldId id="443" r:id="rId128"/>
    <p:sldId id="444" r:id="rId129"/>
    <p:sldId id="445" r:id="rId130"/>
    <p:sldId id="446" r:id="rId131"/>
    <p:sldId id="447" r:id="rId132"/>
    <p:sldId id="448" r:id="rId133"/>
    <p:sldId id="449" r:id="rId134"/>
    <p:sldId id="450" r:id="rId135"/>
    <p:sldId id="451" r:id="rId136"/>
    <p:sldId id="452" r:id="rId137"/>
    <p:sldId id="453" r:id="rId138"/>
    <p:sldId id="454" r:id="rId139"/>
    <p:sldId id="455" r:id="rId140"/>
    <p:sldId id="456" r:id="rId141"/>
    <p:sldId id="457" r:id="rId142"/>
    <p:sldId id="458" r:id="rId143"/>
    <p:sldId id="459" r:id="rId144"/>
    <p:sldId id="460" r:id="rId145"/>
    <p:sldId id="461" r:id="rId146"/>
    <p:sldId id="462" r:id="rId147"/>
    <p:sldId id="463" r:id="rId148"/>
    <p:sldId id="464" r:id="rId149"/>
    <p:sldId id="465" r:id="rId150"/>
    <p:sldId id="466" r:id="rId151"/>
    <p:sldId id="467" r:id="rId152"/>
    <p:sldId id="468" r:id="rId153"/>
    <p:sldId id="469" r:id="rId154"/>
    <p:sldId id="470" r:id="rId155"/>
    <p:sldId id="471" r:id="rId156"/>
    <p:sldId id="472" r:id="rId157"/>
    <p:sldId id="473" r:id="rId158"/>
    <p:sldId id="474" r:id="rId159"/>
    <p:sldId id="475" r:id="rId160"/>
    <p:sldId id="476" r:id="rId161"/>
    <p:sldId id="477" r:id="rId162"/>
    <p:sldId id="478" r:id="rId163"/>
    <p:sldId id="479" r:id="rId164"/>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EC7"/>
    <a:srgbClr val="D1E0FF"/>
    <a:srgbClr val="FFCCCC"/>
    <a:srgbClr val="FFFFCC"/>
    <a:srgbClr val="7030A0"/>
    <a:srgbClr val="C5E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7" autoAdjust="0"/>
    <p:restoredTop sz="94471" autoAdjust="0"/>
  </p:normalViewPr>
  <p:slideViewPr>
    <p:cSldViewPr>
      <p:cViewPr varScale="1">
        <p:scale>
          <a:sx n="154" d="100"/>
          <a:sy n="154" d="100"/>
        </p:scale>
        <p:origin x="-1536" y="-84"/>
      </p:cViewPr>
      <p:guideLst>
        <p:guide orient="horz" pos="2160"/>
        <p:guide pos="2880"/>
      </p:guideLst>
    </p:cSldViewPr>
  </p:slideViewPr>
  <p:notesTextViewPr>
    <p:cViewPr>
      <p:scale>
        <a:sx n="100" d="100"/>
        <a:sy n="100" d="100"/>
      </p:scale>
      <p:origin x="0" y="0"/>
    </p:cViewPr>
  </p:notesTextViewPr>
  <p:notesViewPr>
    <p:cSldViewPr>
      <p:cViewPr varScale="1">
        <p:scale>
          <a:sx n="73" d="100"/>
          <a:sy n="73" d="100"/>
        </p:scale>
        <p:origin x="-3330" y="-120"/>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E01F1D46-B2F4-4A29-86E2-750F0E9670C8}" type="datetimeFigureOut">
              <a:rPr lang="fr-FR" smtClean="0"/>
              <a:t>12/11/2018</a:t>
            </a:fld>
            <a:endParaRPr lang="fr-FR"/>
          </a:p>
        </p:txBody>
      </p:sp>
      <p:sp>
        <p:nvSpPr>
          <p:cNvPr id="4" name="Espace réservé du pied de page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D422D234-680B-4CF1-880E-2469945200DC}" type="slidenum">
              <a:rPr lang="fr-FR" smtClean="0"/>
              <a:t>‹N°›</a:t>
            </a:fld>
            <a:endParaRPr lang="fr-FR"/>
          </a:p>
        </p:txBody>
      </p:sp>
    </p:spTree>
    <p:extLst>
      <p:ext uri="{BB962C8B-B14F-4D97-AF65-F5344CB8AC3E}">
        <p14:creationId xmlns:p14="http://schemas.microsoft.com/office/powerpoint/2010/main" val="8385300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fr-CH"/>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4C97BE71-678A-4618-B9D8-918C467F5D96}" type="datetimeFigureOut">
              <a:rPr lang="fr-CH" smtClean="0"/>
              <a:pPr/>
              <a:t>12.11.2018</a:t>
            </a:fld>
            <a:endParaRPr lang="fr-CH"/>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fr-CH"/>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fr-CH"/>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6EB010D7-8805-432C-A49B-374127A37AFC}" type="slidenum">
              <a:rPr lang="fr-CH" smtClean="0"/>
              <a:pPr/>
              <a:t>‹N°›</a:t>
            </a:fld>
            <a:endParaRPr lang="fr-CH"/>
          </a:p>
        </p:txBody>
      </p:sp>
    </p:spTree>
    <p:extLst>
      <p:ext uri="{BB962C8B-B14F-4D97-AF65-F5344CB8AC3E}">
        <p14:creationId xmlns:p14="http://schemas.microsoft.com/office/powerpoint/2010/main" val="2537741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4516" name="Slide Number Placeholder 3"/>
          <p:cNvSpPr>
            <a:spLocks noGrp="1"/>
          </p:cNvSpPr>
          <p:nvPr>
            <p:ph type="sldNum" sz="quarter" idx="5"/>
          </p:nvPr>
        </p:nvSpPr>
        <p:spPr>
          <a:noFill/>
        </p:spPr>
        <p:txBody>
          <a:bodyPr/>
          <a:lstStyle/>
          <a:p>
            <a:fld id="{FDD416AE-15F2-43A3-B908-642384FB36D0}" type="slidenum">
              <a:rPr lang="en-GB" smtClean="0">
                <a:solidFill>
                  <a:prstClr val="black"/>
                </a:solidFill>
              </a:rPr>
              <a:pPr/>
              <a:t>1</a:t>
            </a:fld>
            <a:endParaRPr lang="en-GB" smtClean="0">
              <a:solidFill>
                <a:prstClr val="black"/>
              </a:solidFill>
            </a:endParaRPr>
          </a:p>
        </p:txBody>
      </p:sp>
    </p:spTree>
    <p:extLst>
      <p:ext uri="{BB962C8B-B14F-4D97-AF65-F5344CB8AC3E}">
        <p14:creationId xmlns:p14="http://schemas.microsoft.com/office/powerpoint/2010/main" val="2872228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a:t>
            </a:fld>
            <a:endParaRPr lang="fr-CH">
              <a:solidFill>
                <a:prstClr val="black"/>
              </a:solidFill>
            </a:endParaRPr>
          </a:p>
        </p:txBody>
      </p:sp>
    </p:spTree>
    <p:extLst>
      <p:ext uri="{BB962C8B-B14F-4D97-AF65-F5344CB8AC3E}">
        <p14:creationId xmlns:p14="http://schemas.microsoft.com/office/powerpoint/2010/main" val="36894157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102</a:t>
            </a:fld>
            <a:endParaRPr lang="fr-CH">
              <a:solidFill>
                <a:prstClr val="black"/>
              </a:solidFill>
            </a:endParaRPr>
          </a:p>
        </p:txBody>
      </p:sp>
    </p:spTree>
    <p:extLst>
      <p:ext uri="{BB962C8B-B14F-4D97-AF65-F5344CB8AC3E}">
        <p14:creationId xmlns:p14="http://schemas.microsoft.com/office/powerpoint/2010/main" val="14152715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103</a:t>
            </a:fld>
            <a:endParaRPr lang="fr-CH">
              <a:solidFill>
                <a:prstClr val="black"/>
              </a:solidFill>
            </a:endParaRPr>
          </a:p>
        </p:txBody>
      </p:sp>
    </p:spTree>
    <p:extLst>
      <p:ext uri="{BB962C8B-B14F-4D97-AF65-F5344CB8AC3E}">
        <p14:creationId xmlns:p14="http://schemas.microsoft.com/office/powerpoint/2010/main" val="33838794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Exemple d’OVH et vol de données en Juin 2013.</a:t>
            </a:r>
          </a:p>
          <a:p>
            <a:r>
              <a:rPr lang="fr-CH" dirty="0" smtClean="0"/>
              <a:t>Exemple du développeur</a:t>
            </a:r>
            <a:r>
              <a:rPr lang="fr-CH" baseline="0" dirty="0" smtClean="0"/>
              <a:t> sous-traitant son travail en Chine.</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104</a:t>
            </a:fld>
            <a:endParaRPr lang="fr-CH">
              <a:solidFill>
                <a:prstClr val="black"/>
              </a:solidFill>
            </a:endParaRPr>
          </a:p>
        </p:txBody>
      </p:sp>
    </p:spTree>
    <p:extLst>
      <p:ext uri="{BB962C8B-B14F-4D97-AF65-F5344CB8AC3E}">
        <p14:creationId xmlns:p14="http://schemas.microsoft.com/office/powerpoint/2010/main" val="7917090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105</a:t>
            </a:fld>
            <a:endParaRPr lang="fr-CH">
              <a:solidFill>
                <a:prstClr val="black"/>
              </a:solidFill>
            </a:endParaRPr>
          </a:p>
        </p:txBody>
      </p:sp>
    </p:spTree>
    <p:extLst>
      <p:ext uri="{BB962C8B-B14F-4D97-AF65-F5344CB8AC3E}">
        <p14:creationId xmlns:p14="http://schemas.microsoft.com/office/powerpoint/2010/main" val="93050645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106</a:t>
            </a:fld>
            <a:endParaRPr lang="fr-CH">
              <a:solidFill>
                <a:prstClr val="black"/>
              </a:solidFill>
            </a:endParaRPr>
          </a:p>
        </p:txBody>
      </p:sp>
    </p:spTree>
    <p:extLst>
      <p:ext uri="{BB962C8B-B14F-4D97-AF65-F5344CB8AC3E}">
        <p14:creationId xmlns:p14="http://schemas.microsoft.com/office/powerpoint/2010/main" val="30755612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107</a:t>
            </a:fld>
            <a:endParaRPr lang="fr-CH">
              <a:solidFill>
                <a:prstClr val="black"/>
              </a:solidFill>
            </a:endParaRPr>
          </a:p>
        </p:txBody>
      </p:sp>
    </p:spTree>
    <p:extLst>
      <p:ext uri="{BB962C8B-B14F-4D97-AF65-F5344CB8AC3E}">
        <p14:creationId xmlns:p14="http://schemas.microsoft.com/office/powerpoint/2010/main" val="33941578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108</a:t>
            </a:fld>
            <a:endParaRPr lang="fr-CH">
              <a:solidFill>
                <a:prstClr val="black"/>
              </a:solidFill>
            </a:endParaRPr>
          </a:p>
        </p:txBody>
      </p:sp>
    </p:spTree>
    <p:extLst>
      <p:ext uri="{BB962C8B-B14F-4D97-AF65-F5344CB8AC3E}">
        <p14:creationId xmlns:p14="http://schemas.microsoft.com/office/powerpoint/2010/main" val="278174791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109</a:t>
            </a:fld>
            <a:endParaRPr lang="fr-CH">
              <a:solidFill>
                <a:prstClr val="black"/>
              </a:solidFill>
            </a:endParaRPr>
          </a:p>
        </p:txBody>
      </p:sp>
    </p:spTree>
    <p:extLst>
      <p:ext uri="{BB962C8B-B14F-4D97-AF65-F5344CB8AC3E}">
        <p14:creationId xmlns:p14="http://schemas.microsoft.com/office/powerpoint/2010/main" val="89880866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110</a:t>
            </a:fld>
            <a:endParaRPr lang="fr-CH">
              <a:solidFill>
                <a:prstClr val="black"/>
              </a:solidFill>
            </a:endParaRPr>
          </a:p>
        </p:txBody>
      </p:sp>
    </p:spTree>
    <p:extLst>
      <p:ext uri="{BB962C8B-B14F-4D97-AF65-F5344CB8AC3E}">
        <p14:creationId xmlns:p14="http://schemas.microsoft.com/office/powerpoint/2010/main" val="105472470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111</a:t>
            </a:fld>
            <a:endParaRPr lang="fr-CH">
              <a:solidFill>
                <a:prstClr val="black"/>
              </a:solidFill>
            </a:endParaRPr>
          </a:p>
        </p:txBody>
      </p:sp>
    </p:spTree>
    <p:extLst>
      <p:ext uri="{BB962C8B-B14F-4D97-AF65-F5344CB8AC3E}">
        <p14:creationId xmlns:p14="http://schemas.microsoft.com/office/powerpoint/2010/main" val="200169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a:t>
            </a:fld>
            <a:endParaRPr lang="fr-CH">
              <a:solidFill>
                <a:prstClr val="black"/>
              </a:solidFill>
            </a:endParaRPr>
          </a:p>
        </p:txBody>
      </p:sp>
    </p:spTree>
    <p:extLst>
      <p:ext uri="{BB962C8B-B14F-4D97-AF65-F5344CB8AC3E}">
        <p14:creationId xmlns:p14="http://schemas.microsoft.com/office/powerpoint/2010/main" val="311811975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112</a:t>
            </a:fld>
            <a:endParaRPr lang="fr-CH">
              <a:solidFill>
                <a:prstClr val="black"/>
              </a:solidFill>
            </a:endParaRPr>
          </a:p>
        </p:txBody>
      </p:sp>
    </p:spTree>
    <p:extLst>
      <p:ext uri="{BB962C8B-B14F-4D97-AF65-F5344CB8AC3E}">
        <p14:creationId xmlns:p14="http://schemas.microsoft.com/office/powerpoint/2010/main" val="12241154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Autres types de </a:t>
            </a:r>
            <a:r>
              <a:rPr lang="fr-CH" dirty="0" err="1" smtClean="0"/>
              <a:t>virtualisation</a:t>
            </a:r>
            <a:r>
              <a:rPr lang="fr-CH" dirty="0" smtClean="0"/>
              <a:t>: </a:t>
            </a:r>
            <a:r>
              <a:rPr lang="fr-CH" dirty="0" err="1" smtClean="0"/>
              <a:t>virtualisation</a:t>
            </a:r>
            <a:r>
              <a:rPr lang="fr-CH" dirty="0" smtClean="0"/>
              <a:t> du stockage + </a:t>
            </a:r>
            <a:r>
              <a:rPr lang="fr-CH" dirty="0" err="1" smtClean="0"/>
              <a:t>virtualisation</a:t>
            </a:r>
            <a:r>
              <a:rPr lang="fr-CH" dirty="0" smtClean="0"/>
              <a:t> des réseaux</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113</a:t>
            </a:fld>
            <a:endParaRPr lang="fr-CH">
              <a:solidFill>
                <a:prstClr val="black"/>
              </a:solidFill>
            </a:endParaRPr>
          </a:p>
        </p:txBody>
      </p:sp>
    </p:spTree>
    <p:extLst>
      <p:ext uri="{BB962C8B-B14F-4D97-AF65-F5344CB8AC3E}">
        <p14:creationId xmlns:p14="http://schemas.microsoft.com/office/powerpoint/2010/main" val="304614677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Autres types de </a:t>
            </a:r>
            <a:r>
              <a:rPr lang="fr-CH" dirty="0" err="1" smtClean="0"/>
              <a:t>virtualisation</a:t>
            </a:r>
            <a:r>
              <a:rPr lang="fr-CH" dirty="0" smtClean="0"/>
              <a:t>: </a:t>
            </a:r>
            <a:r>
              <a:rPr lang="fr-CH" dirty="0" err="1" smtClean="0"/>
              <a:t>virtualisation</a:t>
            </a:r>
            <a:r>
              <a:rPr lang="fr-CH" dirty="0" smtClean="0"/>
              <a:t> du stockage + </a:t>
            </a:r>
            <a:r>
              <a:rPr lang="fr-CH" dirty="0" err="1" smtClean="0"/>
              <a:t>virtualisation</a:t>
            </a:r>
            <a:r>
              <a:rPr lang="fr-CH" dirty="0" smtClean="0"/>
              <a:t> des réseaux</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114</a:t>
            </a:fld>
            <a:endParaRPr lang="fr-CH">
              <a:solidFill>
                <a:prstClr val="black"/>
              </a:solidFill>
            </a:endParaRPr>
          </a:p>
        </p:txBody>
      </p:sp>
    </p:spTree>
    <p:extLst>
      <p:ext uri="{BB962C8B-B14F-4D97-AF65-F5344CB8AC3E}">
        <p14:creationId xmlns:p14="http://schemas.microsoft.com/office/powerpoint/2010/main" val="112513776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dirty="0"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solidFill>
                  <a:prstClr val="black"/>
                </a:solidFill>
              </a:rPr>
              <a:pPr/>
              <a:t>115</a:t>
            </a:fld>
            <a:endParaRPr lang="en-GB" smtClean="0">
              <a:solidFill>
                <a:prstClr val="black"/>
              </a:solidFill>
            </a:endParaRPr>
          </a:p>
        </p:txBody>
      </p:sp>
    </p:spTree>
    <p:extLst>
      <p:ext uri="{BB962C8B-B14F-4D97-AF65-F5344CB8AC3E}">
        <p14:creationId xmlns:p14="http://schemas.microsoft.com/office/powerpoint/2010/main" val="26191162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116</a:t>
            </a:fld>
            <a:endParaRPr lang="fr-CH"/>
          </a:p>
        </p:txBody>
      </p:sp>
    </p:spTree>
    <p:extLst>
      <p:ext uri="{BB962C8B-B14F-4D97-AF65-F5344CB8AC3E}">
        <p14:creationId xmlns:p14="http://schemas.microsoft.com/office/powerpoint/2010/main" val="371264173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117</a:t>
            </a:fld>
            <a:endParaRPr lang="fr-CH">
              <a:solidFill>
                <a:prstClr val="black"/>
              </a:solidFill>
            </a:endParaRPr>
          </a:p>
        </p:txBody>
      </p:sp>
    </p:spTree>
    <p:extLst>
      <p:ext uri="{BB962C8B-B14F-4D97-AF65-F5344CB8AC3E}">
        <p14:creationId xmlns:p14="http://schemas.microsoft.com/office/powerpoint/2010/main" val="23113469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118</a:t>
            </a:fld>
            <a:endParaRPr lang="fr-CH">
              <a:solidFill>
                <a:prstClr val="black"/>
              </a:solidFill>
            </a:endParaRPr>
          </a:p>
        </p:txBody>
      </p:sp>
    </p:spTree>
    <p:extLst>
      <p:ext uri="{BB962C8B-B14F-4D97-AF65-F5344CB8AC3E}">
        <p14:creationId xmlns:p14="http://schemas.microsoft.com/office/powerpoint/2010/main" val="355269036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119</a:t>
            </a:fld>
            <a:endParaRPr lang="fr-CH"/>
          </a:p>
        </p:txBody>
      </p:sp>
    </p:spTree>
    <p:extLst>
      <p:ext uri="{BB962C8B-B14F-4D97-AF65-F5344CB8AC3E}">
        <p14:creationId xmlns:p14="http://schemas.microsoft.com/office/powerpoint/2010/main" val="15335947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120</a:t>
            </a:fld>
            <a:endParaRPr lang="fr-CH">
              <a:solidFill>
                <a:prstClr val="black"/>
              </a:solidFill>
            </a:endParaRPr>
          </a:p>
        </p:txBody>
      </p:sp>
    </p:spTree>
    <p:extLst>
      <p:ext uri="{BB962C8B-B14F-4D97-AF65-F5344CB8AC3E}">
        <p14:creationId xmlns:p14="http://schemas.microsoft.com/office/powerpoint/2010/main" val="120062411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121</a:t>
            </a:fld>
            <a:endParaRPr lang="fr-CH">
              <a:solidFill>
                <a:prstClr val="black"/>
              </a:solidFill>
            </a:endParaRPr>
          </a:p>
        </p:txBody>
      </p:sp>
    </p:spTree>
    <p:extLst>
      <p:ext uri="{BB962C8B-B14F-4D97-AF65-F5344CB8AC3E}">
        <p14:creationId xmlns:p14="http://schemas.microsoft.com/office/powerpoint/2010/main" val="3884807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a:t>
            </a:fld>
            <a:endParaRPr lang="fr-CH">
              <a:solidFill>
                <a:prstClr val="black"/>
              </a:solidFill>
            </a:endParaRPr>
          </a:p>
        </p:txBody>
      </p:sp>
    </p:spTree>
    <p:extLst>
      <p:ext uri="{BB962C8B-B14F-4D97-AF65-F5344CB8AC3E}">
        <p14:creationId xmlns:p14="http://schemas.microsoft.com/office/powerpoint/2010/main" val="146612503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122</a:t>
            </a:fld>
            <a:endParaRPr lang="fr-CH">
              <a:solidFill>
                <a:prstClr val="black"/>
              </a:solidFill>
            </a:endParaRPr>
          </a:p>
        </p:txBody>
      </p:sp>
    </p:spTree>
    <p:extLst>
      <p:ext uri="{BB962C8B-B14F-4D97-AF65-F5344CB8AC3E}">
        <p14:creationId xmlns:p14="http://schemas.microsoft.com/office/powerpoint/2010/main" val="102463996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123</a:t>
            </a:fld>
            <a:endParaRPr lang="fr-CH">
              <a:solidFill>
                <a:prstClr val="black"/>
              </a:solidFill>
            </a:endParaRPr>
          </a:p>
        </p:txBody>
      </p:sp>
    </p:spTree>
    <p:extLst>
      <p:ext uri="{BB962C8B-B14F-4D97-AF65-F5344CB8AC3E}">
        <p14:creationId xmlns:p14="http://schemas.microsoft.com/office/powerpoint/2010/main" val="199579204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124</a:t>
            </a:fld>
            <a:endParaRPr lang="fr-CH">
              <a:solidFill>
                <a:prstClr val="black"/>
              </a:solidFill>
            </a:endParaRPr>
          </a:p>
        </p:txBody>
      </p:sp>
    </p:spTree>
    <p:extLst>
      <p:ext uri="{BB962C8B-B14F-4D97-AF65-F5344CB8AC3E}">
        <p14:creationId xmlns:p14="http://schemas.microsoft.com/office/powerpoint/2010/main" val="358831885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125</a:t>
            </a:fld>
            <a:endParaRPr lang="fr-CH">
              <a:solidFill>
                <a:prstClr val="black"/>
              </a:solidFill>
            </a:endParaRPr>
          </a:p>
        </p:txBody>
      </p:sp>
    </p:spTree>
    <p:extLst>
      <p:ext uri="{BB962C8B-B14F-4D97-AF65-F5344CB8AC3E}">
        <p14:creationId xmlns:p14="http://schemas.microsoft.com/office/powerpoint/2010/main" val="20164407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126</a:t>
            </a:fld>
            <a:endParaRPr lang="fr-CH">
              <a:solidFill>
                <a:prstClr val="black"/>
              </a:solidFill>
            </a:endParaRPr>
          </a:p>
        </p:txBody>
      </p:sp>
    </p:spTree>
    <p:extLst>
      <p:ext uri="{BB962C8B-B14F-4D97-AF65-F5344CB8AC3E}">
        <p14:creationId xmlns:p14="http://schemas.microsoft.com/office/powerpoint/2010/main" val="426243205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127</a:t>
            </a:fld>
            <a:endParaRPr lang="fr-CH">
              <a:solidFill>
                <a:prstClr val="black"/>
              </a:solidFill>
            </a:endParaRPr>
          </a:p>
        </p:txBody>
      </p:sp>
    </p:spTree>
    <p:extLst>
      <p:ext uri="{BB962C8B-B14F-4D97-AF65-F5344CB8AC3E}">
        <p14:creationId xmlns:p14="http://schemas.microsoft.com/office/powerpoint/2010/main" val="27266803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128</a:t>
            </a:fld>
            <a:endParaRPr lang="fr-CH">
              <a:solidFill>
                <a:prstClr val="black"/>
              </a:solidFill>
            </a:endParaRPr>
          </a:p>
        </p:txBody>
      </p:sp>
    </p:spTree>
    <p:extLst>
      <p:ext uri="{BB962C8B-B14F-4D97-AF65-F5344CB8AC3E}">
        <p14:creationId xmlns:p14="http://schemas.microsoft.com/office/powerpoint/2010/main" val="323306060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129</a:t>
            </a:fld>
            <a:endParaRPr lang="fr-CH">
              <a:solidFill>
                <a:prstClr val="black"/>
              </a:solidFill>
            </a:endParaRPr>
          </a:p>
        </p:txBody>
      </p:sp>
    </p:spTree>
    <p:extLst>
      <p:ext uri="{BB962C8B-B14F-4D97-AF65-F5344CB8AC3E}">
        <p14:creationId xmlns:p14="http://schemas.microsoft.com/office/powerpoint/2010/main" val="318603702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130</a:t>
            </a:fld>
            <a:endParaRPr lang="fr-CH">
              <a:solidFill>
                <a:prstClr val="black"/>
              </a:solidFill>
            </a:endParaRPr>
          </a:p>
        </p:txBody>
      </p:sp>
    </p:spTree>
    <p:extLst>
      <p:ext uri="{BB962C8B-B14F-4D97-AF65-F5344CB8AC3E}">
        <p14:creationId xmlns:p14="http://schemas.microsoft.com/office/powerpoint/2010/main" val="104225225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131</a:t>
            </a:fld>
            <a:endParaRPr lang="fr-CH">
              <a:solidFill>
                <a:prstClr val="black"/>
              </a:solidFill>
            </a:endParaRPr>
          </a:p>
        </p:txBody>
      </p:sp>
    </p:spTree>
    <p:extLst>
      <p:ext uri="{BB962C8B-B14F-4D97-AF65-F5344CB8AC3E}">
        <p14:creationId xmlns:p14="http://schemas.microsoft.com/office/powerpoint/2010/main" val="496539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a:t>
            </a:fld>
            <a:endParaRPr lang="fr-CH">
              <a:solidFill>
                <a:prstClr val="black"/>
              </a:solidFill>
            </a:endParaRPr>
          </a:p>
        </p:txBody>
      </p:sp>
    </p:spTree>
    <p:extLst>
      <p:ext uri="{BB962C8B-B14F-4D97-AF65-F5344CB8AC3E}">
        <p14:creationId xmlns:p14="http://schemas.microsoft.com/office/powerpoint/2010/main" val="215420305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132</a:t>
            </a:fld>
            <a:endParaRPr lang="fr-CH">
              <a:solidFill>
                <a:prstClr val="black"/>
              </a:solidFill>
            </a:endParaRPr>
          </a:p>
        </p:txBody>
      </p:sp>
    </p:spTree>
    <p:extLst>
      <p:ext uri="{BB962C8B-B14F-4D97-AF65-F5344CB8AC3E}">
        <p14:creationId xmlns:p14="http://schemas.microsoft.com/office/powerpoint/2010/main" val="192364539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133</a:t>
            </a:fld>
            <a:endParaRPr lang="fr-CH">
              <a:solidFill>
                <a:prstClr val="black"/>
              </a:solidFill>
            </a:endParaRPr>
          </a:p>
        </p:txBody>
      </p:sp>
    </p:spTree>
    <p:extLst>
      <p:ext uri="{BB962C8B-B14F-4D97-AF65-F5344CB8AC3E}">
        <p14:creationId xmlns:p14="http://schemas.microsoft.com/office/powerpoint/2010/main" val="359039048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134</a:t>
            </a:fld>
            <a:endParaRPr lang="fr-CH">
              <a:solidFill>
                <a:prstClr val="black"/>
              </a:solidFill>
            </a:endParaRPr>
          </a:p>
        </p:txBody>
      </p:sp>
    </p:spTree>
    <p:extLst>
      <p:ext uri="{BB962C8B-B14F-4D97-AF65-F5344CB8AC3E}">
        <p14:creationId xmlns:p14="http://schemas.microsoft.com/office/powerpoint/2010/main" val="6783536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135</a:t>
            </a:fld>
            <a:endParaRPr lang="fr-CH">
              <a:solidFill>
                <a:prstClr val="black"/>
              </a:solidFill>
            </a:endParaRPr>
          </a:p>
        </p:txBody>
      </p:sp>
    </p:spTree>
    <p:extLst>
      <p:ext uri="{BB962C8B-B14F-4D97-AF65-F5344CB8AC3E}">
        <p14:creationId xmlns:p14="http://schemas.microsoft.com/office/powerpoint/2010/main" val="366891075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136</a:t>
            </a:fld>
            <a:endParaRPr lang="fr-CH">
              <a:solidFill>
                <a:prstClr val="black"/>
              </a:solidFill>
            </a:endParaRPr>
          </a:p>
        </p:txBody>
      </p:sp>
    </p:spTree>
    <p:extLst>
      <p:ext uri="{BB962C8B-B14F-4D97-AF65-F5344CB8AC3E}">
        <p14:creationId xmlns:p14="http://schemas.microsoft.com/office/powerpoint/2010/main" val="237111517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137</a:t>
            </a:fld>
            <a:endParaRPr lang="fr-CH">
              <a:solidFill>
                <a:prstClr val="black"/>
              </a:solidFill>
            </a:endParaRPr>
          </a:p>
        </p:txBody>
      </p:sp>
    </p:spTree>
    <p:extLst>
      <p:ext uri="{BB962C8B-B14F-4D97-AF65-F5344CB8AC3E}">
        <p14:creationId xmlns:p14="http://schemas.microsoft.com/office/powerpoint/2010/main" val="169148760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138</a:t>
            </a:fld>
            <a:endParaRPr lang="fr-CH">
              <a:solidFill>
                <a:prstClr val="black"/>
              </a:solidFill>
            </a:endParaRPr>
          </a:p>
        </p:txBody>
      </p:sp>
    </p:spTree>
    <p:extLst>
      <p:ext uri="{BB962C8B-B14F-4D97-AF65-F5344CB8AC3E}">
        <p14:creationId xmlns:p14="http://schemas.microsoft.com/office/powerpoint/2010/main" val="332785015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Pseudo: </a:t>
            </a:r>
            <a:r>
              <a:rPr lang="fr-CH" dirty="0" err="1" smtClean="0"/>
              <a:t>admin</a:t>
            </a:r>
            <a:endParaRPr lang="fr-CH" dirty="0" smtClean="0"/>
          </a:p>
          <a:p>
            <a:r>
              <a:rPr lang="fr-CH" dirty="0" smtClean="0"/>
              <a:t>Mot de passe: ' or 1=1 --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139</a:t>
            </a:fld>
            <a:endParaRPr lang="fr-CH">
              <a:solidFill>
                <a:prstClr val="black"/>
              </a:solidFill>
            </a:endParaRPr>
          </a:p>
        </p:txBody>
      </p:sp>
    </p:spTree>
    <p:extLst>
      <p:ext uri="{BB962C8B-B14F-4D97-AF65-F5344CB8AC3E}">
        <p14:creationId xmlns:p14="http://schemas.microsoft.com/office/powerpoint/2010/main" val="64963062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Pseudo: </a:t>
            </a:r>
            <a:r>
              <a:rPr lang="fr-CH" dirty="0" err="1" smtClean="0"/>
              <a:t>admin</a:t>
            </a:r>
            <a:endParaRPr lang="fr-CH" dirty="0" smtClean="0"/>
          </a:p>
          <a:p>
            <a:r>
              <a:rPr lang="fr-CH" dirty="0" smtClean="0"/>
              <a:t>Mot de passe: ' or 1=1 --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140</a:t>
            </a:fld>
            <a:endParaRPr lang="fr-CH">
              <a:solidFill>
                <a:prstClr val="black"/>
              </a:solidFill>
            </a:endParaRPr>
          </a:p>
        </p:txBody>
      </p:sp>
    </p:spTree>
    <p:extLst>
      <p:ext uri="{BB962C8B-B14F-4D97-AF65-F5344CB8AC3E}">
        <p14:creationId xmlns:p14="http://schemas.microsoft.com/office/powerpoint/2010/main" val="44692872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141</a:t>
            </a:fld>
            <a:endParaRPr lang="fr-CH"/>
          </a:p>
        </p:txBody>
      </p:sp>
    </p:spTree>
    <p:extLst>
      <p:ext uri="{BB962C8B-B14F-4D97-AF65-F5344CB8AC3E}">
        <p14:creationId xmlns:p14="http://schemas.microsoft.com/office/powerpoint/2010/main" val="3990432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Limites: ségrégation liée à la taille des équipes – risque de dépendance envers une personne si ségrégation forte. A gérer en fonction des risques et</a:t>
            </a:r>
            <a:r>
              <a:rPr lang="fr-CH" baseline="0" dirty="0" smtClean="0"/>
              <a:t> du contexte de chaque Organisation.</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16</a:t>
            </a:fld>
            <a:endParaRPr lang="fr-CH">
              <a:solidFill>
                <a:prstClr val="black"/>
              </a:solidFill>
            </a:endParaRPr>
          </a:p>
        </p:txBody>
      </p:sp>
    </p:spTree>
    <p:extLst>
      <p:ext uri="{BB962C8B-B14F-4D97-AF65-F5344CB8AC3E}">
        <p14:creationId xmlns:p14="http://schemas.microsoft.com/office/powerpoint/2010/main" val="358482407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en français : PAP,  abréviation de « Prenez vos appareils personnels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142</a:t>
            </a:fld>
            <a:endParaRPr lang="fr-CH">
              <a:solidFill>
                <a:prstClr val="black"/>
              </a:solidFill>
            </a:endParaRPr>
          </a:p>
        </p:txBody>
      </p:sp>
    </p:spTree>
    <p:extLst>
      <p:ext uri="{BB962C8B-B14F-4D97-AF65-F5344CB8AC3E}">
        <p14:creationId xmlns:p14="http://schemas.microsoft.com/office/powerpoint/2010/main" val="89062875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en français : PAP,  abréviation de « Prenez vos appareils personnels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143</a:t>
            </a:fld>
            <a:endParaRPr lang="fr-CH">
              <a:solidFill>
                <a:prstClr val="black"/>
              </a:solidFill>
            </a:endParaRPr>
          </a:p>
        </p:txBody>
      </p:sp>
    </p:spTree>
    <p:extLst>
      <p:ext uri="{BB962C8B-B14F-4D97-AF65-F5344CB8AC3E}">
        <p14:creationId xmlns:p14="http://schemas.microsoft.com/office/powerpoint/2010/main" val="27761385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144</a:t>
            </a:fld>
            <a:endParaRPr lang="fr-CH">
              <a:solidFill>
                <a:prstClr val="black"/>
              </a:solidFill>
            </a:endParaRPr>
          </a:p>
        </p:txBody>
      </p:sp>
    </p:spTree>
    <p:extLst>
      <p:ext uri="{BB962C8B-B14F-4D97-AF65-F5344CB8AC3E}">
        <p14:creationId xmlns:p14="http://schemas.microsoft.com/office/powerpoint/2010/main" val="68368008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145</a:t>
            </a:fld>
            <a:endParaRPr lang="fr-CH">
              <a:solidFill>
                <a:prstClr val="black"/>
              </a:solidFill>
            </a:endParaRPr>
          </a:p>
        </p:txBody>
      </p:sp>
    </p:spTree>
    <p:extLst>
      <p:ext uri="{BB962C8B-B14F-4D97-AF65-F5344CB8AC3E}">
        <p14:creationId xmlns:p14="http://schemas.microsoft.com/office/powerpoint/2010/main" val="316674335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146</a:t>
            </a:fld>
            <a:endParaRPr lang="fr-CH">
              <a:solidFill>
                <a:prstClr val="black"/>
              </a:solidFill>
            </a:endParaRPr>
          </a:p>
        </p:txBody>
      </p:sp>
    </p:spTree>
    <p:extLst>
      <p:ext uri="{BB962C8B-B14F-4D97-AF65-F5344CB8AC3E}">
        <p14:creationId xmlns:p14="http://schemas.microsoft.com/office/powerpoint/2010/main" val="249697140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en français : PAP,  abréviation de « Prenez vos appareils personnels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147</a:t>
            </a:fld>
            <a:endParaRPr lang="fr-CH">
              <a:solidFill>
                <a:prstClr val="black"/>
              </a:solidFill>
            </a:endParaRPr>
          </a:p>
        </p:txBody>
      </p:sp>
    </p:spTree>
    <p:extLst>
      <p:ext uri="{BB962C8B-B14F-4D97-AF65-F5344CB8AC3E}">
        <p14:creationId xmlns:p14="http://schemas.microsoft.com/office/powerpoint/2010/main" val="218698016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148</a:t>
            </a:fld>
            <a:endParaRPr lang="fr-CH">
              <a:solidFill>
                <a:prstClr val="black"/>
              </a:solidFill>
            </a:endParaRPr>
          </a:p>
        </p:txBody>
      </p:sp>
    </p:spTree>
    <p:extLst>
      <p:ext uri="{BB962C8B-B14F-4D97-AF65-F5344CB8AC3E}">
        <p14:creationId xmlns:p14="http://schemas.microsoft.com/office/powerpoint/2010/main" val="184264580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149</a:t>
            </a:fld>
            <a:endParaRPr lang="fr-CH">
              <a:solidFill>
                <a:prstClr val="black"/>
              </a:solidFill>
            </a:endParaRPr>
          </a:p>
        </p:txBody>
      </p:sp>
    </p:spTree>
    <p:extLst>
      <p:ext uri="{BB962C8B-B14F-4D97-AF65-F5344CB8AC3E}">
        <p14:creationId xmlns:p14="http://schemas.microsoft.com/office/powerpoint/2010/main" val="197776546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150</a:t>
            </a:fld>
            <a:endParaRPr lang="fr-CH">
              <a:solidFill>
                <a:prstClr val="black"/>
              </a:solidFill>
            </a:endParaRPr>
          </a:p>
        </p:txBody>
      </p:sp>
    </p:spTree>
    <p:extLst>
      <p:ext uri="{BB962C8B-B14F-4D97-AF65-F5344CB8AC3E}">
        <p14:creationId xmlns:p14="http://schemas.microsoft.com/office/powerpoint/2010/main" val="136627033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151</a:t>
            </a:fld>
            <a:endParaRPr lang="fr-CH"/>
          </a:p>
        </p:txBody>
      </p:sp>
    </p:spTree>
    <p:extLst>
      <p:ext uri="{BB962C8B-B14F-4D97-AF65-F5344CB8AC3E}">
        <p14:creationId xmlns:p14="http://schemas.microsoft.com/office/powerpoint/2010/main" val="3874286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Origine</a:t>
            </a:r>
            <a:r>
              <a:rPr lang="fr-CH" baseline="0" dirty="0" smtClean="0"/>
              <a:t> militaire du concept.</a:t>
            </a:r>
          </a:p>
          <a:p>
            <a:r>
              <a:rPr lang="fr-CH" dirty="0" smtClean="0"/>
              <a:t>« Une chaîne</a:t>
            </a:r>
            <a:r>
              <a:rPr lang="fr-CH" baseline="0" dirty="0" smtClean="0"/>
              <a:t> est aussi solide que le plus faible de ses maillons ».</a:t>
            </a:r>
          </a:p>
          <a:p>
            <a:r>
              <a:rPr lang="fr-CH" baseline="0" dirty="0" smtClean="0"/>
              <a:t>Expression : «  château fort construit sur du sable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17</a:t>
            </a:fld>
            <a:endParaRPr lang="fr-CH">
              <a:solidFill>
                <a:prstClr val="black"/>
              </a:solidFill>
            </a:endParaRPr>
          </a:p>
        </p:txBody>
      </p:sp>
    </p:spTree>
    <p:extLst>
      <p:ext uri="{BB962C8B-B14F-4D97-AF65-F5344CB8AC3E}">
        <p14:creationId xmlns:p14="http://schemas.microsoft.com/office/powerpoint/2010/main" val="267612172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152</a:t>
            </a:fld>
            <a:endParaRPr lang="fr-CH">
              <a:solidFill>
                <a:prstClr val="black"/>
              </a:solidFill>
            </a:endParaRPr>
          </a:p>
        </p:txBody>
      </p:sp>
    </p:spTree>
    <p:extLst>
      <p:ext uri="{BB962C8B-B14F-4D97-AF65-F5344CB8AC3E}">
        <p14:creationId xmlns:p14="http://schemas.microsoft.com/office/powerpoint/2010/main" val="163552743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153</a:t>
            </a:fld>
            <a:endParaRPr lang="fr-CH">
              <a:solidFill>
                <a:prstClr val="black"/>
              </a:solidFill>
            </a:endParaRPr>
          </a:p>
        </p:txBody>
      </p:sp>
    </p:spTree>
    <p:extLst>
      <p:ext uri="{BB962C8B-B14F-4D97-AF65-F5344CB8AC3E}">
        <p14:creationId xmlns:p14="http://schemas.microsoft.com/office/powerpoint/2010/main" val="321909377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154</a:t>
            </a:fld>
            <a:endParaRPr lang="fr-CH"/>
          </a:p>
        </p:txBody>
      </p:sp>
    </p:spTree>
    <p:extLst>
      <p:ext uri="{BB962C8B-B14F-4D97-AF65-F5344CB8AC3E}">
        <p14:creationId xmlns:p14="http://schemas.microsoft.com/office/powerpoint/2010/main" val="331376754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Notion de compromis -&gt; analyse des risques</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155</a:t>
            </a:fld>
            <a:endParaRPr lang="fr-CH">
              <a:solidFill>
                <a:prstClr val="black"/>
              </a:solidFill>
            </a:endParaRPr>
          </a:p>
        </p:txBody>
      </p:sp>
    </p:spTree>
    <p:extLst>
      <p:ext uri="{BB962C8B-B14F-4D97-AF65-F5344CB8AC3E}">
        <p14:creationId xmlns:p14="http://schemas.microsoft.com/office/powerpoint/2010/main" val="12295642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156</a:t>
            </a:fld>
            <a:endParaRPr lang="fr-CH">
              <a:solidFill>
                <a:prstClr val="black"/>
              </a:solidFill>
            </a:endParaRPr>
          </a:p>
        </p:txBody>
      </p:sp>
    </p:spTree>
    <p:extLst>
      <p:ext uri="{BB962C8B-B14F-4D97-AF65-F5344CB8AC3E}">
        <p14:creationId xmlns:p14="http://schemas.microsoft.com/office/powerpoint/2010/main" val="147736369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157</a:t>
            </a:fld>
            <a:endParaRPr lang="fr-CH">
              <a:solidFill>
                <a:prstClr val="black"/>
              </a:solidFill>
            </a:endParaRPr>
          </a:p>
        </p:txBody>
      </p:sp>
    </p:spTree>
    <p:extLst>
      <p:ext uri="{BB962C8B-B14F-4D97-AF65-F5344CB8AC3E}">
        <p14:creationId xmlns:p14="http://schemas.microsoft.com/office/powerpoint/2010/main" val="258685882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158</a:t>
            </a:fld>
            <a:endParaRPr lang="fr-CH">
              <a:solidFill>
                <a:prstClr val="black"/>
              </a:solidFill>
            </a:endParaRPr>
          </a:p>
        </p:txBody>
      </p:sp>
    </p:spTree>
    <p:extLst>
      <p:ext uri="{BB962C8B-B14F-4D97-AF65-F5344CB8AC3E}">
        <p14:creationId xmlns:p14="http://schemas.microsoft.com/office/powerpoint/2010/main" val="11591979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159</a:t>
            </a:fld>
            <a:endParaRPr lang="fr-CH">
              <a:solidFill>
                <a:prstClr val="black"/>
              </a:solidFill>
            </a:endParaRPr>
          </a:p>
        </p:txBody>
      </p:sp>
    </p:spTree>
    <p:extLst>
      <p:ext uri="{BB962C8B-B14F-4D97-AF65-F5344CB8AC3E}">
        <p14:creationId xmlns:p14="http://schemas.microsoft.com/office/powerpoint/2010/main" val="240240604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160</a:t>
            </a:fld>
            <a:endParaRPr lang="fr-CH">
              <a:solidFill>
                <a:prstClr val="black"/>
              </a:solidFill>
            </a:endParaRPr>
          </a:p>
        </p:txBody>
      </p:sp>
    </p:spTree>
    <p:extLst>
      <p:ext uri="{BB962C8B-B14F-4D97-AF65-F5344CB8AC3E}">
        <p14:creationId xmlns:p14="http://schemas.microsoft.com/office/powerpoint/2010/main" val="101519769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161</a:t>
            </a:fld>
            <a:endParaRPr lang="fr-CH">
              <a:solidFill>
                <a:prstClr val="black"/>
              </a:solidFill>
            </a:endParaRPr>
          </a:p>
        </p:txBody>
      </p:sp>
    </p:spTree>
    <p:extLst>
      <p:ext uri="{BB962C8B-B14F-4D97-AF65-F5344CB8AC3E}">
        <p14:creationId xmlns:p14="http://schemas.microsoft.com/office/powerpoint/2010/main" val="4164349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Rappel: Sécurité = people + </a:t>
            </a:r>
            <a:r>
              <a:rPr lang="fr-CH" dirty="0" err="1" smtClean="0"/>
              <a:t>processes</a:t>
            </a:r>
            <a:r>
              <a:rPr lang="fr-CH" dirty="0" smtClean="0"/>
              <a:t> + </a:t>
            </a:r>
            <a:r>
              <a:rPr lang="fr-CH" dirty="0" err="1" smtClean="0"/>
              <a:t>technology</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18</a:t>
            </a:fld>
            <a:endParaRPr lang="fr-CH">
              <a:solidFill>
                <a:prstClr val="black"/>
              </a:solidFill>
            </a:endParaRPr>
          </a:p>
        </p:txBody>
      </p:sp>
    </p:spTree>
    <p:extLst>
      <p:ext uri="{BB962C8B-B14F-4D97-AF65-F5344CB8AC3E}">
        <p14:creationId xmlns:p14="http://schemas.microsoft.com/office/powerpoint/2010/main" val="250888328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162</a:t>
            </a:fld>
            <a:endParaRPr lang="fr-CH">
              <a:solidFill>
                <a:prstClr val="black"/>
              </a:solidFill>
            </a:endParaRPr>
          </a:p>
        </p:txBody>
      </p:sp>
    </p:spTree>
    <p:extLst>
      <p:ext uri="{BB962C8B-B14F-4D97-AF65-F5344CB8AC3E}">
        <p14:creationId xmlns:p14="http://schemas.microsoft.com/office/powerpoint/2010/main" val="4276143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19</a:t>
            </a:fld>
            <a:endParaRPr lang="fr-CH">
              <a:solidFill>
                <a:prstClr val="black"/>
              </a:solidFill>
            </a:endParaRPr>
          </a:p>
        </p:txBody>
      </p:sp>
    </p:spTree>
    <p:extLst>
      <p:ext uri="{BB962C8B-B14F-4D97-AF65-F5344CB8AC3E}">
        <p14:creationId xmlns:p14="http://schemas.microsoft.com/office/powerpoint/2010/main" val="3025277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20</a:t>
            </a:fld>
            <a:endParaRPr lang="fr-CH">
              <a:solidFill>
                <a:prstClr val="black"/>
              </a:solidFill>
            </a:endParaRPr>
          </a:p>
        </p:txBody>
      </p:sp>
    </p:spTree>
    <p:extLst>
      <p:ext uri="{BB962C8B-B14F-4D97-AF65-F5344CB8AC3E}">
        <p14:creationId xmlns:p14="http://schemas.microsoft.com/office/powerpoint/2010/main" val="1125086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21</a:t>
            </a:fld>
            <a:endParaRPr lang="fr-CH"/>
          </a:p>
        </p:txBody>
      </p:sp>
    </p:spTree>
    <p:extLst>
      <p:ext uri="{BB962C8B-B14F-4D97-AF65-F5344CB8AC3E}">
        <p14:creationId xmlns:p14="http://schemas.microsoft.com/office/powerpoint/2010/main" val="1043114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4</a:t>
            </a:fld>
            <a:endParaRPr lang="fr-CH"/>
          </a:p>
        </p:txBody>
      </p:sp>
    </p:spTree>
    <p:extLst>
      <p:ext uri="{BB962C8B-B14F-4D97-AF65-F5344CB8AC3E}">
        <p14:creationId xmlns:p14="http://schemas.microsoft.com/office/powerpoint/2010/main" val="717712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22</a:t>
            </a:fld>
            <a:endParaRPr lang="fr-CH">
              <a:solidFill>
                <a:prstClr val="black"/>
              </a:solidFill>
            </a:endParaRPr>
          </a:p>
        </p:txBody>
      </p:sp>
    </p:spTree>
    <p:extLst>
      <p:ext uri="{BB962C8B-B14F-4D97-AF65-F5344CB8AC3E}">
        <p14:creationId xmlns:p14="http://schemas.microsoft.com/office/powerpoint/2010/main" val="2672779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a:noFill/>
          <a:ln/>
        </p:spPr>
        <p:txBody>
          <a:bodyPr/>
          <a:lstStyle/>
          <a:p>
            <a:r>
              <a:rPr lang="en-GB" dirty="0" smtClean="0"/>
              <a:t>*En </a:t>
            </a:r>
            <a:r>
              <a:rPr lang="en-GB" dirty="0" err="1" smtClean="0"/>
              <a:t>cas</a:t>
            </a:r>
            <a:r>
              <a:rPr lang="en-GB" dirty="0" smtClean="0"/>
              <a:t> </a:t>
            </a:r>
            <a:r>
              <a:rPr lang="en-GB" dirty="0" err="1" smtClean="0"/>
              <a:t>d’erreur</a:t>
            </a:r>
            <a:r>
              <a:rPr lang="en-GB" dirty="0" smtClean="0"/>
              <a:t>, le message a de </a:t>
            </a:r>
            <a:r>
              <a:rPr lang="en-GB" dirty="0" err="1" smtClean="0"/>
              <a:t>grandes</a:t>
            </a:r>
            <a:r>
              <a:rPr lang="en-GB" dirty="0" smtClean="0"/>
              <a:t> chances d’être </a:t>
            </a:r>
            <a:r>
              <a:rPr lang="en-GB" dirty="0" err="1" smtClean="0"/>
              <a:t>rejeté</a:t>
            </a:r>
            <a:r>
              <a:rPr lang="en-GB" dirty="0" smtClean="0"/>
              <a:t> (propagation </a:t>
            </a:r>
            <a:r>
              <a:rPr lang="en-GB" dirty="0" err="1" smtClean="0"/>
              <a:t>d’erreur</a:t>
            </a:r>
            <a:r>
              <a:rPr lang="en-GB" dirty="0" smtClean="0"/>
              <a:t>), </a:t>
            </a:r>
            <a:r>
              <a:rPr lang="en-GB" dirty="0" err="1" smtClean="0"/>
              <a:t>mais</a:t>
            </a:r>
            <a:r>
              <a:rPr lang="en-GB" dirty="0" smtClean="0"/>
              <a:t> ne </a:t>
            </a:r>
            <a:r>
              <a:rPr lang="en-GB" dirty="0" err="1" smtClean="0"/>
              <a:t>protège</a:t>
            </a:r>
            <a:r>
              <a:rPr lang="en-GB" dirty="0" smtClean="0"/>
              <a:t> pas </a:t>
            </a:r>
            <a:r>
              <a:rPr lang="en-GB" dirty="0" err="1" smtClean="0"/>
              <a:t>l’intégrité</a:t>
            </a:r>
            <a:r>
              <a:rPr lang="en-GB" dirty="0" smtClean="0"/>
              <a:t> en </a:t>
            </a:r>
            <a:r>
              <a:rPr lang="en-GB" dirty="0" err="1" smtClean="0"/>
              <a:t>tant</a:t>
            </a:r>
            <a:r>
              <a:rPr lang="en-GB" dirty="0" smtClean="0"/>
              <a:t> </a:t>
            </a:r>
            <a:r>
              <a:rPr lang="en-GB" dirty="0" err="1" smtClean="0"/>
              <a:t>que</a:t>
            </a:r>
            <a:r>
              <a:rPr lang="en-GB" dirty="0" smtClean="0"/>
              <a:t> </a:t>
            </a:r>
            <a:r>
              <a:rPr lang="en-GB" dirty="0" err="1" smtClean="0"/>
              <a:t>telle</a:t>
            </a:r>
            <a:r>
              <a:rPr lang="en-GB" dirty="0" smtClean="0"/>
              <a:t>. </a:t>
            </a:r>
          </a:p>
        </p:txBody>
      </p:sp>
      <p:sp>
        <p:nvSpPr>
          <p:cNvPr id="181252" name="Slide Number Placeholder 3"/>
          <p:cNvSpPr>
            <a:spLocks noGrp="1"/>
          </p:cNvSpPr>
          <p:nvPr>
            <p:ph type="sldNum" sz="quarter" idx="5"/>
          </p:nvPr>
        </p:nvSpPr>
        <p:spPr>
          <a:noFill/>
        </p:spPr>
        <p:txBody>
          <a:bodyPr/>
          <a:lstStyle/>
          <a:p>
            <a:fld id="{63E4C0DF-9578-43BD-8946-C421A1385994}" type="slidenum">
              <a:rPr lang="en-GB" smtClean="0"/>
              <a:pPr/>
              <a:t>23</a:t>
            </a:fld>
            <a:endParaRPr lang="en-GB" smtClean="0"/>
          </a:p>
        </p:txBody>
      </p:sp>
    </p:spTree>
    <p:extLst>
      <p:ext uri="{BB962C8B-B14F-4D97-AF65-F5344CB8AC3E}">
        <p14:creationId xmlns:p14="http://schemas.microsoft.com/office/powerpoint/2010/main" val="2795598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a:noFill/>
          <a:ln/>
        </p:spPr>
        <p:txBody>
          <a:bodyPr/>
          <a:lstStyle/>
          <a:p>
            <a:endParaRPr lang="en-GB" smtClean="0"/>
          </a:p>
        </p:txBody>
      </p:sp>
      <p:sp>
        <p:nvSpPr>
          <p:cNvPr id="182276" name="Slide Number Placeholder 3"/>
          <p:cNvSpPr>
            <a:spLocks noGrp="1"/>
          </p:cNvSpPr>
          <p:nvPr>
            <p:ph type="sldNum" sz="quarter" idx="5"/>
          </p:nvPr>
        </p:nvSpPr>
        <p:spPr>
          <a:noFill/>
        </p:spPr>
        <p:txBody>
          <a:bodyPr/>
          <a:lstStyle/>
          <a:p>
            <a:fld id="{1763D3D4-FEAE-4570-BA6A-7738F977C876}" type="slidenum">
              <a:rPr lang="en-GB" smtClean="0"/>
              <a:pPr/>
              <a:t>24</a:t>
            </a:fld>
            <a:endParaRPr lang="en-GB" smtClean="0"/>
          </a:p>
        </p:txBody>
      </p:sp>
    </p:spTree>
    <p:extLst>
      <p:ext uri="{BB962C8B-B14F-4D97-AF65-F5344CB8AC3E}">
        <p14:creationId xmlns:p14="http://schemas.microsoft.com/office/powerpoint/2010/main" val="1624407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25</a:t>
            </a:fld>
            <a:endParaRPr lang="en-GB" smtClean="0"/>
          </a:p>
        </p:txBody>
      </p:sp>
    </p:spTree>
    <p:extLst>
      <p:ext uri="{BB962C8B-B14F-4D97-AF65-F5344CB8AC3E}">
        <p14:creationId xmlns:p14="http://schemas.microsoft.com/office/powerpoint/2010/main" val="2382617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a:noFill/>
          <a:ln/>
        </p:spPr>
        <p:txBody>
          <a:bodyPr/>
          <a:lstStyle/>
          <a:p>
            <a:r>
              <a:rPr lang="en-GB" smtClean="0"/>
              <a:t>Comment Bob peut-il s’assurer que Alice a bien envoyé le message?</a:t>
            </a:r>
          </a:p>
          <a:p>
            <a:r>
              <a:rPr lang="en-GB" smtClean="0"/>
              <a:t>Comment Alice peut-elle s’assurer que la réponse provient de Bob?</a:t>
            </a:r>
          </a:p>
        </p:txBody>
      </p:sp>
      <p:sp>
        <p:nvSpPr>
          <p:cNvPr id="184324" name="Slide Number Placeholder 3"/>
          <p:cNvSpPr>
            <a:spLocks noGrp="1"/>
          </p:cNvSpPr>
          <p:nvPr>
            <p:ph type="sldNum" sz="quarter" idx="5"/>
          </p:nvPr>
        </p:nvSpPr>
        <p:spPr>
          <a:noFill/>
        </p:spPr>
        <p:txBody>
          <a:bodyPr/>
          <a:lstStyle/>
          <a:p>
            <a:fld id="{F2786B63-03F1-417C-9B15-F2F887713871}" type="slidenum">
              <a:rPr lang="en-GB" smtClean="0"/>
              <a:pPr/>
              <a:t>26</a:t>
            </a:fld>
            <a:endParaRPr lang="en-GB" smtClean="0"/>
          </a:p>
        </p:txBody>
      </p:sp>
    </p:spTree>
    <p:extLst>
      <p:ext uri="{BB962C8B-B14F-4D97-AF65-F5344CB8AC3E}">
        <p14:creationId xmlns:p14="http://schemas.microsoft.com/office/powerpoint/2010/main" val="1578820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a:noFill/>
          <a:ln/>
        </p:spPr>
        <p:txBody>
          <a:bodyPr/>
          <a:lstStyle/>
          <a:p>
            <a:r>
              <a:rPr lang="en-GB" smtClean="0"/>
              <a:t>Comment Alice peut-elle s’assurer que c’est bien à Bob qu’elle envoie le message?</a:t>
            </a:r>
          </a:p>
          <a:p>
            <a:r>
              <a:rPr lang="en-GB" smtClean="0"/>
              <a:t>Comment Bob peut-il s’assurer que c’est bien à Alice qu’il répond?</a:t>
            </a:r>
          </a:p>
        </p:txBody>
      </p:sp>
      <p:sp>
        <p:nvSpPr>
          <p:cNvPr id="185348" name="Slide Number Placeholder 3"/>
          <p:cNvSpPr>
            <a:spLocks noGrp="1"/>
          </p:cNvSpPr>
          <p:nvPr>
            <p:ph type="sldNum" sz="quarter" idx="5"/>
          </p:nvPr>
        </p:nvSpPr>
        <p:spPr>
          <a:noFill/>
        </p:spPr>
        <p:txBody>
          <a:bodyPr/>
          <a:lstStyle/>
          <a:p>
            <a:fld id="{A6FED2CD-FB0A-4DBD-8A7C-E6E0171ADF6C}" type="slidenum">
              <a:rPr lang="en-GB" smtClean="0"/>
              <a:pPr/>
              <a:t>27</a:t>
            </a:fld>
            <a:endParaRPr lang="en-GB" smtClean="0"/>
          </a:p>
        </p:txBody>
      </p:sp>
    </p:spTree>
    <p:extLst>
      <p:ext uri="{BB962C8B-B14F-4D97-AF65-F5344CB8AC3E}">
        <p14:creationId xmlns:p14="http://schemas.microsoft.com/office/powerpoint/2010/main" val="3537555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a:noFill/>
          <a:ln/>
        </p:spPr>
        <p:txBody>
          <a:bodyPr/>
          <a:lstStyle/>
          <a:p>
            <a:pPr defTabSz="936200" eaLnBrk="0" fontAlgn="base" hangingPunct="0">
              <a:spcBef>
                <a:spcPct val="30000"/>
              </a:spcBef>
              <a:spcAft>
                <a:spcPct val="0"/>
              </a:spcAft>
            </a:pPr>
            <a:r>
              <a:rPr lang="en-GB" dirty="0" err="1" smtClean="0"/>
              <a:t>Résultat</a:t>
            </a:r>
            <a:r>
              <a:rPr lang="en-GB" dirty="0" smtClean="0"/>
              <a:t> </a:t>
            </a:r>
            <a:r>
              <a:rPr lang="en-GB" dirty="0" err="1" smtClean="0"/>
              <a:t>remarquable</a:t>
            </a:r>
            <a:r>
              <a:rPr lang="en-GB" dirty="0" smtClean="0"/>
              <a:t>: Alice et Bob </a:t>
            </a:r>
            <a:r>
              <a:rPr lang="en-GB" dirty="0" err="1" smtClean="0"/>
              <a:t>peuvent</a:t>
            </a:r>
            <a:r>
              <a:rPr lang="en-GB" baseline="0" dirty="0" smtClean="0"/>
              <a:t> </a:t>
            </a:r>
            <a:r>
              <a:rPr lang="en-GB" baseline="0" dirty="0" err="1" smtClean="0"/>
              <a:t>communiquer</a:t>
            </a:r>
            <a:r>
              <a:rPr lang="en-GB" baseline="0" dirty="0" smtClean="0"/>
              <a:t> en </a:t>
            </a:r>
            <a:r>
              <a:rPr lang="en-GB" baseline="0" dirty="0" err="1" smtClean="0"/>
              <a:t>toute</a:t>
            </a:r>
            <a:r>
              <a:rPr lang="en-GB" baseline="0" dirty="0" smtClean="0"/>
              <a:t> </a:t>
            </a:r>
            <a:r>
              <a:rPr lang="en-GB" baseline="0" dirty="0" err="1" smtClean="0"/>
              <a:t>confidentialité</a:t>
            </a:r>
            <a:r>
              <a:rPr lang="en-GB" baseline="0" dirty="0" smtClean="0"/>
              <a:t>, en </a:t>
            </a:r>
            <a:r>
              <a:rPr lang="en-GB" baseline="0" dirty="0" err="1" smtClean="0"/>
              <a:t>ayant</a:t>
            </a:r>
            <a:r>
              <a:rPr lang="en-GB" baseline="0" dirty="0" smtClean="0"/>
              <a:t> </a:t>
            </a:r>
            <a:r>
              <a:rPr lang="en-GB" baseline="0" dirty="0" err="1" smtClean="0"/>
              <a:t>uniquement</a:t>
            </a:r>
            <a:r>
              <a:rPr lang="en-GB" baseline="0" dirty="0" smtClean="0"/>
              <a:t> </a:t>
            </a:r>
            <a:r>
              <a:rPr lang="en-GB" baseline="0" dirty="0" err="1" smtClean="0"/>
              <a:t>échangé</a:t>
            </a:r>
            <a:r>
              <a:rPr lang="en-GB" baseline="0" dirty="0" smtClean="0"/>
              <a:t> des </a:t>
            </a:r>
            <a:r>
              <a:rPr lang="en-GB" baseline="0" dirty="0" err="1" smtClean="0"/>
              <a:t>données</a:t>
            </a:r>
            <a:r>
              <a:rPr lang="en-GB" baseline="0" dirty="0" smtClean="0"/>
              <a:t> </a:t>
            </a:r>
            <a:r>
              <a:rPr lang="en-GB" baseline="0" dirty="0" err="1" smtClean="0"/>
              <a:t>publiques</a:t>
            </a:r>
            <a:r>
              <a:rPr lang="en-GB" baseline="0" dirty="0" smtClean="0"/>
              <a:t>.</a:t>
            </a:r>
            <a:endParaRPr lang="en-GB" dirty="0" smtClean="0"/>
          </a:p>
          <a:p>
            <a:r>
              <a:rPr lang="en-GB" dirty="0" smtClean="0"/>
              <a:t/>
            </a:r>
            <a:br>
              <a:rPr lang="en-GB" dirty="0" smtClean="0"/>
            </a:br>
            <a:r>
              <a:rPr lang="en-GB" dirty="0" smtClean="0"/>
              <a:t>Performance : pour </a:t>
            </a:r>
            <a:r>
              <a:rPr lang="en-GB" dirty="0" err="1" smtClean="0"/>
              <a:t>donner</a:t>
            </a:r>
            <a:r>
              <a:rPr lang="en-GB" dirty="0" smtClean="0"/>
              <a:t> </a:t>
            </a:r>
            <a:r>
              <a:rPr lang="en-GB" dirty="0" err="1" smtClean="0"/>
              <a:t>une</a:t>
            </a:r>
            <a:r>
              <a:rPr lang="en-GB" dirty="0" smtClean="0"/>
              <a:t> idée, 10 </a:t>
            </a:r>
            <a:r>
              <a:rPr lang="en-GB" dirty="0" err="1" smtClean="0"/>
              <a:t>secondes</a:t>
            </a:r>
            <a:r>
              <a:rPr lang="en-GB" dirty="0" smtClean="0"/>
              <a:t> (</a:t>
            </a:r>
            <a:r>
              <a:rPr lang="en-GB" dirty="0" err="1" smtClean="0"/>
              <a:t>asymétrique</a:t>
            </a:r>
            <a:r>
              <a:rPr lang="en-GB" dirty="0" smtClean="0"/>
              <a:t>) =&gt; 1h (</a:t>
            </a:r>
            <a:r>
              <a:rPr lang="en-GB" dirty="0" err="1" smtClean="0"/>
              <a:t>asymétrique</a:t>
            </a:r>
            <a:r>
              <a:rPr lang="en-GB" dirty="0" smtClean="0"/>
              <a:t>).</a:t>
            </a:r>
          </a:p>
        </p:txBody>
      </p:sp>
      <p:sp>
        <p:nvSpPr>
          <p:cNvPr id="186372" name="Slide Number Placeholder 3"/>
          <p:cNvSpPr>
            <a:spLocks noGrp="1"/>
          </p:cNvSpPr>
          <p:nvPr>
            <p:ph type="sldNum" sz="quarter" idx="5"/>
          </p:nvPr>
        </p:nvSpPr>
        <p:spPr>
          <a:noFill/>
        </p:spPr>
        <p:txBody>
          <a:bodyPr/>
          <a:lstStyle/>
          <a:p>
            <a:fld id="{626C7ED3-A03F-4779-9E90-F52BC9D97BCF}" type="slidenum">
              <a:rPr lang="en-GB" smtClean="0"/>
              <a:pPr/>
              <a:t>28</a:t>
            </a:fld>
            <a:endParaRPr lang="en-GB" smtClean="0"/>
          </a:p>
        </p:txBody>
      </p:sp>
    </p:spTree>
    <p:extLst>
      <p:ext uri="{BB962C8B-B14F-4D97-AF65-F5344CB8AC3E}">
        <p14:creationId xmlns:p14="http://schemas.microsoft.com/office/powerpoint/2010/main" val="4008092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a:noFill/>
          <a:ln/>
        </p:spPr>
        <p:txBody>
          <a:bodyPr/>
          <a:lstStyle/>
          <a:p>
            <a:r>
              <a:rPr lang="en-GB" dirty="0" smtClean="0"/>
              <a:t>Le </a:t>
            </a:r>
            <a:r>
              <a:rPr lang="en-GB" dirty="0" err="1" smtClean="0"/>
              <a:t>chiffrement</a:t>
            </a:r>
            <a:r>
              <a:rPr lang="en-GB" dirty="0" smtClean="0"/>
              <a:t> </a:t>
            </a:r>
            <a:r>
              <a:rPr lang="en-GB" dirty="0" err="1" smtClean="0"/>
              <a:t>symétrique</a:t>
            </a:r>
            <a:r>
              <a:rPr lang="en-GB" dirty="0" smtClean="0"/>
              <a:t> ne </a:t>
            </a:r>
            <a:r>
              <a:rPr lang="en-GB" dirty="0" err="1" smtClean="0"/>
              <a:t>permet</a:t>
            </a:r>
            <a:r>
              <a:rPr lang="en-GB" dirty="0" smtClean="0"/>
              <a:t> pas de </a:t>
            </a:r>
            <a:r>
              <a:rPr lang="en-GB" dirty="0" err="1" smtClean="0"/>
              <a:t>détecter</a:t>
            </a:r>
            <a:r>
              <a:rPr lang="en-GB" dirty="0" smtClean="0"/>
              <a:t> les </a:t>
            </a:r>
            <a:r>
              <a:rPr lang="en-GB" dirty="0" err="1" smtClean="0"/>
              <a:t>altérations</a:t>
            </a:r>
            <a:r>
              <a:rPr lang="en-GB" dirty="0" smtClean="0"/>
              <a:t>, </a:t>
            </a:r>
            <a:r>
              <a:rPr lang="en-GB" dirty="0" err="1" smtClean="0"/>
              <a:t>si</a:t>
            </a:r>
            <a:r>
              <a:rPr lang="en-GB" dirty="0" smtClean="0"/>
              <a:t> </a:t>
            </a:r>
            <a:r>
              <a:rPr lang="en-GB" dirty="0" err="1" smtClean="0"/>
              <a:t>ce</a:t>
            </a:r>
            <a:r>
              <a:rPr lang="en-GB" dirty="0" smtClean="0"/>
              <a:t> </a:t>
            </a:r>
            <a:r>
              <a:rPr lang="en-GB" dirty="0" err="1" smtClean="0"/>
              <a:t>n’est</a:t>
            </a:r>
            <a:r>
              <a:rPr lang="en-GB" dirty="0" smtClean="0"/>
              <a:t> de </a:t>
            </a:r>
            <a:r>
              <a:rPr lang="en-GB" dirty="0" err="1" smtClean="0"/>
              <a:t>manière</a:t>
            </a:r>
            <a:r>
              <a:rPr lang="en-GB" dirty="0" smtClean="0"/>
              <a:t> non </a:t>
            </a:r>
            <a:r>
              <a:rPr lang="en-GB" dirty="0" err="1" smtClean="0"/>
              <a:t>fiable</a:t>
            </a:r>
            <a:r>
              <a:rPr lang="en-GB" dirty="0" smtClean="0"/>
              <a:t> au </a:t>
            </a:r>
            <a:r>
              <a:rPr lang="en-GB" dirty="0" err="1" smtClean="0"/>
              <a:t>travers</a:t>
            </a:r>
            <a:r>
              <a:rPr lang="en-GB" dirty="0" smtClean="0"/>
              <a:t> de la propagation </a:t>
            </a:r>
            <a:r>
              <a:rPr lang="en-GB" dirty="0" err="1" smtClean="0"/>
              <a:t>d’erreurs</a:t>
            </a:r>
            <a:r>
              <a:rPr lang="en-GB" dirty="0" smtClean="0"/>
              <a:t>. Des manipulations </a:t>
            </a:r>
            <a:r>
              <a:rPr lang="en-GB" dirty="0" err="1" smtClean="0"/>
              <a:t>ciblées</a:t>
            </a:r>
            <a:r>
              <a:rPr lang="en-GB" dirty="0" smtClean="0"/>
              <a:t> </a:t>
            </a:r>
            <a:r>
              <a:rPr lang="en-GB" dirty="0" err="1" smtClean="0"/>
              <a:t>peuvent</a:t>
            </a:r>
            <a:r>
              <a:rPr lang="en-GB" dirty="0" smtClean="0"/>
              <a:t> passer </a:t>
            </a:r>
            <a:r>
              <a:rPr lang="en-GB" dirty="0" err="1" smtClean="0"/>
              <a:t>inaperçues</a:t>
            </a:r>
            <a:r>
              <a:rPr lang="en-GB" dirty="0" smtClean="0"/>
              <a:t>.</a:t>
            </a:r>
          </a:p>
        </p:txBody>
      </p:sp>
      <p:sp>
        <p:nvSpPr>
          <p:cNvPr id="187396" name="Slide Number Placeholder 3"/>
          <p:cNvSpPr>
            <a:spLocks noGrp="1"/>
          </p:cNvSpPr>
          <p:nvPr>
            <p:ph type="sldNum" sz="quarter" idx="5"/>
          </p:nvPr>
        </p:nvSpPr>
        <p:spPr>
          <a:noFill/>
        </p:spPr>
        <p:txBody>
          <a:bodyPr/>
          <a:lstStyle/>
          <a:p>
            <a:fld id="{26F72918-CF84-4254-AD14-7F9B3D878760}" type="slidenum">
              <a:rPr lang="en-GB" smtClean="0"/>
              <a:pPr/>
              <a:t>29</a:t>
            </a:fld>
            <a:endParaRPr lang="en-GB" smtClean="0"/>
          </a:p>
        </p:txBody>
      </p:sp>
    </p:spTree>
    <p:extLst>
      <p:ext uri="{BB962C8B-B14F-4D97-AF65-F5344CB8AC3E}">
        <p14:creationId xmlns:p14="http://schemas.microsoft.com/office/powerpoint/2010/main" val="3285221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a:noFill/>
          <a:ln/>
        </p:spPr>
        <p:txBody>
          <a:bodyPr/>
          <a:lstStyle/>
          <a:p>
            <a:r>
              <a:rPr lang="en-GB" dirty="0" smtClean="0"/>
              <a:t>Mentionner les attaques par collision et la durée de vie relative des hashs. Paradoxe des anniversaires.</a:t>
            </a:r>
          </a:p>
        </p:txBody>
      </p:sp>
      <p:sp>
        <p:nvSpPr>
          <p:cNvPr id="188420" name="Slide Number Placeholder 3"/>
          <p:cNvSpPr>
            <a:spLocks noGrp="1"/>
          </p:cNvSpPr>
          <p:nvPr>
            <p:ph type="sldNum" sz="quarter" idx="5"/>
          </p:nvPr>
        </p:nvSpPr>
        <p:spPr>
          <a:noFill/>
        </p:spPr>
        <p:txBody>
          <a:bodyPr/>
          <a:lstStyle/>
          <a:p>
            <a:fld id="{20C4BACC-3A61-44D0-9F29-D9C98B0C8913}" type="slidenum">
              <a:rPr lang="en-GB" smtClean="0"/>
              <a:pPr/>
              <a:t>30</a:t>
            </a:fld>
            <a:endParaRPr lang="en-GB" smtClean="0"/>
          </a:p>
        </p:txBody>
      </p:sp>
    </p:spTree>
    <p:extLst>
      <p:ext uri="{BB962C8B-B14F-4D97-AF65-F5344CB8AC3E}">
        <p14:creationId xmlns:p14="http://schemas.microsoft.com/office/powerpoint/2010/main" val="798301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a:noFill/>
          <a:ln/>
        </p:spPr>
        <p:txBody>
          <a:bodyPr/>
          <a:lstStyle/>
          <a:p>
            <a:endParaRPr lang="en-GB" smtClean="0"/>
          </a:p>
        </p:txBody>
      </p:sp>
      <p:sp>
        <p:nvSpPr>
          <p:cNvPr id="190468" name="Slide Number Placeholder 3"/>
          <p:cNvSpPr>
            <a:spLocks noGrp="1"/>
          </p:cNvSpPr>
          <p:nvPr>
            <p:ph type="sldNum" sz="quarter" idx="5"/>
          </p:nvPr>
        </p:nvSpPr>
        <p:spPr>
          <a:noFill/>
        </p:spPr>
        <p:txBody>
          <a:bodyPr/>
          <a:lstStyle/>
          <a:p>
            <a:fld id="{C07C5240-D3F9-459A-B9F6-6EFE82764F07}" type="slidenum">
              <a:rPr lang="en-GB" smtClean="0"/>
              <a:pPr/>
              <a:t>31</a:t>
            </a:fld>
            <a:endParaRPr lang="en-GB" smtClean="0"/>
          </a:p>
        </p:txBody>
      </p:sp>
    </p:spTree>
    <p:extLst>
      <p:ext uri="{BB962C8B-B14F-4D97-AF65-F5344CB8AC3E}">
        <p14:creationId xmlns:p14="http://schemas.microsoft.com/office/powerpoint/2010/main" val="1775815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5</a:t>
            </a:fld>
            <a:endParaRPr lang="fr-CH">
              <a:solidFill>
                <a:prstClr val="black"/>
              </a:solidFill>
            </a:endParaRPr>
          </a:p>
        </p:txBody>
      </p:sp>
    </p:spTree>
    <p:extLst>
      <p:ext uri="{BB962C8B-B14F-4D97-AF65-F5344CB8AC3E}">
        <p14:creationId xmlns:p14="http://schemas.microsoft.com/office/powerpoint/2010/main" val="18781370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a:noFill/>
          <a:ln/>
        </p:spPr>
        <p:txBody>
          <a:bodyPr/>
          <a:lstStyle/>
          <a:p>
            <a:r>
              <a:rPr lang="fr-FR" noProof="0" dirty="0" smtClean="0"/>
              <a:t>- Existence de</a:t>
            </a:r>
            <a:r>
              <a:rPr lang="fr-FR" baseline="0" noProof="0" dirty="0" smtClean="0"/>
              <a:t> certificats auto-signés (</a:t>
            </a:r>
            <a:r>
              <a:rPr lang="fr-FR" baseline="0" noProof="0" dirty="0" err="1" smtClean="0"/>
              <a:t>e.g</a:t>
            </a:r>
            <a:r>
              <a:rPr lang="fr-FR" baseline="0" noProof="0" dirty="0" smtClean="0"/>
              <a:t>. À l’intérieur d’une organisation)</a:t>
            </a:r>
          </a:p>
          <a:p>
            <a:pPr defTabSz="936200" eaLnBrk="0" fontAlgn="base" hangingPunct="0">
              <a:spcBef>
                <a:spcPct val="30000"/>
              </a:spcBef>
              <a:spcAft>
                <a:spcPct val="0"/>
              </a:spcAft>
            </a:pPr>
            <a:r>
              <a:rPr lang="fr-FR" baseline="0" noProof="0" dirty="0" smtClean="0"/>
              <a:t>- Existence de certificats signés par un organisme de certification (agit en tant que tiers de confiance).</a:t>
            </a:r>
            <a:endParaRPr lang="fr-FR" noProof="0" dirty="0" smtClean="0"/>
          </a:p>
        </p:txBody>
      </p:sp>
      <p:sp>
        <p:nvSpPr>
          <p:cNvPr id="187396" name="Slide Number Placeholder 3"/>
          <p:cNvSpPr>
            <a:spLocks noGrp="1"/>
          </p:cNvSpPr>
          <p:nvPr>
            <p:ph type="sldNum" sz="quarter" idx="5"/>
          </p:nvPr>
        </p:nvSpPr>
        <p:spPr>
          <a:noFill/>
        </p:spPr>
        <p:txBody>
          <a:bodyPr/>
          <a:lstStyle/>
          <a:p>
            <a:fld id="{26F72918-CF84-4254-AD14-7F9B3D878760}" type="slidenum">
              <a:rPr lang="en-GB" smtClean="0"/>
              <a:pPr/>
              <a:t>32</a:t>
            </a:fld>
            <a:endParaRPr lang="en-GB" smtClean="0"/>
          </a:p>
        </p:txBody>
      </p:sp>
    </p:spTree>
    <p:extLst>
      <p:ext uri="{BB962C8B-B14F-4D97-AF65-F5344CB8AC3E}">
        <p14:creationId xmlns:p14="http://schemas.microsoft.com/office/powerpoint/2010/main" val="3459173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a:noFill/>
          <a:ln/>
        </p:spPr>
        <p:txBody>
          <a:bodyPr/>
          <a:lstStyle/>
          <a:p>
            <a:endParaRPr lang="fr-FR" noProof="0" dirty="0" smtClean="0"/>
          </a:p>
        </p:txBody>
      </p:sp>
      <p:sp>
        <p:nvSpPr>
          <p:cNvPr id="187396" name="Slide Number Placeholder 3"/>
          <p:cNvSpPr>
            <a:spLocks noGrp="1"/>
          </p:cNvSpPr>
          <p:nvPr>
            <p:ph type="sldNum" sz="quarter" idx="5"/>
          </p:nvPr>
        </p:nvSpPr>
        <p:spPr>
          <a:noFill/>
        </p:spPr>
        <p:txBody>
          <a:bodyPr/>
          <a:lstStyle/>
          <a:p>
            <a:fld id="{26F72918-CF84-4254-AD14-7F9B3D878760}" type="slidenum">
              <a:rPr lang="en-GB" smtClean="0"/>
              <a:pPr/>
              <a:t>33</a:t>
            </a:fld>
            <a:endParaRPr lang="en-GB" smtClean="0"/>
          </a:p>
        </p:txBody>
      </p:sp>
    </p:spTree>
    <p:extLst>
      <p:ext uri="{BB962C8B-B14F-4D97-AF65-F5344CB8AC3E}">
        <p14:creationId xmlns:p14="http://schemas.microsoft.com/office/powerpoint/2010/main" val="4190698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a:noFill/>
          <a:ln/>
        </p:spPr>
        <p:txBody>
          <a:bodyPr/>
          <a:lstStyle/>
          <a:p>
            <a:endParaRPr lang="en-GB" smtClean="0"/>
          </a:p>
        </p:txBody>
      </p:sp>
      <p:sp>
        <p:nvSpPr>
          <p:cNvPr id="190468" name="Slide Number Placeholder 3"/>
          <p:cNvSpPr>
            <a:spLocks noGrp="1"/>
          </p:cNvSpPr>
          <p:nvPr>
            <p:ph type="sldNum" sz="quarter" idx="5"/>
          </p:nvPr>
        </p:nvSpPr>
        <p:spPr>
          <a:noFill/>
        </p:spPr>
        <p:txBody>
          <a:bodyPr/>
          <a:lstStyle/>
          <a:p>
            <a:fld id="{C07C5240-D3F9-459A-B9F6-6EFE82764F07}" type="slidenum">
              <a:rPr lang="en-GB" smtClean="0"/>
              <a:pPr/>
              <a:t>34</a:t>
            </a:fld>
            <a:endParaRPr lang="en-GB" smtClean="0"/>
          </a:p>
        </p:txBody>
      </p:sp>
    </p:spTree>
    <p:extLst>
      <p:ext uri="{BB962C8B-B14F-4D97-AF65-F5344CB8AC3E}">
        <p14:creationId xmlns:p14="http://schemas.microsoft.com/office/powerpoint/2010/main" val="2052766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35</a:t>
            </a:fld>
            <a:endParaRPr lang="fr-CH">
              <a:solidFill>
                <a:prstClr val="black"/>
              </a:solidFill>
            </a:endParaRPr>
          </a:p>
        </p:txBody>
      </p:sp>
    </p:spTree>
    <p:extLst>
      <p:ext uri="{BB962C8B-B14F-4D97-AF65-F5344CB8AC3E}">
        <p14:creationId xmlns:p14="http://schemas.microsoft.com/office/powerpoint/2010/main" val="1430343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36</a:t>
            </a:fld>
            <a:endParaRPr lang="fr-CH">
              <a:solidFill>
                <a:prstClr val="black"/>
              </a:solidFill>
            </a:endParaRPr>
          </a:p>
        </p:txBody>
      </p:sp>
    </p:spTree>
    <p:extLst>
      <p:ext uri="{BB962C8B-B14F-4D97-AF65-F5344CB8AC3E}">
        <p14:creationId xmlns:p14="http://schemas.microsoft.com/office/powerpoint/2010/main" val="1522085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r>
              <a:rPr lang="fr-FR" noProof="0" dirty="0" smtClean="0"/>
              <a:t>Les certificats des principales autorités de certification sont </a:t>
            </a:r>
            <a:r>
              <a:rPr lang="fr-FR" noProof="0" dirty="0" err="1" smtClean="0"/>
              <a:t>pré-installés</a:t>
            </a:r>
            <a:r>
              <a:rPr lang="fr-FR" noProof="0" dirty="0" smtClean="0"/>
              <a:t> dans les navigateurs.</a:t>
            </a:r>
          </a:p>
          <a:p>
            <a:r>
              <a:rPr lang="fr-FR" noProof="0" dirty="0" smtClean="0"/>
              <a:t>Certificat serveur: plusieurs sortes.</a:t>
            </a:r>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37</a:t>
            </a:fld>
            <a:endParaRPr lang="en-GB" smtClean="0"/>
          </a:p>
        </p:txBody>
      </p:sp>
    </p:spTree>
    <p:extLst>
      <p:ext uri="{BB962C8B-B14F-4D97-AF65-F5344CB8AC3E}">
        <p14:creationId xmlns:p14="http://schemas.microsoft.com/office/powerpoint/2010/main" val="37656164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r>
              <a:rPr lang="fr-FR" noProof="0" dirty="0" smtClean="0"/>
              <a:t>Les certificats des principales autorités de certification sont </a:t>
            </a:r>
            <a:r>
              <a:rPr lang="fr-FR" noProof="0" dirty="0" err="1" smtClean="0"/>
              <a:t>pré-installés</a:t>
            </a:r>
            <a:r>
              <a:rPr lang="fr-FR" noProof="0" dirty="0" smtClean="0"/>
              <a:t> dans les navigateurs.</a:t>
            </a:r>
          </a:p>
          <a:p>
            <a:r>
              <a:rPr lang="fr-FR" noProof="0" dirty="0" smtClean="0"/>
              <a:t>Certificat serveur: plusieurs sortes.</a:t>
            </a:r>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38</a:t>
            </a:fld>
            <a:endParaRPr lang="en-GB" smtClean="0"/>
          </a:p>
        </p:txBody>
      </p:sp>
    </p:spTree>
    <p:extLst>
      <p:ext uri="{BB962C8B-B14F-4D97-AF65-F5344CB8AC3E}">
        <p14:creationId xmlns:p14="http://schemas.microsoft.com/office/powerpoint/2010/main" val="30177089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r>
              <a:rPr lang="fr-FR" noProof="0" dirty="0" smtClean="0"/>
              <a:t>Les certificats des principales autorités de certification sont </a:t>
            </a:r>
            <a:r>
              <a:rPr lang="fr-FR" noProof="0" dirty="0" err="1" smtClean="0"/>
              <a:t>pré-installés</a:t>
            </a:r>
            <a:r>
              <a:rPr lang="fr-FR" noProof="0" dirty="0" smtClean="0"/>
              <a:t> dans les navigateurs.</a:t>
            </a:r>
          </a:p>
          <a:p>
            <a:r>
              <a:rPr lang="fr-FR" noProof="0" dirty="0" smtClean="0"/>
              <a:t>Certificat serveur: plusieurs sortes.</a:t>
            </a:r>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39</a:t>
            </a:fld>
            <a:endParaRPr lang="en-GB" smtClean="0"/>
          </a:p>
        </p:txBody>
      </p:sp>
    </p:spTree>
    <p:extLst>
      <p:ext uri="{BB962C8B-B14F-4D97-AF65-F5344CB8AC3E}">
        <p14:creationId xmlns:p14="http://schemas.microsoft.com/office/powerpoint/2010/main" val="3256270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40</a:t>
            </a:fld>
            <a:endParaRPr lang="fr-CH">
              <a:solidFill>
                <a:prstClr val="black"/>
              </a:solidFill>
            </a:endParaRPr>
          </a:p>
        </p:txBody>
      </p:sp>
    </p:spTree>
    <p:extLst>
      <p:ext uri="{BB962C8B-B14F-4D97-AF65-F5344CB8AC3E}">
        <p14:creationId xmlns:p14="http://schemas.microsoft.com/office/powerpoint/2010/main" val="32704937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41</a:t>
            </a:fld>
            <a:endParaRPr lang="en-GB" smtClean="0"/>
          </a:p>
        </p:txBody>
      </p:sp>
    </p:spTree>
    <p:extLst>
      <p:ext uri="{BB962C8B-B14F-4D97-AF65-F5344CB8AC3E}">
        <p14:creationId xmlns:p14="http://schemas.microsoft.com/office/powerpoint/2010/main" val="3816421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a:t>
            </a:fld>
            <a:endParaRPr lang="fr-CH">
              <a:solidFill>
                <a:prstClr val="black"/>
              </a:solidFill>
            </a:endParaRPr>
          </a:p>
        </p:txBody>
      </p:sp>
    </p:spTree>
    <p:extLst>
      <p:ext uri="{BB962C8B-B14F-4D97-AF65-F5344CB8AC3E}">
        <p14:creationId xmlns:p14="http://schemas.microsoft.com/office/powerpoint/2010/main" val="23077212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42</a:t>
            </a:fld>
            <a:endParaRPr lang="en-GB" smtClean="0"/>
          </a:p>
        </p:txBody>
      </p:sp>
    </p:spTree>
    <p:extLst>
      <p:ext uri="{BB962C8B-B14F-4D97-AF65-F5344CB8AC3E}">
        <p14:creationId xmlns:p14="http://schemas.microsoft.com/office/powerpoint/2010/main" val="35652116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43</a:t>
            </a:fld>
            <a:endParaRPr lang="fr-CH">
              <a:solidFill>
                <a:prstClr val="black"/>
              </a:solidFill>
            </a:endParaRPr>
          </a:p>
        </p:txBody>
      </p:sp>
    </p:spTree>
    <p:extLst>
      <p:ext uri="{BB962C8B-B14F-4D97-AF65-F5344CB8AC3E}">
        <p14:creationId xmlns:p14="http://schemas.microsoft.com/office/powerpoint/2010/main" val="1664203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44</a:t>
            </a:fld>
            <a:endParaRPr lang="en-GB" smtClean="0"/>
          </a:p>
        </p:txBody>
      </p:sp>
    </p:spTree>
    <p:extLst>
      <p:ext uri="{BB962C8B-B14F-4D97-AF65-F5344CB8AC3E}">
        <p14:creationId xmlns:p14="http://schemas.microsoft.com/office/powerpoint/2010/main" val="27566827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45</a:t>
            </a:fld>
            <a:endParaRPr lang="en-GB" smtClean="0"/>
          </a:p>
        </p:txBody>
      </p:sp>
    </p:spTree>
    <p:extLst>
      <p:ext uri="{BB962C8B-B14F-4D97-AF65-F5344CB8AC3E}">
        <p14:creationId xmlns:p14="http://schemas.microsoft.com/office/powerpoint/2010/main" val="38289329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46</a:t>
            </a:fld>
            <a:endParaRPr lang="en-GB" smtClean="0"/>
          </a:p>
        </p:txBody>
      </p:sp>
    </p:spTree>
    <p:extLst>
      <p:ext uri="{BB962C8B-B14F-4D97-AF65-F5344CB8AC3E}">
        <p14:creationId xmlns:p14="http://schemas.microsoft.com/office/powerpoint/2010/main" val="2756682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47</a:t>
            </a:fld>
            <a:endParaRPr lang="en-GB" smtClean="0"/>
          </a:p>
        </p:txBody>
      </p:sp>
    </p:spTree>
    <p:extLst>
      <p:ext uri="{BB962C8B-B14F-4D97-AF65-F5344CB8AC3E}">
        <p14:creationId xmlns:p14="http://schemas.microsoft.com/office/powerpoint/2010/main" val="27566827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48</a:t>
            </a:fld>
            <a:endParaRPr lang="en-GB" smtClean="0"/>
          </a:p>
        </p:txBody>
      </p:sp>
    </p:spTree>
    <p:extLst>
      <p:ext uri="{BB962C8B-B14F-4D97-AF65-F5344CB8AC3E}">
        <p14:creationId xmlns:p14="http://schemas.microsoft.com/office/powerpoint/2010/main" val="36859793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49</a:t>
            </a:fld>
            <a:endParaRPr lang="fr-CH">
              <a:solidFill>
                <a:prstClr val="black"/>
              </a:solidFill>
            </a:endParaRPr>
          </a:p>
        </p:txBody>
      </p:sp>
    </p:spTree>
    <p:extLst>
      <p:ext uri="{BB962C8B-B14F-4D97-AF65-F5344CB8AC3E}">
        <p14:creationId xmlns:p14="http://schemas.microsoft.com/office/powerpoint/2010/main" val="6921186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50</a:t>
            </a:fld>
            <a:endParaRPr lang="en-GB" smtClean="0"/>
          </a:p>
        </p:txBody>
      </p:sp>
    </p:spTree>
    <p:extLst>
      <p:ext uri="{BB962C8B-B14F-4D97-AF65-F5344CB8AC3E}">
        <p14:creationId xmlns:p14="http://schemas.microsoft.com/office/powerpoint/2010/main" val="27014997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51</a:t>
            </a:fld>
            <a:endParaRPr lang="en-GB" smtClean="0"/>
          </a:p>
        </p:txBody>
      </p:sp>
    </p:spTree>
    <p:extLst>
      <p:ext uri="{BB962C8B-B14F-4D97-AF65-F5344CB8AC3E}">
        <p14:creationId xmlns:p14="http://schemas.microsoft.com/office/powerpoint/2010/main" val="3531809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a:t>
            </a:fld>
            <a:endParaRPr lang="fr-CH">
              <a:solidFill>
                <a:prstClr val="black"/>
              </a:solidFill>
            </a:endParaRPr>
          </a:p>
        </p:txBody>
      </p:sp>
    </p:spTree>
    <p:extLst>
      <p:ext uri="{BB962C8B-B14F-4D97-AF65-F5344CB8AC3E}">
        <p14:creationId xmlns:p14="http://schemas.microsoft.com/office/powerpoint/2010/main" val="11250866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52</a:t>
            </a:fld>
            <a:endParaRPr lang="en-GB" smtClean="0"/>
          </a:p>
        </p:txBody>
      </p:sp>
    </p:spTree>
    <p:extLst>
      <p:ext uri="{BB962C8B-B14F-4D97-AF65-F5344CB8AC3E}">
        <p14:creationId xmlns:p14="http://schemas.microsoft.com/office/powerpoint/2010/main" val="31225059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53</a:t>
            </a:fld>
            <a:endParaRPr lang="en-GB" smtClean="0"/>
          </a:p>
        </p:txBody>
      </p:sp>
    </p:spTree>
    <p:extLst>
      <p:ext uri="{BB962C8B-B14F-4D97-AF65-F5344CB8AC3E}">
        <p14:creationId xmlns:p14="http://schemas.microsoft.com/office/powerpoint/2010/main" val="34842803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54</a:t>
            </a:fld>
            <a:endParaRPr lang="fr-CH">
              <a:solidFill>
                <a:prstClr val="black"/>
              </a:solidFill>
            </a:endParaRPr>
          </a:p>
        </p:txBody>
      </p:sp>
    </p:spTree>
    <p:extLst>
      <p:ext uri="{BB962C8B-B14F-4D97-AF65-F5344CB8AC3E}">
        <p14:creationId xmlns:p14="http://schemas.microsoft.com/office/powerpoint/2010/main" val="6779513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a:noFill/>
          <a:ln/>
        </p:spPr>
        <p:txBody>
          <a:bodyPr/>
          <a:lstStyle/>
          <a:p>
            <a:r>
              <a:rPr lang="en-GB" smtClean="0"/>
              <a:t>- Exemple: garantit validité d’une signature sur contrat, garantit date de transaction (ex: logs transactionnels), etc.</a:t>
            </a:r>
          </a:p>
          <a:p>
            <a:r>
              <a:rPr lang="en-GB" smtClean="0"/>
              <a:t>- “Trusted timestamping”</a:t>
            </a:r>
          </a:p>
          <a:p>
            <a:r>
              <a:rPr lang="en-GB" smtClean="0"/>
              <a:t>- L’autorité d’horodatage n’a pas accès au document (préserve la confidentialité)</a:t>
            </a:r>
          </a:p>
        </p:txBody>
      </p:sp>
      <p:sp>
        <p:nvSpPr>
          <p:cNvPr id="191492" name="Slide Number Placeholder 3"/>
          <p:cNvSpPr>
            <a:spLocks noGrp="1"/>
          </p:cNvSpPr>
          <p:nvPr>
            <p:ph type="sldNum" sz="quarter" idx="5"/>
          </p:nvPr>
        </p:nvSpPr>
        <p:spPr>
          <a:noFill/>
        </p:spPr>
        <p:txBody>
          <a:bodyPr/>
          <a:lstStyle/>
          <a:p>
            <a:fld id="{E52229D5-4A6C-4A20-8459-CE9794FD9B48}" type="slidenum">
              <a:rPr lang="en-GB" smtClean="0"/>
              <a:pPr/>
              <a:t>55</a:t>
            </a:fld>
            <a:endParaRPr lang="en-GB" smtClean="0"/>
          </a:p>
        </p:txBody>
      </p:sp>
    </p:spTree>
    <p:extLst>
      <p:ext uri="{BB962C8B-B14F-4D97-AF65-F5344CB8AC3E}">
        <p14:creationId xmlns:p14="http://schemas.microsoft.com/office/powerpoint/2010/main" val="31510190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a:noFill/>
          <a:ln/>
        </p:spPr>
        <p:txBody>
          <a:bodyPr/>
          <a:lstStyle/>
          <a:p>
            <a:r>
              <a:rPr lang="en-GB" smtClean="0"/>
              <a:t>- Exemple: garantit validité d’une signature sur contrat, garantit date de transaction (ex: logs transactionnels), déclaration d’impôt, etc.</a:t>
            </a:r>
          </a:p>
          <a:p>
            <a:r>
              <a:rPr lang="en-GB" smtClean="0"/>
              <a:t>- “Trusted timestamping”</a:t>
            </a:r>
          </a:p>
          <a:p>
            <a:r>
              <a:rPr lang="en-GB" smtClean="0"/>
              <a:t>- L’autorité d’horodatage n’a pas accès au document (préserve la confidentialité)</a:t>
            </a:r>
          </a:p>
        </p:txBody>
      </p:sp>
      <p:sp>
        <p:nvSpPr>
          <p:cNvPr id="192516" name="Slide Number Placeholder 3"/>
          <p:cNvSpPr>
            <a:spLocks noGrp="1"/>
          </p:cNvSpPr>
          <p:nvPr>
            <p:ph type="sldNum" sz="quarter" idx="5"/>
          </p:nvPr>
        </p:nvSpPr>
        <p:spPr>
          <a:noFill/>
        </p:spPr>
        <p:txBody>
          <a:bodyPr/>
          <a:lstStyle/>
          <a:p>
            <a:fld id="{02DC57B9-8524-402D-8237-EDA147D99CE7}" type="slidenum">
              <a:rPr lang="en-GB" smtClean="0"/>
              <a:pPr/>
              <a:t>56</a:t>
            </a:fld>
            <a:endParaRPr lang="en-GB" smtClean="0"/>
          </a:p>
        </p:txBody>
      </p:sp>
    </p:spTree>
    <p:extLst>
      <p:ext uri="{BB962C8B-B14F-4D97-AF65-F5344CB8AC3E}">
        <p14:creationId xmlns:p14="http://schemas.microsoft.com/office/powerpoint/2010/main" val="42409814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57</a:t>
            </a:fld>
            <a:endParaRPr lang="fr-CH">
              <a:solidFill>
                <a:prstClr val="black"/>
              </a:solidFill>
            </a:endParaRPr>
          </a:p>
        </p:txBody>
      </p:sp>
    </p:spTree>
    <p:extLst>
      <p:ext uri="{BB962C8B-B14F-4D97-AF65-F5344CB8AC3E}">
        <p14:creationId xmlns:p14="http://schemas.microsoft.com/office/powerpoint/2010/main" val="24207197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58</a:t>
            </a:fld>
            <a:endParaRPr lang="en-GB" smtClean="0"/>
          </a:p>
        </p:txBody>
      </p:sp>
    </p:spTree>
    <p:extLst>
      <p:ext uri="{BB962C8B-B14F-4D97-AF65-F5344CB8AC3E}">
        <p14:creationId xmlns:p14="http://schemas.microsoft.com/office/powerpoint/2010/main" val="24396703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59</a:t>
            </a:fld>
            <a:endParaRPr lang="en-GB" smtClean="0"/>
          </a:p>
        </p:txBody>
      </p:sp>
    </p:spTree>
    <p:extLst>
      <p:ext uri="{BB962C8B-B14F-4D97-AF65-F5344CB8AC3E}">
        <p14:creationId xmlns:p14="http://schemas.microsoft.com/office/powerpoint/2010/main" val="27110592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60</a:t>
            </a:fld>
            <a:endParaRPr lang="fr-CH">
              <a:solidFill>
                <a:prstClr val="black"/>
              </a:solidFill>
            </a:endParaRPr>
          </a:p>
        </p:txBody>
      </p:sp>
    </p:spTree>
    <p:extLst>
      <p:ext uri="{BB962C8B-B14F-4D97-AF65-F5344CB8AC3E}">
        <p14:creationId xmlns:p14="http://schemas.microsoft.com/office/powerpoint/2010/main" val="16280150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r>
              <a:rPr lang="en-GB" dirty="0" err="1" smtClean="0"/>
              <a:t>Référence</a:t>
            </a:r>
            <a:r>
              <a:rPr lang="en-GB" dirty="0" smtClean="0"/>
              <a:t>: http://www.rhyous.com/2012/06/18/how-to-effectively-salt-a-password-stored-as-a-hash-in-a-database </a:t>
            </a:r>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61</a:t>
            </a:fld>
            <a:endParaRPr lang="en-GB" smtClean="0"/>
          </a:p>
        </p:txBody>
      </p:sp>
    </p:spTree>
    <p:extLst>
      <p:ext uri="{BB962C8B-B14F-4D97-AF65-F5344CB8AC3E}">
        <p14:creationId xmlns:p14="http://schemas.microsoft.com/office/powerpoint/2010/main" val="2044937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8</a:t>
            </a:fld>
            <a:endParaRPr lang="fr-CH"/>
          </a:p>
        </p:txBody>
      </p:sp>
    </p:spTree>
    <p:extLst>
      <p:ext uri="{BB962C8B-B14F-4D97-AF65-F5344CB8AC3E}">
        <p14:creationId xmlns:p14="http://schemas.microsoft.com/office/powerpoint/2010/main" val="21364436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dirty="0"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62</a:t>
            </a:fld>
            <a:endParaRPr lang="en-GB" smtClean="0"/>
          </a:p>
        </p:txBody>
      </p:sp>
    </p:spTree>
    <p:extLst>
      <p:ext uri="{BB962C8B-B14F-4D97-AF65-F5344CB8AC3E}">
        <p14:creationId xmlns:p14="http://schemas.microsoft.com/office/powerpoint/2010/main" val="23704230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dirty="0"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63</a:t>
            </a:fld>
            <a:endParaRPr lang="en-GB" smtClean="0"/>
          </a:p>
        </p:txBody>
      </p:sp>
    </p:spTree>
    <p:extLst>
      <p:ext uri="{BB962C8B-B14F-4D97-AF65-F5344CB8AC3E}">
        <p14:creationId xmlns:p14="http://schemas.microsoft.com/office/powerpoint/2010/main" val="12793280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64</a:t>
            </a:fld>
            <a:endParaRPr lang="fr-CH"/>
          </a:p>
        </p:txBody>
      </p:sp>
    </p:spTree>
    <p:extLst>
      <p:ext uri="{BB962C8B-B14F-4D97-AF65-F5344CB8AC3E}">
        <p14:creationId xmlns:p14="http://schemas.microsoft.com/office/powerpoint/2010/main" val="8332218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65</a:t>
            </a:fld>
            <a:endParaRPr lang="fr-CH">
              <a:solidFill>
                <a:prstClr val="black"/>
              </a:solidFill>
            </a:endParaRPr>
          </a:p>
        </p:txBody>
      </p:sp>
    </p:spTree>
    <p:extLst>
      <p:ext uri="{BB962C8B-B14F-4D97-AF65-F5344CB8AC3E}">
        <p14:creationId xmlns:p14="http://schemas.microsoft.com/office/powerpoint/2010/main" val="12694294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66</a:t>
            </a:fld>
            <a:endParaRPr lang="fr-CH">
              <a:solidFill>
                <a:prstClr val="black"/>
              </a:solidFill>
            </a:endParaRPr>
          </a:p>
        </p:txBody>
      </p:sp>
    </p:spTree>
    <p:extLst>
      <p:ext uri="{BB962C8B-B14F-4D97-AF65-F5344CB8AC3E}">
        <p14:creationId xmlns:p14="http://schemas.microsoft.com/office/powerpoint/2010/main" val="11974485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67</a:t>
            </a:fld>
            <a:endParaRPr lang="fr-CH">
              <a:solidFill>
                <a:prstClr val="black"/>
              </a:solidFill>
            </a:endParaRPr>
          </a:p>
        </p:txBody>
      </p:sp>
    </p:spTree>
    <p:extLst>
      <p:ext uri="{BB962C8B-B14F-4D97-AF65-F5344CB8AC3E}">
        <p14:creationId xmlns:p14="http://schemas.microsoft.com/office/powerpoint/2010/main" val="39028899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68</a:t>
            </a:fld>
            <a:endParaRPr lang="fr-CH">
              <a:solidFill>
                <a:prstClr val="black"/>
              </a:solidFill>
            </a:endParaRPr>
          </a:p>
        </p:txBody>
      </p:sp>
    </p:spTree>
    <p:extLst>
      <p:ext uri="{BB962C8B-B14F-4D97-AF65-F5344CB8AC3E}">
        <p14:creationId xmlns:p14="http://schemas.microsoft.com/office/powerpoint/2010/main" val="27073204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69</a:t>
            </a:fld>
            <a:endParaRPr lang="fr-CH">
              <a:solidFill>
                <a:prstClr val="black"/>
              </a:solidFill>
            </a:endParaRPr>
          </a:p>
        </p:txBody>
      </p:sp>
    </p:spTree>
    <p:extLst>
      <p:ext uri="{BB962C8B-B14F-4D97-AF65-F5344CB8AC3E}">
        <p14:creationId xmlns:p14="http://schemas.microsoft.com/office/powerpoint/2010/main" val="6470250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70</a:t>
            </a:fld>
            <a:endParaRPr lang="fr-CH">
              <a:solidFill>
                <a:prstClr val="black"/>
              </a:solidFill>
            </a:endParaRPr>
          </a:p>
        </p:txBody>
      </p:sp>
    </p:spTree>
    <p:extLst>
      <p:ext uri="{BB962C8B-B14F-4D97-AF65-F5344CB8AC3E}">
        <p14:creationId xmlns:p14="http://schemas.microsoft.com/office/powerpoint/2010/main" val="26189715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71</a:t>
            </a:fld>
            <a:endParaRPr lang="fr-CH">
              <a:solidFill>
                <a:prstClr val="black"/>
              </a:solidFill>
            </a:endParaRPr>
          </a:p>
        </p:txBody>
      </p:sp>
    </p:spTree>
    <p:extLst>
      <p:ext uri="{BB962C8B-B14F-4D97-AF65-F5344CB8AC3E}">
        <p14:creationId xmlns:p14="http://schemas.microsoft.com/office/powerpoint/2010/main" val="92983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a:t>
            </a:fld>
            <a:endParaRPr lang="fr-CH">
              <a:solidFill>
                <a:prstClr val="black"/>
              </a:solidFill>
            </a:endParaRPr>
          </a:p>
        </p:txBody>
      </p:sp>
    </p:spTree>
    <p:extLst>
      <p:ext uri="{BB962C8B-B14F-4D97-AF65-F5344CB8AC3E}">
        <p14:creationId xmlns:p14="http://schemas.microsoft.com/office/powerpoint/2010/main" val="36894157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72</a:t>
            </a:fld>
            <a:endParaRPr lang="fr-CH">
              <a:solidFill>
                <a:prstClr val="black"/>
              </a:solidFill>
            </a:endParaRPr>
          </a:p>
        </p:txBody>
      </p:sp>
    </p:spTree>
    <p:extLst>
      <p:ext uri="{BB962C8B-B14F-4D97-AF65-F5344CB8AC3E}">
        <p14:creationId xmlns:p14="http://schemas.microsoft.com/office/powerpoint/2010/main" val="24071721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73</a:t>
            </a:fld>
            <a:endParaRPr lang="fr-CH">
              <a:solidFill>
                <a:prstClr val="black"/>
              </a:solidFill>
            </a:endParaRPr>
          </a:p>
        </p:txBody>
      </p:sp>
    </p:spTree>
    <p:extLst>
      <p:ext uri="{BB962C8B-B14F-4D97-AF65-F5344CB8AC3E}">
        <p14:creationId xmlns:p14="http://schemas.microsoft.com/office/powerpoint/2010/main" val="15787277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74</a:t>
            </a:fld>
            <a:endParaRPr lang="fr-CH">
              <a:solidFill>
                <a:prstClr val="black"/>
              </a:solidFill>
            </a:endParaRPr>
          </a:p>
        </p:txBody>
      </p:sp>
    </p:spTree>
    <p:extLst>
      <p:ext uri="{BB962C8B-B14F-4D97-AF65-F5344CB8AC3E}">
        <p14:creationId xmlns:p14="http://schemas.microsoft.com/office/powerpoint/2010/main" val="13213983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75</a:t>
            </a:fld>
            <a:endParaRPr lang="fr-CH">
              <a:solidFill>
                <a:prstClr val="black"/>
              </a:solidFill>
            </a:endParaRPr>
          </a:p>
        </p:txBody>
      </p:sp>
    </p:spTree>
    <p:extLst>
      <p:ext uri="{BB962C8B-B14F-4D97-AF65-F5344CB8AC3E}">
        <p14:creationId xmlns:p14="http://schemas.microsoft.com/office/powerpoint/2010/main" val="26835684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76</a:t>
            </a:fld>
            <a:endParaRPr lang="fr-CH">
              <a:solidFill>
                <a:prstClr val="black"/>
              </a:solidFill>
            </a:endParaRPr>
          </a:p>
        </p:txBody>
      </p:sp>
    </p:spTree>
    <p:extLst>
      <p:ext uri="{BB962C8B-B14F-4D97-AF65-F5344CB8AC3E}">
        <p14:creationId xmlns:p14="http://schemas.microsoft.com/office/powerpoint/2010/main" val="28106231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77</a:t>
            </a:fld>
            <a:endParaRPr lang="fr-CH">
              <a:solidFill>
                <a:prstClr val="black"/>
              </a:solidFill>
            </a:endParaRPr>
          </a:p>
        </p:txBody>
      </p:sp>
    </p:spTree>
    <p:extLst>
      <p:ext uri="{BB962C8B-B14F-4D97-AF65-F5344CB8AC3E}">
        <p14:creationId xmlns:p14="http://schemas.microsoft.com/office/powerpoint/2010/main" val="1997244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78</a:t>
            </a:fld>
            <a:endParaRPr lang="fr-CH">
              <a:solidFill>
                <a:prstClr val="black"/>
              </a:solidFill>
            </a:endParaRPr>
          </a:p>
        </p:txBody>
      </p:sp>
    </p:spTree>
    <p:extLst>
      <p:ext uri="{BB962C8B-B14F-4D97-AF65-F5344CB8AC3E}">
        <p14:creationId xmlns:p14="http://schemas.microsoft.com/office/powerpoint/2010/main" val="29759159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79</a:t>
            </a:fld>
            <a:endParaRPr lang="fr-CH">
              <a:solidFill>
                <a:prstClr val="black"/>
              </a:solidFill>
            </a:endParaRPr>
          </a:p>
        </p:txBody>
      </p:sp>
    </p:spTree>
    <p:extLst>
      <p:ext uri="{BB962C8B-B14F-4D97-AF65-F5344CB8AC3E}">
        <p14:creationId xmlns:p14="http://schemas.microsoft.com/office/powerpoint/2010/main" val="29759159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80</a:t>
            </a:fld>
            <a:endParaRPr lang="fr-CH">
              <a:solidFill>
                <a:prstClr val="black"/>
              </a:solidFill>
            </a:endParaRPr>
          </a:p>
        </p:txBody>
      </p:sp>
    </p:spTree>
    <p:extLst>
      <p:ext uri="{BB962C8B-B14F-4D97-AF65-F5344CB8AC3E}">
        <p14:creationId xmlns:p14="http://schemas.microsoft.com/office/powerpoint/2010/main" val="29759159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81</a:t>
            </a:fld>
            <a:endParaRPr lang="fr-CH">
              <a:solidFill>
                <a:prstClr val="black"/>
              </a:solidFill>
            </a:endParaRPr>
          </a:p>
        </p:txBody>
      </p:sp>
    </p:spTree>
    <p:extLst>
      <p:ext uri="{BB962C8B-B14F-4D97-AF65-F5344CB8AC3E}">
        <p14:creationId xmlns:p14="http://schemas.microsoft.com/office/powerpoint/2010/main" val="1876499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a:t>
            </a:fld>
            <a:endParaRPr lang="fr-CH">
              <a:solidFill>
                <a:prstClr val="black"/>
              </a:solidFill>
            </a:endParaRPr>
          </a:p>
        </p:txBody>
      </p:sp>
    </p:spTree>
    <p:extLst>
      <p:ext uri="{BB962C8B-B14F-4D97-AF65-F5344CB8AC3E}">
        <p14:creationId xmlns:p14="http://schemas.microsoft.com/office/powerpoint/2010/main" val="36894157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82</a:t>
            </a:fld>
            <a:endParaRPr lang="fr-CH">
              <a:solidFill>
                <a:prstClr val="black"/>
              </a:solidFill>
            </a:endParaRPr>
          </a:p>
        </p:txBody>
      </p:sp>
    </p:spTree>
    <p:extLst>
      <p:ext uri="{BB962C8B-B14F-4D97-AF65-F5344CB8AC3E}">
        <p14:creationId xmlns:p14="http://schemas.microsoft.com/office/powerpoint/2010/main" val="10442627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83</a:t>
            </a:fld>
            <a:endParaRPr lang="fr-CH">
              <a:solidFill>
                <a:prstClr val="black"/>
              </a:solidFill>
            </a:endParaRPr>
          </a:p>
        </p:txBody>
      </p:sp>
    </p:spTree>
    <p:extLst>
      <p:ext uri="{BB962C8B-B14F-4D97-AF65-F5344CB8AC3E}">
        <p14:creationId xmlns:p14="http://schemas.microsoft.com/office/powerpoint/2010/main" val="37782753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84</a:t>
            </a:fld>
            <a:endParaRPr lang="fr-CH">
              <a:solidFill>
                <a:prstClr val="black"/>
              </a:solidFill>
            </a:endParaRPr>
          </a:p>
        </p:txBody>
      </p:sp>
    </p:spTree>
    <p:extLst>
      <p:ext uri="{BB962C8B-B14F-4D97-AF65-F5344CB8AC3E}">
        <p14:creationId xmlns:p14="http://schemas.microsoft.com/office/powerpoint/2010/main" val="40566998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85</a:t>
            </a:fld>
            <a:endParaRPr lang="fr-CH">
              <a:solidFill>
                <a:prstClr val="black"/>
              </a:solidFill>
            </a:endParaRPr>
          </a:p>
        </p:txBody>
      </p:sp>
    </p:spTree>
    <p:extLst>
      <p:ext uri="{BB962C8B-B14F-4D97-AF65-F5344CB8AC3E}">
        <p14:creationId xmlns:p14="http://schemas.microsoft.com/office/powerpoint/2010/main" val="18443988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86</a:t>
            </a:fld>
            <a:endParaRPr lang="fr-CH">
              <a:solidFill>
                <a:prstClr val="black"/>
              </a:solidFill>
            </a:endParaRPr>
          </a:p>
        </p:txBody>
      </p:sp>
    </p:spTree>
    <p:extLst>
      <p:ext uri="{BB962C8B-B14F-4D97-AF65-F5344CB8AC3E}">
        <p14:creationId xmlns:p14="http://schemas.microsoft.com/office/powerpoint/2010/main" val="12960737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87</a:t>
            </a:fld>
            <a:endParaRPr lang="fr-CH">
              <a:solidFill>
                <a:prstClr val="black"/>
              </a:solidFill>
            </a:endParaRPr>
          </a:p>
        </p:txBody>
      </p:sp>
    </p:spTree>
    <p:extLst>
      <p:ext uri="{BB962C8B-B14F-4D97-AF65-F5344CB8AC3E}">
        <p14:creationId xmlns:p14="http://schemas.microsoft.com/office/powerpoint/2010/main" val="7006427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88</a:t>
            </a:fld>
            <a:endParaRPr lang="fr-CH">
              <a:solidFill>
                <a:prstClr val="black"/>
              </a:solidFill>
            </a:endParaRPr>
          </a:p>
        </p:txBody>
      </p:sp>
    </p:spTree>
    <p:extLst>
      <p:ext uri="{BB962C8B-B14F-4D97-AF65-F5344CB8AC3E}">
        <p14:creationId xmlns:p14="http://schemas.microsoft.com/office/powerpoint/2010/main" val="24004249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89</a:t>
            </a:fld>
            <a:endParaRPr lang="fr-CH">
              <a:solidFill>
                <a:prstClr val="black"/>
              </a:solidFill>
            </a:endParaRPr>
          </a:p>
        </p:txBody>
      </p:sp>
    </p:spTree>
    <p:extLst>
      <p:ext uri="{BB962C8B-B14F-4D97-AF65-F5344CB8AC3E}">
        <p14:creationId xmlns:p14="http://schemas.microsoft.com/office/powerpoint/2010/main" val="40880672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90</a:t>
            </a:fld>
            <a:endParaRPr lang="fr-CH">
              <a:solidFill>
                <a:prstClr val="black"/>
              </a:solidFill>
            </a:endParaRPr>
          </a:p>
        </p:txBody>
      </p:sp>
    </p:spTree>
    <p:extLst>
      <p:ext uri="{BB962C8B-B14F-4D97-AF65-F5344CB8AC3E}">
        <p14:creationId xmlns:p14="http://schemas.microsoft.com/office/powerpoint/2010/main" val="20101154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91</a:t>
            </a:fld>
            <a:endParaRPr lang="fr-CH">
              <a:solidFill>
                <a:prstClr val="black"/>
              </a:solidFill>
            </a:endParaRPr>
          </a:p>
        </p:txBody>
      </p:sp>
    </p:spTree>
    <p:extLst>
      <p:ext uri="{BB962C8B-B14F-4D97-AF65-F5344CB8AC3E}">
        <p14:creationId xmlns:p14="http://schemas.microsoft.com/office/powerpoint/2010/main" val="1267900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a:t>
            </a:fld>
            <a:endParaRPr lang="fr-CH">
              <a:solidFill>
                <a:prstClr val="black"/>
              </a:solidFill>
            </a:endParaRPr>
          </a:p>
        </p:txBody>
      </p:sp>
    </p:spTree>
    <p:extLst>
      <p:ext uri="{BB962C8B-B14F-4D97-AF65-F5344CB8AC3E}">
        <p14:creationId xmlns:p14="http://schemas.microsoft.com/office/powerpoint/2010/main" val="36894157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92</a:t>
            </a:fld>
            <a:endParaRPr lang="fr-CH">
              <a:solidFill>
                <a:prstClr val="black"/>
              </a:solidFill>
            </a:endParaRPr>
          </a:p>
        </p:txBody>
      </p:sp>
    </p:spTree>
    <p:extLst>
      <p:ext uri="{BB962C8B-B14F-4D97-AF65-F5344CB8AC3E}">
        <p14:creationId xmlns:p14="http://schemas.microsoft.com/office/powerpoint/2010/main" val="246458998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93</a:t>
            </a:fld>
            <a:endParaRPr lang="fr-CH">
              <a:solidFill>
                <a:prstClr val="black"/>
              </a:solidFill>
            </a:endParaRPr>
          </a:p>
        </p:txBody>
      </p:sp>
    </p:spTree>
    <p:extLst>
      <p:ext uri="{BB962C8B-B14F-4D97-AF65-F5344CB8AC3E}">
        <p14:creationId xmlns:p14="http://schemas.microsoft.com/office/powerpoint/2010/main" val="6077365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94</a:t>
            </a:fld>
            <a:endParaRPr lang="fr-CH">
              <a:solidFill>
                <a:prstClr val="black"/>
              </a:solidFill>
            </a:endParaRPr>
          </a:p>
        </p:txBody>
      </p:sp>
    </p:spTree>
    <p:extLst>
      <p:ext uri="{BB962C8B-B14F-4D97-AF65-F5344CB8AC3E}">
        <p14:creationId xmlns:p14="http://schemas.microsoft.com/office/powerpoint/2010/main" val="38677133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95</a:t>
            </a:fld>
            <a:endParaRPr lang="fr-CH">
              <a:solidFill>
                <a:prstClr val="black"/>
              </a:solidFill>
            </a:endParaRPr>
          </a:p>
        </p:txBody>
      </p:sp>
    </p:spTree>
    <p:extLst>
      <p:ext uri="{BB962C8B-B14F-4D97-AF65-F5344CB8AC3E}">
        <p14:creationId xmlns:p14="http://schemas.microsoft.com/office/powerpoint/2010/main" val="198058001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96</a:t>
            </a:fld>
            <a:endParaRPr lang="fr-CH">
              <a:solidFill>
                <a:prstClr val="black"/>
              </a:solidFill>
            </a:endParaRPr>
          </a:p>
        </p:txBody>
      </p:sp>
    </p:spTree>
    <p:extLst>
      <p:ext uri="{BB962C8B-B14F-4D97-AF65-F5344CB8AC3E}">
        <p14:creationId xmlns:p14="http://schemas.microsoft.com/office/powerpoint/2010/main" val="35202497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OSI: a pour objectif de </a:t>
            </a:r>
            <a:r>
              <a:rPr lang="fr-FR" dirty="0" smtClean="0"/>
              <a:t>spécifier un cadre général pour la création de normes ultérieures cohérentes. Le modèle lui-même ne définit pas de protocole.</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97</a:t>
            </a:fld>
            <a:endParaRPr lang="fr-CH">
              <a:solidFill>
                <a:prstClr val="black"/>
              </a:solidFill>
            </a:endParaRPr>
          </a:p>
        </p:txBody>
      </p:sp>
    </p:spTree>
    <p:extLst>
      <p:ext uri="{BB962C8B-B14F-4D97-AF65-F5344CB8AC3E}">
        <p14:creationId xmlns:p14="http://schemas.microsoft.com/office/powerpoint/2010/main" val="209657197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Quizz: ports -&gt; 80, 443, 25,</a:t>
            </a:r>
            <a:r>
              <a:rPr lang="fr-CH" baseline="0" dirty="0" smtClean="0"/>
              <a:t> 22, 21, 3128, 3389 (RDP)</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98</a:t>
            </a:fld>
            <a:endParaRPr lang="fr-CH">
              <a:solidFill>
                <a:prstClr val="black"/>
              </a:solidFill>
            </a:endParaRPr>
          </a:p>
        </p:txBody>
      </p:sp>
    </p:spTree>
    <p:extLst>
      <p:ext uri="{BB962C8B-B14F-4D97-AF65-F5344CB8AC3E}">
        <p14:creationId xmlns:p14="http://schemas.microsoft.com/office/powerpoint/2010/main" val="15109295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99</a:t>
            </a:fld>
            <a:endParaRPr lang="fr-CH">
              <a:solidFill>
                <a:prstClr val="black"/>
              </a:solidFill>
            </a:endParaRPr>
          </a:p>
        </p:txBody>
      </p:sp>
    </p:spTree>
    <p:extLst>
      <p:ext uri="{BB962C8B-B14F-4D97-AF65-F5344CB8AC3E}">
        <p14:creationId xmlns:p14="http://schemas.microsoft.com/office/powerpoint/2010/main" val="36473015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100</a:t>
            </a:fld>
            <a:endParaRPr lang="fr-CH">
              <a:solidFill>
                <a:prstClr val="black"/>
              </a:solidFill>
            </a:endParaRPr>
          </a:p>
        </p:txBody>
      </p:sp>
    </p:spTree>
    <p:extLst>
      <p:ext uri="{BB962C8B-B14F-4D97-AF65-F5344CB8AC3E}">
        <p14:creationId xmlns:p14="http://schemas.microsoft.com/office/powerpoint/2010/main" val="348256435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101</a:t>
            </a:fld>
            <a:endParaRPr lang="fr-CH">
              <a:solidFill>
                <a:prstClr val="black"/>
              </a:solidFill>
            </a:endParaRPr>
          </a:p>
        </p:txBody>
      </p:sp>
    </p:spTree>
    <p:extLst>
      <p:ext uri="{BB962C8B-B14F-4D97-AF65-F5344CB8AC3E}">
        <p14:creationId xmlns:p14="http://schemas.microsoft.com/office/powerpoint/2010/main" val="974478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0835" name="Title Placeholder 1"/>
          <p:cNvSpPr>
            <a:spLocks noGrp="1"/>
          </p:cNvSpPr>
          <p:nvPr>
            <p:ph type="ctrTitle"/>
          </p:nvPr>
        </p:nvSpPr>
        <p:spPr>
          <a:xfrm>
            <a:off x="1142823" y="2886328"/>
            <a:ext cx="3996983" cy="1128762"/>
          </a:xfrm>
        </p:spPr>
        <p:txBody>
          <a:bodyPr/>
          <a:lstStyle>
            <a:lvl1pPr>
              <a:lnSpc>
                <a:spcPts val="2509"/>
              </a:lnSpc>
              <a:defRPr sz="2500" b="0" smtClean="0">
                <a:latin typeface="Times New Roman" pitchFamily="18" charset="0"/>
              </a:defRPr>
            </a:lvl1pPr>
          </a:lstStyle>
          <a:p>
            <a:r>
              <a:rPr lang="en-US" dirty="0" smtClean="0"/>
              <a:t>Click to edit </a:t>
            </a:r>
            <a:br>
              <a:rPr lang="en-US" dirty="0" smtClean="0"/>
            </a:br>
            <a:r>
              <a:rPr lang="en-US" dirty="0" smtClean="0"/>
              <a:t>Master title style</a:t>
            </a:r>
          </a:p>
        </p:txBody>
      </p:sp>
      <p:sp>
        <p:nvSpPr>
          <p:cNvPr id="120836" name="Text Placeholder 2"/>
          <p:cNvSpPr>
            <a:spLocks noGrp="1"/>
          </p:cNvSpPr>
          <p:nvPr>
            <p:ph type="subTitle" idx="1"/>
          </p:nvPr>
        </p:nvSpPr>
        <p:spPr>
          <a:xfrm>
            <a:off x="260524" y="6028938"/>
            <a:ext cx="4740104" cy="303897"/>
          </a:xfrm>
        </p:spPr>
        <p:txBody>
          <a:bodyPr/>
          <a:lstStyle>
            <a:lvl1pPr marL="0" indent="0">
              <a:lnSpc>
                <a:spcPts val="1994"/>
              </a:lnSpc>
              <a:defRPr b="1" smtClean="0"/>
            </a:lvl1pPr>
          </a:lstStyle>
          <a:p>
            <a:r>
              <a:rPr dirty="0" smtClean="0"/>
              <a:t>Click to edit Master subtitle style</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dirty="0" smtClean="0"/>
              <a:t>Click to edit Master title style</a:t>
            </a:r>
            <a:endParaRPr lang="en-US" dirty="0"/>
          </a:p>
        </p:txBody>
      </p:sp>
      <p:sp>
        <p:nvSpPr>
          <p:cNvPr id="3" name="Content Placeholder 2"/>
          <p:cNvSpPr>
            <a:spLocks noGrp="1"/>
          </p:cNvSpPr>
          <p:nvPr>
            <p:ph idx="1"/>
          </p:nvPr>
        </p:nvSpPr>
        <p:spPr>
          <a:noFill/>
          <a:ln w="9525">
            <a:noFill/>
            <a:miter lim="800000"/>
            <a:headEnd/>
            <a:tailEnd/>
          </a:ln>
        </p:spPr>
        <p:txBody>
          <a:bodyPr/>
          <a:lstStyle>
            <a:lvl2pPr marL="182223" marR="0" indent="-182223" algn="l" defTabSz="913964" rtl="0" eaLnBrk="0" fontAlgn="base" latinLnBrk="0" hangingPunct="0">
              <a:lnSpc>
                <a:spcPct val="100000"/>
              </a:lnSpc>
              <a:spcBef>
                <a:spcPct val="0"/>
              </a:spcBef>
              <a:spcAft>
                <a:spcPts val="269"/>
              </a:spcAft>
              <a:buClrTx/>
              <a:buSzTx/>
              <a:buFont typeface="Arial" pitchFamily="34" charset="0"/>
              <a:buChar char="•"/>
              <a:tabLst/>
              <a:defRPr lang="en-US" kern="1200" dirty="0" smtClean="0">
                <a:solidFill>
                  <a:schemeClr val="tx2"/>
                </a:solidFill>
                <a:latin typeface="+mn-lt"/>
                <a:ea typeface="+mn-ea"/>
                <a:cs typeface="+mn-cs"/>
              </a:defRPr>
            </a:lvl2pPr>
            <a:lvl3pPr algn="l" defTabSz="913964" rtl="0" eaLnBrk="0" fontAlgn="base" hangingPunct="0">
              <a:spcBef>
                <a:spcPct val="0"/>
              </a:spcBef>
              <a:buFont typeface="Arial" pitchFamily="34" charset="0"/>
              <a:defRPr lang="en-US" kern="1200" dirty="0" smtClean="0">
                <a:solidFill>
                  <a:schemeClr val="tx2"/>
                </a:solidFill>
                <a:latin typeface="+mn-lt"/>
                <a:ea typeface="+mn-ea"/>
                <a:cs typeface="+mn-cs"/>
              </a:defRPr>
            </a:lvl3pPr>
            <a:lvl4pPr algn="l" defTabSz="913964" rtl="0" eaLnBrk="0" fontAlgn="base" hangingPunct="0">
              <a:spcBef>
                <a:spcPct val="0"/>
              </a:spcBef>
              <a:buFont typeface="Arial" pitchFamily="34" charset="0"/>
              <a:defRPr lang="en-US" kern="1200" dirty="0" smtClean="0">
                <a:solidFill>
                  <a:schemeClr val="tx2"/>
                </a:solidFill>
                <a:latin typeface="+mn-lt"/>
                <a:ea typeface="+mn-ea"/>
                <a:cs typeface="+mn-cs"/>
              </a:defRPr>
            </a:lvl4pPr>
            <a:lvl5pPr algn="l" defTabSz="913964" rtl="0" eaLnBrk="0" fontAlgn="base" hangingPunct="0">
              <a:spcBef>
                <a:spcPct val="0"/>
              </a:spcBef>
              <a:buFont typeface="Arial" pitchFamily="34" charset="0"/>
              <a:defRPr lang="en-US" kern="1200" dirty="0">
                <a:solidFill>
                  <a:schemeClr val="tx2"/>
                </a:solidFill>
                <a:latin typeface="+mn-lt"/>
                <a:ea typeface="+mn-ea"/>
                <a:cs typeface="+mn-cs"/>
              </a:defRPr>
            </a:lvl5pPr>
          </a:lstStyle>
          <a:p>
            <a:pPr lvl="0"/>
            <a:r>
              <a:rPr lang="en-US" dirty="0" smtClean="0"/>
              <a:t>Click to edit Master text styles</a:t>
            </a:r>
          </a:p>
          <a:p>
            <a:pPr lvl="1"/>
            <a:r>
              <a:rPr lang="en-US" dirty="0" smtClean="0"/>
              <a:t>Second level</a:t>
            </a:r>
          </a:p>
          <a:p>
            <a:pPr lvl="2"/>
            <a:r>
              <a:rPr lang="fr-CH" dirty="0" err="1" smtClean="0"/>
              <a:t>Third</a:t>
            </a:r>
            <a:r>
              <a:rPr lang="fr-CH" dirty="0" smtClean="0"/>
              <a:t> </a:t>
            </a:r>
            <a:r>
              <a:rPr lang="fr-CH" dirty="0" err="1" smtClean="0"/>
              <a:t>level</a:t>
            </a:r>
            <a:endParaRPr lang="fr-CH" dirty="0" smtClean="0"/>
          </a:p>
          <a:p>
            <a:pPr lvl="3"/>
            <a:r>
              <a:rPr lang="fr-CH" dirty="0" err="1" smtClean="0"/>
              <a:t>Fourth</a:t>
            </a:r>
            <a:r>
              <a:rPr lang="fr-CH" dirty="0" smtClean="0"/>
              <a:t> </a:t>
            </a:r>
            <a:r>
              <a:rPr lang="fr-CH" dirty="0" err="1" smtClean="0"/>
              <a:t>level</a:t>
            </a:r>
            <a:endParaRPr lang="fr-CH" dirty="0" smtClean="0"/>
          </a:p>
          <a:p>
            <a:pPr lvl="4"/>
            <a:r>
              <a:rPr lang="fr-CH" dirty="0" err="1" smtClean="0"/>
              <a:t>Fifth</a:t>
            </a:r>
            <a:r>
              <a:rPr lang="fr-CH" dirty="0" smtClean="0"/>
              <a:t> </a:t>
            </a:r>
            <a:r>
              <a:rPr lang="fr-CH" dirty="0" err="1" smtClean="0"/>
              <a:t>level</a:t>
            </a:r>
            <a:endParaRPr lang="en-US" dirty="0" smtClean="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07988" y="350838"/>
            <a:ext cx="8423275" cy="630237"/>
          </a:xfrm>
          <a:prstGeom prst="rect">
            <a:avLst/>
          </a:prstGeom>
          <a:noFill/>
          <a:ln w="9525">
            <a:noFill/>
            <a:miter lim="800000"/>
            <a:headEnd/>
            <a:tailEnd/>
          </a:ln>
        </p:spPr>
        <p:txBody>
          <a:bodyPr vert="horz" wrap="square" lIns="32283" tIns="0" rIns="0" bIns="0" numCol="1" anchor="t"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04813" y="1190625"/>
            <a:ext cx="8423275" cy="5219700"/>
          </a:xfrm>
          <a:prstGeom prst="rect">
            <a:avLst/>
          </a:prstGeom>
          <a:noFill/>
          <a:ln w="9525">
            <a:noFill/>
            <a:miter lim="800000"/>
            <a:headEnd/>
            <a:tailEnd/>
          </a:ln>
        </p:spPr>
        <p:txBody>
          <a:bodyPr vert="horz" wrap="square" lIns="32283"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smtClean="0"/>
              <a:t>Fifth level</a:t>
            </a:r>
          </a:p>
        </p:txBody>
      </p:sp>
      <p:sp>
        <p:nvSpPr>
          <p:cNvPr id="6" name="Rectangle 5"/>
          <p:cNvSpPr>
            <a:spLocks noChangeArrowheads="1"/>
          </p:cNvSpPr>
          <p:nvPr userDrawn="1"/>
        </p:nvSpPr>
        <p:spPr bwMode="auto">
          <a:xfrm>
            <a:off x="6397625" y="6564313"/>
            <a:ext cx="2312988" cy="144462"/>
          </a:xfrm>
          <a:prstGeom prst="rect">
            <a:avLst/>
          </a:prstGeom>
          <a:noFill/>
          <a:ln w="25400" algn="ctr">
            <a:noFill/>
            <a:miter lim="800000"/>
            <a:headEnd/>
            <a:tailEnd/>
          </a:ln>
        </p:spPr>
        <p:txBody>
          <a:bodyPr lIns="0" tIns="0" rIns="0" bIns="0"/>
          <a:lstStyle/>
          <a:p>
            <a:pPr algn="r" defTabSz="913964">
              <a:lnSpc>
                <a:spcPts val="1077"/>
              </a:lnSpc>
              <a:defRPr/>
            </a:pPr>
            <a:r>
              <a:rPr lang="en-US" sz="900" dirty="0">
                <a:solidFill>
                  <a:srgbClr val="002776"/>
                </a:solidFill>
              </a:rPr>
              <a:t>© </a:t>
            </a:r>
            <a:r>
              <a:rPr lang="en-US" sz="900" dirty="0" smtClean="0">
                <a:solidFill>
                  <a:srgbClr val="002776"/>
                </a:solidFill>
              </a:rPr>
              <a:t>2018 </a:t>
            </a:r>
            <a:r>
              <a:rPr lang="en-US" sz="900" dirty="0">
                <a:solidFill>
                  <a:srgbClr val="002776"/>
                </a:solidFill>
              </a:rPr>
              <a:t>Jean-Claude Héritier</a:t>
            </a:r>
          </a:p>
        </p:txBody>
      </p:sp>
      <p:sp>
        <p:nvSpPr>
          <p:cNvPr id="8" name="Rectangle 7"/>
          <p:cNvSpPr>
            <a:spLocks noChangeArrowheads="1"/>
          </p:cNvSpPr>
          <p:nvPr userDrawn="1"/>
        </p:nvSpPr>
        <p:spPr bwMode="auto">
          <a:xfrm>
            <a:off x="818852" y="6564313"/>
            <a:ext cx="2312988" cy="144462"/>
          </a:xfrm>
          <a:prstGeom prst="rect">
            <a:avLst/>
          </a:prstGeom>
          <a:noFill/>
          <a:ln w="25400" algn="ctr">
            <a:noFill/>
            <a:miter lim="800000"/>
            <a:headEnd/>
            <a:tailEnd/>
          </a:ln>
        </p:spPr>
        <p:txBody>
          <a:bodyPr lIns="0" tIns="0" rIns="0" bIns="0"/>
          <a:lstStyle/>
          <a:p>
            <a:pPr defTabSz="913964">
              <a:lnSpc>
                <a:spcPts val="1077"/>
              </a:lnSpc>
              <a:defRPr/>
            </a:pPr>
            <a:r>
              <a:rPr lang="fr-CH" sz="900" dirty="0">
                <a:solidFill>
                  <a:srgbClr val="002776"/>
                </a:solidFill>
              </a:rPr>
              <a:t>Sécurité logique des S.I.</a:t>
            </a:r>
            <a:endParaRPr lang="en-US" sz="900" dirty="0">
              <a:solidFill>
                <a:srgbClr val="002776"/>
              </a:solidFill>
            </a:endParaRPr>
          </a:p>
        </p:txBody>
      </p:sp>
      <p:sp>
        <p:nvSpPr>
          <p:cNvPr id="9" name="Rectangle 8"/>
          <p:cNvSpPr>
            <a:spLocks noChangeArrowheads="1"/>
          </p:cNvSpPr>
          <p:nvPr userDrawn="1"/>
        </p:nvSpPr>
        <p:spPr bwMode="auto">
          <a:xfrm>
            <a:off x="439738" y="6564313"/>
            <a:ext cx="234950" cy="142875"/>
          </a:xfrm>
          <a:prstGeom prst="rect">
            <a:avLst/>
          </a:prstGeom>
          <a:noFill/>
          <a:ln w="25400" algn="ctr">
            <a:noFill/>
            <a:miter lim="800000"/>
            <a:headEnd/>
            <a:tailEnd/>
          </a:ln>
        </p:spPr>
        <p:txBody>
          <a:bodyPr lIns="0" tIns="0" rIns="0" bIns="0"/>
          <a:lstStyle/>
          <a:p>
            <a:pPr defTabSz="913964">
              <a:lnSpc>
                <a:spcPts val="1077"/>
              </a:lnSpc>
              <a:defRPr/>
            </a:pPr>
            <a:fld id="{A7D4F100-CE5F-4607-8B7A-A8604632981A}" type="slidenum">
              <a:rPr lang="en-US" sz="900">
                <a:solidFill>
                  <a:srgbClr val="002776"/>
                </a:solidFill>
              </a:rPr>
              <a:pPr defTabSz="913964">
                <a:lnSpc>
                  <a:spcPts val="1077"/>
                </a:lnSpc>
                <a:defRPr/>
              </a:pPr>
              <a:t>‹N°›</a:t>
            </a:fld>
            <a:endParaRPr lang="en-US" sz="900" dirty="0">
              <a:solidFill>
                <a:srgbClr val="002776"/>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hf hdr="0" dt="0"/>
  <p:txStyles>
    <p:titleStyle>
      <a:lvl1pPr algn="l" rtl="0" eaLnBrk="0" fontAlgn="base" hangingPunct="0">
        <a:spcBef>
          <a:spcPct val="0"/>
        </a:spcBef>
        <a:spcAft>
          <a:spcPct val="0"/>
        </a:spcAft>
        <a:defRPr lang="en-US" sz="2200" b="1" kern="1200" dirty="0">
          <a:solidFill>
            <a:schemeClr val="tx2"/>
          </a:solidFill>
          <a:latin typeface="+mj-lt"/>
          <a:ea typeface="+mj-ea"/>
          <a:cs typeface="+mj-cs"/>
        </a:defRPr>
      </a:lvl1pPr>
      <a:lvl2pPr algn="l" rtl="0" eaLnBrk="0" fontAlgn="base" hangingPunct="0">
        <a:spcBef>
          <a:spcPct val="0"/>
        </a:spcBef>
        <a:spcAft>
          <a:spcPct val="0"/>
        </a:spcAft>
        <a:defRPr sz="2200" b="1">
          <a:solidFill>
            <a:schemeClr val="tx2"/>
          </a:solidFill>
          <a:latin typeface="Arial" charset="0"/>
        </a:defRPr>
      </a:lvl2pPr>
      <a:lvl3pPr algn="l" rtl="0" eaLnBrk="0" fontAlgn="base" hangingPunct="0">
        <a:spcBef>
          <a:spcPct val="0"/>
        </a:spcBef>
        <a:spcAft>
          <a:spcPct val="0"/>
        </a:spcAft>
        <a:defRPr sz="2200" b="1">
          <a:solidFill>
            <a:schemeClr val="tx2"/>
          </a:solidFill>
          <a:latin typeface="Arial" charset="0"/>
        </a:defRPr>
      </a:lvl3pPr>
      <a:lvl4pPr algn="l" rtl="0" eaLnBrk="0" fontAlgn="base" hangingPunct="0">
        <a:spcBef>
          <a:spcPct val="0"/>
        </a:spcBef>
        <a:spcAft>
          <a:spcPct val="0"/>
        </a:spcAft>
        <a:defRPr sz="2200" b="1">
          <a:solidFill>
            <a:schemeClr val="tx2"/>
          </a:solidFill>
          <a:latin typeface="Arial" charset="0"/>
        </a:defRPr>
      </a:lvl4pPr>
      <a:lvl5pPr algn="l" rtl="0" eaLnBrk="0" fontAlgn="base" hangingPunct="0">
        <a:spcBef>
          <a:spcPct val="0"/>
        </a:spcBef>
        <a:spcAft>
          <a:spcPct val="0"/>
        </a:spcAft>
        <a:defRPr sz="2200" b="1">
          <a:solidFill>
            <a:schemeClr val="tx2"/>
          </a:solidFill>
          <a:latin typeface="Arial" charset="0"/>
        </a:defRPr>
      </a:lvl5pPr>
      <a:lvl6pPr marL="410002" algn="l" rtl="0" fontAlgn="base">
        <a:spcBef>
          <a:spcPct val="0"/>
        </a:spcBef>
        <a:spcAft>
          <a:spcPct val="0"/>
        </a:spcAft>
        <a:defRPr sz="2200" b="1">
          <a:solidFill>
            <a:schemeClr val="accent1"/>
          </a:solidFill>
          <a:latin typeface="Arial" charset="0"/>
        </a:defRPr>
      </a:lvl6pPr>
      <a:lvl7pPr marL="820007" algn="l" rtl="0" fontAlgn="base">
        <a:spcBef>
          <a:spcPct val="0"/>
        </a:spcBef>
        <a:spcAft>
          <a:spcPct val="0"/>
        </a:spcAft>
        <a:defRPr sz="2200" b="1">
          <a:solidFill>
            <a:schemeClr val="accent1"/>
          </a:solidFill>
          <a:latin typeface="Arial" charset="0"/>
        </a:defRPr>
      </a:lvl7pPr>
      <a:lvl8pPr marL="1230009" algn="l" rtl="0" fontAlgn="base">
        <a:spcBef>
          <a:spcPct val="0"/>
        </a:spcBef>
        <a:spcAft>
          <a:spcPct val="0"/>
        </a:spcAft>
        <a:defRPr sz="2200" b="1">
          <a:solidFill>
            <a:schemeClr val="accent1"/>
          </a:solidFill>
          <a:latin typeface="Arial" charset="0"/>
        </a:defRPr>
      </a:lvl8pPr>
      <a:lvl9pPr marL="1640010" algn="l" rtl="0" fontAlgn="base">
        <a:spcBef>
          <a:spcPct val="0"/>
        </a:spcBef>
        <a:spcAft>
          <a:spcPct val="0"/>
        </a:spcAft>
        <a:defRPr sz="2200" b="1">
          <a:solidFill>
            <a:schemeClr val="accent1"/>
          </a:solidFill>
          <a:latin typeface="Arial" charset="0"/>
        </a:defRPr>
      </a:lvl9pPr>
    </p:titleStyle>
    <p:bodyStyle>
      <a:lvl1pPr marL="179388" indent="-179388" algn="l" rtl="0" eaLnBrk="0" fontAlgn="base" hangingPunct="0">
        <a:spcBef>
          <a:spcPct val="0"/>
        </a:spcBef>
        <a:spcAft>
          <a:spcPts val="275"/>
        </a:spcAft>
        <a:buFont typeface="Arial" pitchFamily="34" charset="0"/>
        <a:buChar char="•"/>
        <a:defRPr lang="en-US" sz="3200" kern="1200" dirty="0">
          <a:solidFill>
            <a:schemeClr val="tx2"/>
          </a:solidFill>
          <a:latin typeface="+mn-lt"/>
          <a:ea typeface="+mn-ea"/>
          <a:cs typeface="+mn-cs"/>
        </a:defRPr>
      </a:lvl1pPr>
      <a:lvl2pPr marL="179388" indent="-179388" algn="l" rtl="0" eaLnBrk="0" fontAlgn="base" hangingPunct="0">
        <a:spcBef>
          <a:spcPct val="0"/>
        </a:spcBef>
        <a:spcAft>
          <a:spcPts val="275"/>
        </a:spcAft>
        <a:buFont typeface="Arial" pitchFamily="34" charset="0"/>
        <a:buChar char="•"/>
        <a:defRPr lang="en-US" sz="2800" kern="1200" dirty="0">
          <a:solidFill>
            <a:schemeClr val="tx2"/>
          </a:solidFill>
          <a:latin typeface="+mn-lt"/>
          <a:ea typeface="+mj-ea"/>
          <a:cs typeface="+mj-cs"/>
        </a:defRPr>
      </a:lvl2pPr>
      <a:lvl3pPr marL="360363" indent="-179388" algn="l" rtl="0" eaLnBrk="0" fontAlgn="base" hangingPunct="0">
        <a:spcBef>
          <a:spcPct val="0"/>
        </a:spcBef>
        <a:spcAft>
          <a:spcPts val="275"/>
        </a:spcAft>
        <a:buFont typeface="Arial" pitchFamily="34" charset="0"/>
        <a:buChar char="‒"/>
        <a:defRPr lang="en-US" sz="2400" kern="1200" dirty="0">
          <a:solidFill>
            <a:schemeClr val="tx2"/>
          </a:solidFill>
          <a:latin typeface="+mn-lt"/>
          <a:ea typeface="+mj-ea"/>
          <a:cs typeface="+mj-cs"/>
        </a:defRPr>
      </a:lvl3pPr>
      <a:lvl4pPr marL="541338" indent="-179388" algn="l" rtl="0" eaLnBrk="0" fontAlgn="base" hangingPunct="0">
        <a:spcBef>
          <a:spcPct val="0"/>
        </a:spcBef>
        <a:spcAft>
          <a:spcPts val="538"/>
        </a:spcAft>
        <a:buFont typeface="Arial" pitchFamily="34" charset="0"/>
        <a:buChar char="•"/>
        <a:defRPr lang="en-US" sz="1600" kern="1200" dirty="0">
          <a:solidFill>
            <a:schemeClr val="tx2"/>
          </a:solidFill>
          <a:latin typeface="+mn-lt"/>
          <a:ea typeface="+mj-ea"/>
          <a:cs typeface="+mj-cs"/>
        </a:defRPr>
      </a:lvl4pPr>
      <a:lvl5pPr marL="711200" indent="-168275" algn="l" rtl="0" eaLnBrk="0" fontAlgn="base" hangingPunct="0">
        <a:spcBef>
          <a:spcPct val="0"/>
        </a:spcBef>
        <a:spcAft>
          <a:spcPts val="538"/>
        </a:spcAft>
        <a:buFont typeface="Arial" pitchFamily="34" charset="0"/>
        <a:buChar char="‒"/>
        <a:defRPr lang="en-GB" sz="1600" kern="1200" dirty="0">
          <a:solidFill>
            <a:schemeClr val="tx2"/>
          </a:solidFill>
          <a:latin typeface="+mn-lt"/>
          <a:ea typeface="+mj-ea"/>
          <a:cs typeface="+mj-cs"/>
        </a:defRPr>
      </a:lvl5pPr>
      <a:lvl6pPr marL="802922" indent="-163717" algn="l" defTabSz="820007" rtl="0" eaLnBrk="1" latinLnBrk="0" hangingPunct="1">
        <a:spcBef>
          <a:spcPts val="0"/>
        </a:spcBef>
        <a:spcAft>
          <a:spcPts val="269"/>
        </a:spcAft>
        <a:buFont typeface="Arial" pitchFamily="34" charset="0"/>
        <a:buChar char="•"/>
        <a:defRPr sz="1400" kern="1200" baseline="0">
          <a:solidFill>
            <a:schemeClr val="accent1"/>
          </a:solidFill>
          <a:latin typeface="+mn-lt"/>
          <a:ea typeface="+mn-ea"/>
          <a:cs typeface="+mn-cs"/>
        </a:defRPr>
      </a:lvl6pPr>
      <a:lvl7pPr marL="968061" indent="-165140" algn="l" defTabSz="820007" rtl="0" eaLnBrk="1" latinLnBrk="0" hangingPunct="1">
        <a:spcBef>
          <a:spcPts val="0"/>
        </a:spcBef>
        <a:spcAft>
          <a:spcPts val="269"/>
        </a:spcAft>
        <a:buFont typeface="Arial" pitchFamily="34" charset="0"/>
        <a:buChar char="‒"/>
        <a:defRPr sz="1300" kern="1200">
          <a:solidFill>
            <a:schemeClr val="accent1"/>
          </a:solidFill>
          <a:latin typeface="+mn-lt"/>
          <a:ea typeface="+mn-ea"/>
          <a:cs typeface="+mn-cs"/>
        </a:defRPr>
      </a:lvl7pPr>
      <a:lvl8pPr marL="1123236" indent="-155175" algn="l" defTabSz="820007" rtl="0" eaLnBrk="1" latinLnBrk="0" hangingPunct="1">
        <a:spcBef>
          <a:spcPts val="0"/>
        </a:spcBef>
        <a:spcAft>
          <a:spcPts val="269"/>
        </a:spcAft>
        <a:buFont typeface="Arial" pitchFamily="34" charset="0"/>
        <a:buChar char="•"/>
        <a:defRPr sz="1300" kern="1200">
          <a:solidFill>
            <a:schemeClr val="accent1"/>
          </a:solidFill>
          <a:latin typeface="+mn-lt"/>
          <a:ea typeface="+mn-ea"/>
          <a:cs typeface="+mn-cs"/>
        </a:defRPr>
      </a:lvl8pPr>
      <a:lvl9pPr marL="1286953" indent="-163717" algn="l" defTabSz="820007" rtl="0" eaLnBrk="1" latinLnBrk="0" hangingPunct="1">
        <a:spcBef>
          <a:spcPts val="0"/>
        </a:spcBef>
        <a:spcAft>
          <a:spcPts val="269"/>
        </a:spcAft>
        <a:buFont typeface="Arial" pitchFamily="34" charset="0"/>
        <a:buChar char="‒"/>
        <a:defRPr sz="1300" kern="1200">
          <a:solidFill>
            <a:schemeClr val="accent1"/>
          </a:solidFill>
          <a:latin typeface="+mn-lt"/>
          <a:ea typeface="+mn-ea"/>
          <a:cs typeface="+mn-cs"/>
        </a:defRPr>
      </a:lvl9pPr>
    </p:bodyStyle>
    <p:otherStyle>
      <a:defPPr>
        <a:defRPr lang="en-US"/>
      </a:defPPr>
      <a:lvl1pPr marL="0" algn="l" defTabSz="820007" rtl="0" eaLnBrk="1" latinLnBrk="0" hangingPunct="1">
        <a:defRPr sz="1600" kern="1200">
          <a:solidFill>
            <a:schemeClr val="tx1"/>
          </a:solidFill>
          <a:latin typeface="+mn-lt"/>
          <a:ea typeface="+mn-ea"/>
          <a:cs typeface="+mn-cs"/>
        </a:defRPr>
      </a:lvl1pPr>
      <a:lvl2pPr marL="410002" algn="l" defTabSz="820007" rtl="0" eaLnBrk="1" latinLnBrk="0" hangingPunct="1">
        <a:defRPr sz="1600" kern="1200">
          <a:solidFill>
            <a:schemeClr val="tx1"/>
          </a:solidFill>
          <a:latin typeface="+mn-lt"/>
          <a:ea typeface="+mn-ea"/>
          <a:cs typeface="+mn-cs"/>
        </a:defRPr>
      </a:lvl2pPr>
      <a:lvl3pPr marL="820007" algn="l" defTabSz="820007" rtl="0" eaLnBrk="1" latinLnBrk="0" hangingPunct="1">
        <a:defRPr sz="1600" kern="1200">
          <a:solidFill>
            <a:schemeClr val="tx1"/>
          </a:solidFill>
          <a:latin typeface="+mn-lt"/>
          <a:ea typeface="+mn-ea"/>
          <a:cs typeface="+mn-cs"/>
        </a:defRPr>
      </a:lvl3pPr>
      <a:lvl4pPr marL="1230009" algn="l" defTabSz="820007" rtl="0" eaLnBrk="1" latinLnBrk="0" hangingPunct="1">
        <a:defRPr sz="1600" kern="1200">
          <a:solidFill>
            <a:schemeClr val="tx1"/>
          </a:solidFill>
          <a:latin typeface="+mn-lt"/>
          <a:ea typeface="+mn-ea"/>
          <a:cs typeface="+mn-cs"/>
        </a:defRPr>
      </a:lvl4pPr>
      <a:lvl5pPr marL="1640010" algn="l" defTabSz="820007" rtl="0" eaLnBrk="1" latinLnBrk="0" hangingPunct="1">
        <a:defRPr sz="1600" kern="1200">
          <a:solidFill>
            <a:schemeClr val="tx1"/>
          </a:solidFill>
          <a:latin typeface="+mn-lt"/>
          <a:ea typeface="+mn-ea"/>
          <a:cs typeface="+mn-cs"/>
        </a:defRPr>
      </a:lvl5pPr>
      <a:lvl6pPr marL="2050013" algn="l" defTabSz="820007" rtl="0" eaLnBrk="1" latinLnBrk="0" hangingPunct="1">
        <a:defRPr sz="1600" kern="1200">
          <a:solidFill>
            <a:schemeClr val="tx1"/>
          </a:solidFill>
          <a:latin typeface="+mn-lt"/>
          <a:ea typeface="+mn-ea"/>
          <a:cs typeface="+mn-cs"/>
        </a:defRPr>
      </a:lvl6pPr>
      <a:lvl7pPr marL="2460016" algn="l" defTabSz="820007" rtl="0" eaLnBrk="1" latinLnBrk="0" hangingPunct="1">
        <a:defRPr sz="1600" kern="1200">
          <a:solidFill>
            <a:schemeClr val="tx1"/>
          </a:solidFill>
          <a:latin typeface="+mn-lt"/>
          <a:ea typeface="+mn-ea"/>
          <a:cs typeface="+mn-cs"/>
        </a:defRPr>
      </a:lvl7pPr>
      <a:lvl8pPr marL="2870018" algn="l" defTabSz="820007" rtl="0" eaLnBrk="1" latinLnBrk="0" hangingPunct="1">
        <a:defRPr sz="1600" kern="1200">
          <a:solidFill>
            <a:schemeClr val="tx1"/>
          </a:solidFill>
          <a:latin typeface="+mn-lt"/>
          <a:ea typeface="+mn-ea"/>
          <a:cs typeface="+mn-cs"/>
        </a:defRPr>
      </a:lvl8pPr>
      <a:lvl9pPr marL="3280021" algn="l" defTabSz="820007"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86.emf"/><Relationship Id="rId4" Type="http://schemas.openxmlformats.org/officeDocument/2006/relationships/oleObject" Target="../embeddings/oleObject26.bin"/></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vmlDrawing" Target="../drawings/vmlDrawing24.vml"/><Relationship Id="rId5" Type="http://schemas.openxmlformats.org/officeDocument/2006/relationships/image" Target="../media/image87.emf"/><Relationship Id="rId4" Type="http://schemas.openxmlformats.org/officeDocument/2006/relationships/oleObject" Target="../embeddings/oleObject27.bin"/></Relationships>
</file>

<file path=ppt/slides/_rels/slide10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90.emf"/><Relationship Id="rId5" Type="http://schemas.openxmlformats.org/officeDocument/2006/relationships/oleObject" Target="../embeddings/oleObject28.bin"/><Relationship Id="rId4" Type="http://schemas.openxmlformats.org/officeDocument/2006/relationships/image" Target="../media/image91.png"/></Relationships>
</file>

<file path=ppt/slides/_rels/slide105.xml.rels><?xml version="1.0" encoding="UTF-8" standalone="yes"?>
<Relationships xmlns="http://schemas.openxmlformats.org/package/2006/relationships"><Relationship Id="rId3" Type="http://schemas.openxmlformats.org/officeDocument/2006/relationships/hyperlink" Target="http://www.kali.org/"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93.png"/><Relationship Id="rId4" Type="http://schemas.openxmlformats.org/officeDocument/2006/relationships/hyperlink" Target="http://www.sans.edu/research/security-laboratory/article/it-separation-duties" TargetMode="Externa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www.vmware.com/fr/virtualization/"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11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technet.microsoft.com/fr-fr/library/bb977553.aspx" TargetMode="External"/><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hyperlink" Target="https://www.ssi.gouv.fr/uploads/2017/01/guide_hygiene_informatique_anssi.pdf" TargetMode="External"/><Relationship Id="rId4" Type="http://schemas.openxmlformats.org/officeDocument/2006/relationships/hyperlink" Target="http://www.ssi.gouv.fr/IMG/pdf/guide_hygiene_informatique_anssi.pdf"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vmlDrawing" Target="../drawings/vmlDrawing26.vml"/><Relationship Id="rId5" Type="http://schemas.openxmlformats.org/officeDocument/2006/relationships/image" Target="../media/image101.emf"/><Relationship Id="rId4" Type="http://schemas.openxmlformats.org/officeDocument/2006/relationships/oleObject" Target="../embeddings/oleObject29.bin"/></Relationships>
</file>

<file path=ppt/slides/_rels/slide11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owasptop10.googlecode.com/files/OWASP%20Top%2010%20-%202013%20-%20French.pdf"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1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www.swbic.org/products/clipart/images/computeruser.jpg" TargetMode="External"/><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10.jpeg"/><Relationship Id="rId4" Type="http://schemas.openxmlformats.org/officeDocument/2006/relationships/image" Target="../media/image10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hyperlink" Target="https://www.owasp.org/images/7/72/OWASP_Top_10-2017_(en).pdf.pdf" TargetMode="External"/><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hyperlink" Target="https://www.offensive-security.com/information-security-training/" TargetMode="External"/><Relationship Id="rId5" Type="http://schemas.openxmlformats.org/officeDocument/2006/relationships/hyperlink" Target="https://www.owasp.org/index.php/Category:OWASP_Code_Review_Project" TargetMode="External"/><Relationship Id="rId4" Type="http://schemas.openxmlformats.org/officeDocument/2006/relationships/hyperlink" Target="https://www.owasp.org/index.php/OWASP_Testing_Guide_v4_Table_of_Contents"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hyperlink" Target="http://www.securite-info.org/defis-s/2/admin.php" TargetMode="External"/><Relationship Id="rId4" Type="http://schemas.openxmlformats.org/officeDocument/2006/relationships/hyperlink" Target="http://www.securite-info.org/defis-s/1/"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hyperlink" Target="http://www.securite-info.org/defis-s/3/admin.php"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hyperlink" Target="http://www.securite-info.org/defis-s/4/"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hyperlink" Target="http://www.securite-info.org/defis-s/4/" TargetMode="External"/></Relationships>
</file>

<file path=ppt/slides/_rels/slide139.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hyperlink" Target="http://www.securite-info.org/defis-s/6/"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140.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8.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hyperlink" Target="http://www.securite-info.org/defis-s/6/"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hyperlink" Target="http://www.govtech.com/infographics/BYOD-By-the-Numbers-Infographic.html" TargetMode="External"/><Relationship Id="rId5" Type="http://schemas.openxmlformats.org/officeDocument/2006/relationships/image" Target="../media/image121.png"/><Relationship Id="rId4" Type="http://schemas.openxmlformats.org/officeDocument/2006/relationships/image" Target="../media/image120.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emf"/><Relationship Id="rId4" Type="http://schemas.openxmlformats.org/officeDocument/2006/relationships/oleObject" Target="../embeddings/oleObject2.bin"/></Relationships>
</file>

<file path=ppt/slides/_rels/slide150.xml.rels><?xml version="1.0" encoding="UTF-8" standalone="yes"?>
<Relationships xmlns="http://schemas.openxmlformats.org/package/2006/relationships"><Relationship Id="rId3" Type="http://schemas.openxmlformats.org/officeDocument/2006/relationships/hyperlink" Target="https://www.ssi.gouv.fr/entreprise/guide/recommandations-de-securite-relatives-aux-ordiphones/" TargetMode="External"/><Relationship Id="rId2" Type="http://schemas.openxmlformats.org/officeDocument/2006/relationships/notesSlide" Target="../notesSlides/notesSlide148.xml"/><Relationship Id="rId1" Type="http://schemas.openxmlformats.org/officeDocument/2006/relationships/slideLayout" Target="../slideLayouts/slideLayout2.xml"/><Relationship Id="rId5" Type="http://schemas.openxmlformats.org/officeDocument/2006/relationships/hyperlink" Target="http://www.enisa.europa.eu/activities/risk-management/files/deliverables/cloud-computing-risk-assessment" TargetMode="External"/><Relationship Id="rId4" Type="http://schemas.openxmlformats.org/officeDocument/2006/relationships/hyperlink" Target="https://downloads.cloudsecurityalliance.org/initiatives/guidance/csaguide.v3.0.pdf"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7.e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hyperlink" Target="http://www.reuters.com/article/2013/08/09/us-usa-security-nsa-leaks-idUSBRE97801020130809"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travaux.ovh.net/?do=details&amp;id=8998"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covesys.com/docs/appnotes/segdutieschecklist-%20sod.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www.ssi.gouv.fr/IMG/pdf/mementodep-v1-1.pdf" TargetMode="External"/><Relationship Id="rId4" Type="http://schemas.openxmlformats.org/officeDocument/2006/relationships/hyperlink" Target="http://em-strasbourg.dyndns.org/cours/r%c3%a9f%c3%a9rentiels/SOD/SAP%20GRC%20SOD%20Conflicts%20High%20Risk.xlsx"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9.emf"/><Relationship Id="rId4"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13.emf"/><Relationship Id="rId4" Type="http://schemas.openxmlformats.org/officeDocument/2006/relationships/oleObject" Target="../embeddings/oleObject5.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6.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15.emf"/><Relationship Id="rId4" Type="http://schemas.openxmlformats.org/officeDocument/2006/relationships/oleObject" Target="../embeddings/oleObject7.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8.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17.emf"/><Relationship Id="rId4" Type="http://schemas.openxmlformats.org/officeDocument/2006/relationships/oleObject" Target="../embeddings/oleObject9.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19.emf"/><Relationship Id="rId4" Type="http://schemas.openxmlformats.org/officeDocument/2006/relationships/oleObject" Target="../embeddings/oleObject11.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20.emf"/><Relationship Id="rId4" Type="http://schemas.openxmlformats.org/officeDocument/2006/relationships/oleObject" Target="../embeddings/oleObject12.bin"/></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21.emf"/><Relationship Id="rId4" Type="http://schemas.openxmlformats.org/officeDocument/2006/relationships/oleObject" Target="../embeddings/oleObject13.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22.emf"/><Relationship Id="rId4" Type="http://schemas.openxmlformats.org/officeDocument/2006/relationships/oleObject" Target="../embeddings/oleObject14.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23.emf"/><Relationship Id="rId4" Type="http://schemas.openxmlformats.org/officeDocument/2006/relationships/oleObject" Target="../embeddings/oleObject15.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24.emf"/><Relationship Id="rId4" Type="http://schemas.openxmlformats.org/officeDocument/2006/relationships/oleObject" Target="../embeddings/oleObject16.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25.emf"/><Relationship Id="rId4" Type="http://schemas.openxmlformats.org/officeDocument/2006/relationships/oleObject" Target="../embeddings/oleObject17.bin"/></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badssl.com/"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gif"/><Relationship Id="rId7"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gi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44.emf"/><Relationship Id="rId4" Type="http://schemas.openxmlformats.org/officeDocument/2006/relationships/oleObject" Target="../embeddings/oleObject18.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45.emf"/><Relationship Id="rId4" Type="http://schemas.openxmlformats.org/officeDocument/2006/relationships/oleObject" Target="../embeddings/oleObject19.bin"/></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ssi.gouv.fr/uploads/2015/01/RGS_v-2-0_B1.pdf"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www.rhyous.com/2012/06/18/how-to-effectively-salt-a-password-stored-as-a-hash-in-a-database"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3.w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www.sdn.sap.com/irj/scn/go/portal/prtroot/docs/library/uuid/f02855c9-2091-2a10-8682-af41abe087ba?overridelayout=true"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5.emf"/><Relationship Id="rId4" Type="http://schemas.openxmlformats.org/officeDocument/2006/relationships/oleObject" Target="../embeddings/oleObject20.bin"/></Relationships>
</file>

<file path=ppt/slides/_rels/slide7.xml.rels><?xml version="1.0" encoding="UTF-8" standalone="yes"?>
<Relationships xmlns="http://schemas.openxmlformats.org/package/2006/relationships"><Relationship Id="rId3" Type="http://schemas.openxmlformats.org/officeDocument/2006/relationships/hyperlink" Target="https://www.verizonenterprise.com/resources/reports/rp_DBIR_2018_Report_en_xg.pdf" TargetMode="External"/><Relationship Id="rId7" Type="http://schemas.openxmlformats.org/officeDocument/2006/relationships/hyperlink" Target="https://cybermap.kaspersky.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securelist.com/blog/research/66988/tyupkin-manipulating-atm-machines-with-malware/" TargetMode="External"/><Relationship Id="rId5" Type="http://schemas.openxmlformats.org/officeDocument/2006/relationships/hyperlink" Target="https://linuxfr.org/news/une-faille-nommee-shellshock" TargetMode="External"/><Relationship Id="rId4" Type="http://schemas.openxmlformats.org/officeDocument/2006/relationships/hyperlink" Target="http://www.heartbleed.fr/" TargetMode="Externa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5.emf"/><Relationship Id="rId4" Type="http://schemas.openxmlformats.org/officeDocument/2006/relationships/oleObject" Target="../embeddings/oleObject21.bin"/></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55.png"/><Relationship Id="rId5" Type="http://schemas.openxmlformats.org/officeDocument/2006/relationships/image" Target="../media/image5.emf"/><Relationship Id="rId4" Type="http://schemas.openxmlformats.org/officeDocument/2006/relationships/oleObject" Target="../embeddings/oleObject22.bin"/></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56.emf"/><Relationship Id="rId4" Type="http://schemas.openxmlformats.org/officeDocument/2006/relationships/oleObject" Target="../embeddings/oleObject23.bin"/></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75.gif"/></Relationships>
</file>

<file path=ppt/slides/_rels/slide87.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77.gif"/></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83.emf"/><Relationship Id="rId4" Type="http://schemas.openxmlformats.org/officeDocument/2006/relationships/oleObject" Target="../embeddings/oleObject24.bin"/></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image" Target="../media/image84.emf"/><Relationship Id="rId4" Type="http://schemas.openxmlformats.org/officeDocument/2006/relationships/oleObject" Target="../embeddings/oleObject25.bin"/></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7"/>
          <p:cNvSpPr>
            <a:spLocks noGrp="1"/>
          </p:cNvSpPr>
          <p:nvPr>
            <p:ph type="ctrTitle"/>
          </p:nvPr>
        </p:nvSpPr>
        <p:spPr>
          <a:xfrm>
            <a:off x="1143000" y="3068960"/>
            <a:ext cx="5445224" cy="945828"/>
          </a:xfrm>
        </p:spPr>
        <p:txBody>
          <a:bodyPr/>
          <a:lstStyle/>
          <a:p>
            <a:pPr>
              <a:lnSpc>
                <a:spcPts val="2513"/>
              </a:lnSpc>
            </a:pPr>
            <a:r>
              <a:rPr lang="fr-FR" dirty="0" smtClean="0"/>
              <a:t>Module 3: Sécurité logique du S.I.</a:t>
            </a:r>
            <a:br>
              <a:rPr lang="fr-FR" dirty="0" smtClean="0"/>
            </a:br>
            <a:r>
              <a:rPr lang="fr-FR" dirty="0" smtClean="0"/>
              <a:t/>
            </a:r>
            <a:br>
              <a:rPr lang="fr-FR" dirty="0" smtClean="0"/>
            </a:br>
            <a:r>
              <a:rPr lang="fr-FR" sz="1800" b="1" dirty="0">
                <a:solidFill>
                  <a:srgbClr val="7030A0"/>
                </a:solidFill>
                <a:latin typeface="+mn-lt"/>
                <a:ea typeface="+mn-ea"/>
                <a:cs typeface="+mn-cs"/>
              </a:rPr>
              <a:t>(</a:t>
            </a:r>
            <a:r>
              <a:rPr lang="fr-FR" sz="1800" b="1" dirty="0" smtClean="0">
                <a:solidFill>
                  <a:srgbClr val="7030A0"/>
                </a:solidFill>
                <a:latin typeface="+mn-lt"/>
                <a:ea typeface="+mn-ea"/>
                <a:cs typeface="+mn-cs"/>
              </a:rPr>
              <a:t>Parties 1 et 2</a:t>
            </a:r>
            <a:r>
              <a:rPr lang="fr-FR" sz="1800" b="1" dirty="0">
                <a:solidFill>
                  <a:srgbClr val="7030A0"/>
                </a:solidFill>
                <a:latin typeface="+mn-lt"/>
                <a:ea typeface="+mn-ea"/>
                <a:cs typeface="+mn-cs"/>
              </a:rPr>
              <a:t>)</a:t>
            </a:r>
            <a:r>
              <a:rPr lang="fr-FR" dirty="0" smtClean="0"/>
              <a:t/>
            </a:r>
            <a:br>
              <a:rPr lang="fr-FR" dirty="0" smtClean="0"/>
            </a:br>
            <a:r>
              <a:rPr lang="fr-FR" dirty="0" smtClean="0"/>
              <a:t/>
            </a:r>
            <a:br>
              <a:rPr lang="fr-FR" dirty="0" smtClean="0"/>
            </a:br>
            <a:r>
              <a:rPr lang="fr-FR" dirty="0" smtClean="0"/>
              <a:t/>
            </a:r>
            <a:br>
              <a:rPr lang="fr-FR" dirty="0" smtClean="0"/>
            </a:br>
            <a:endParaRPr lang="fr-FR" b="1" dirty="0">
              <a:solidFill>
                <a:schemeClr val="accent2"/>
              </a:solidFill>
              <a:latin typeface="+mj-lt"/>
            </a:endParaRPr>
          </a:p>
        </p:txBody>
      </p:sp>
      <p:sp>
        <p:nvSpPr>
          <p:cNvPr id="7171" name="Rectangle 18"/>
          <p:cNvSpPr>
            <a:spLocks noGrp="1"/>
          </p:cNvSpPr>
          <p:nvPr>
            <p:ph type="subTitle" idx="1"/>
          </p:nvPr>
        </p:nvSpPr>
        <p:spPr/>
        <p:txBody>
          <a:bodyPr/>
          <a:lstStyle/>
          <a:p>
            <a:pPr>
              <a:lnSpc>
                <a:spcPts val="2000"/>
              </a:lnSpc>
              <a:buNone/>
            </a:pPr>
            <a:r>
              <a:rPr lang="fr-FR" sz="1800" dirty="0" smtClean="0"/>
              <a:t>Novembre 2018</a:t>
            </a:r>
            <a:endParaRPr lang="fr-FR" sz="1800" dirty="0"/>
          </a:p>
        </p:txBody>
      </p:sp>
      <p:pic>
        <p:nvPicPr>
          <p:cNvPr id="7174" name="Picture 12" descr="EM Strasbourg"/>
          <p:cNvPicPr>
            <a:picLocks noChangeAspect="1" noChangeArrowheads="1"/>
          </p:cNvPicPr>
          <p:nvPr/>
        </p:nvPicPr>
        <p:blipFill>
          <a:blip r:embed="rId3" cstate="print"/>
          <a:srcRect/>
          <a:stretch>
            <a:fillRect/>
          </a:stretch>
        </p:blipFill>
        <p:spPr bwMode="auto">
          <a:xfrm>
            <a:off x="6660232" y="620688"/>
            <a:ext cx="2000250" cy="17907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4077072"/>
            <a:ext cx="4418304" cy="2624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#1 – </a:t>
            </a:r>
            <a:r>
              <a:rPr lang="en-GB" sz="1800" dirty="0" smtClean="0">
                <a:solidFill>
                  <a:schemeClr val="accent1">
                    <a:lumMod val="60000"/>
                    <a:lumOff val="40000"/>
                  </a:schemeClr>
                </a:solidFill>
              </a:rPr>
              <a:t>“need-to-know ” / “least privilege”</a:t>
            </a:r>
            <a:endParaRPr lang="en-GB"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3" eaLnBrk="1" hangingPunct="1">
              <a:defRPr/>
            </a:pPr>
            <a:endParaRPr lang="fr-FR" sz="400" b="1" dirty="0"/>
          </a:p>
          <a:p>
            <a:pPr lvl="3" eaLnBrk="1" hangingPunct="1">
              <a:buNone/>
              <a:defRPr/>
            </a:pPr>
            <a:r>
              <a:rPr lang="fr-FR" sz="1200" dirty="0" smtClean="0"/>
              <a:t/>
            </a:r>
            <a:br>
              <a:rPr lang="fr-FR" sz="1200" dirty="0" smtClean="0"/>
            </a:br>
            <a:endParaRPr lang="fr-FR" sz="1200" dirty="0" smtClean="0"/>
          </a:p>
          <a:p>
            <a:pPr lvl="3" eaLnBrk="1" hangingPunct="1">
              <a:buNone/>
              <a:defRPr/>
            </a:pPr>
            <a:endParaRPr lang="fr-FR" sz="1200" dirty="0" smtClean="0"/>
          </a:p>
          <a:p>
            <a:pPr lvl="2" eaLnBrk="1" hangingPunct="1">
              <a:defRPr/>
            </a:pPr>
            <a:endParaRPr lang="fr-FR" sz="1200" dirty="0"/>
          </a:p>
          <a:p>
            <a:pPr lvl="1" eaLnBrk="1" hangingPunct="1">
              <a:buNone/>
              <a:defRPr/>
            </a:pPr>
            <a:r>
              <a:rPr lang="fr-FR" sz="1200" dirty="0" smtClean="0"/>
              <a:t>	</a:t>
            </a:r>
          </a:p>
        </p:txBody>
      </p:sp>
      <p:sp>
        <p:nvSpPr>
          <p:cNvPr id="6" name="TextBox 5"/>
          <p:cNvSpPr txBox="1"/>
          <p:nvPr/>
        </p:nvSpPr>
        <p:spPr>
          <a:xfrm>
            <a:off x="395536" y="1124744"/>
            <a:ext cx="108012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CH" sz="1200" b="1" dirty="0" smtClean="0">
                <a:solidFill>
                  <a:srgbClr val="002776"/>
                </a:solidFill>
                <a:cs typeface="Arial" pitchFamily="34" charset="0"/>
              </a:rPr>
              <a:t>Exemples</a:t>
            </a:r>
            <a:endParaRPr lang="fr-CH" sz="1200" dirty="0">
              <a:solidFill>
                <a:srgbClr val="002776"/>
              </a:solidFill>
              <a:cs typeface="Arial" pitchFamily="34" charset="0"/>
            </a:endParaRPr>
          </a:p>
        </p:txBody>
      </p:sp>
      <p:sp>
        <p:nvSpPr>
          <p:cNvPr id="13" name="ZoneTexte 12"/>
          <p:cNvSpPr txBox="1"/>
          <p:nvPr/>
        </p:nvSpPr>
        <p:spPr>
          <a:xfrm>
            <a:off x="323528" y="1556792"/>
            <a:ext cx="3222422" cy="1384995"/>
          </a:xfrm>
          <a:prstGeom prst="rect">
            <a:avLst/>
          </a:prstGeom>
          <a:noFill/>
        </p:spPr>
        <p:txBody>
          <a:bodyPr wrap="square" rtlCol="0">
            <a:spAutoFit/>
          </a:bodyPr>
          <a:lstStyle/>
          <a:p>
            <a:r>
              <a:rPr lang="fr-FR" sz="1200" b="1" dirty="0" smtClean="0">
                <a:solidFill>
                  <a:schemeClr val="tx2"/>
                </a:solidFill>
              </a:rPr>
              <a:t>1) </a:t>
            </a:r>
            <a:r>
              <a:rPr lang="fr-FR" sz="1200" dirty="0" smtClean="0">
                <a:solidFill>
                  <a:schemeClr val="tx2"/>
                </a:solidFill>
              </a:rPr>
              <a:t>Lors d’un transfert interne, </a:t>
            </a:r>
            <a:r>
              <a:rPr lang="fr-FR" sz="1200" dirty="0">
                <a:solidFill>
                  <a:schemeClr val="tx2"/>
                </a:solidFill>
              </a:rPr>
              <a:t>la procédure consiste à supprimer manuellement les accès </a:t>
            </a:r>
            <a:r>
              <a:rPr lang="fr-FR" sz="1200" dirty="0" smtClean="0">
                <a:solidFill>
                  <a:schemeClr val="tx2"/>
                </a:solidFill>
              </a:rPr>
              <a:t> de l’individu transféré aux </a:t>
            </a:r>
            <a:r>
              <a:rPr lang="fr-FR" sz="1200" dirty="0">
                <a:solidFill>
                  <a:schemeClr val="tx2"/>
                </a:solidFill>
              </a:rPr>
              <a:t>répertoires partagés sur le réseau  interne qui ne sont plus nécessaires, sur base de l’inventaire tenu par l’équipe en charge de la gestion des accès.</a:t>
            </a:r>
          </a:p>
        </p:txBody>
      </p:sp>
      <p:cxnSp>
        <p:nvCxnSpPr>
          <p:cNvPr id="15" name="Connecteur droit 14"/>
          <p:cNvCxnSpPr/>
          <p:nvPr/>
        </p:nvCxnSpPr>
        <p:spPr>
          <a:xfrm>
            <a:off x="3545950" y="1263243"/>
            <a:ext cx="0" cy="50460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6516216" y="1263243"/>
            <a:ext cx="0" cy="5046077"/>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5"/>
          <p:cNvSpPr txBox="1"/>
          <p:nvPr/>
        </p:nvSpPr>
        <p:spPr>
          <a:xfrm>
            <a:off x="3635896" y="1124743"/>
            <a:ext cx="273630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fr-CH" sz="1100" b="1" dirty="0"/>
              <a:t>Y a-t-il un risque de sécurité </a:t>
            </a:r>
            <a:r>
              <a:rPr lang="fr-CH" sz="1100" b="1" dirty="0" smtClean="0"/>
              <a:t>logique?</a:t>
            </a:r>
            <a:endParaRPr lang="fr-CH" sz="1100" b="1" dirty="0">
              <a:solidFill>
                <a:srgbClr val="002776"/>
              </a:solidFill>
              <a:cs typeface="Arial" pitchFamily="34" charset="0"/>
            </a:endParaRPr>
          </a:p>
        </p:txBody>
      </p:sp>
      <p:sp>
        <p:nvSpPr>
          <p:cNvPr id="19" name="TextBox 5"/>
          <p:cNvSpPr txBox="1"/>
          <p:nvPr/>
        </p:nvSpPr>
        <p:spPr>
          <a:xfrm>
            <a:off x="6732240" y="1123202"/>
            <a:ext cx="201622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fr-FR"/>
            </a:defPPr>
            <a:lvl1pPr algn="ctr">
              <a:defRPr sz="1100" b="1"/>
            </a:lvl1pPr>
          </a:lstStyle>
          <a:p>
            <a:r>
              <a:rPr lang="fr-CH" dirty="0"/>
              <a:t>Amélioration possible ?</a:t>
            </a:r>
          </a:p>
        </p:txBody>
      </p:sp>
      <p:cxnSp>
        <p:nvCxnSpPr>
          <p:cNvPr id="20" name="Connecteur droit 19"/>
          <p:cNvCxnSpPr/>
          <p:nvPr/>
        </p:nvCxnSpPr>
        <p:spPr>
          <a:xfrm>
            <a:off x="323528" y="2996952"/>
            <a:ext cx="8424936"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323528" y="3068960"/>
            <a:ext cx="3096344" cy="2308324"/>
          </a:xfrm>
          <a:prstGeom prst="rect">
            <a:avLst/>
          </a:prstGeom>
          <a:noFill/>
        </p:spPr>
        <p:txBody>
          <a:bodyPr wrap="square" rtlCol="0">
            <a:spAutoFit/>
          </a:bodyPr>
          <a:lstStyle/>
          <a:p>
            <a:r>
              <a:rPr lang="fr-FR" sz="1200" b="1" dirty="0" smtClean="0">
                <a:solidFill>
                  <a:schemeClr val="tx2"/>
                </a:solidFill>
              </a:rPr>
              <a:t>2 a</a:t>
            </a:r>
            <a:r>
              <a:rPr lang="fr-FR" sz="1200" b="1" dirty="0">
                <a:solidFill>
                  <a:schemeClr val="tx2"/>
                </a:solidFill>
              </a:rPr>
              <a:t>) </a:t>
            </a:r>
            <a:r>
              <a:rPr lang="fr-FR" sz="1200" dirty="0">
                <a:solidFill>
                  <a:schemeClr val="tx2"/>
                </a:solidFill>
              </a:rPr>
              <a:t>L’ancien responsable de l’équipe gérant les accès aux répertoires partagés de  toute l’entreprise est désormais employé à plein temps par le service Ressources Humaines. Ses anciens accès ont été révoqués. Afin d’alléger la charge de travail de son ancienne équipe, il a toutefois conservé des privilèges lui permettant de gérer les droits d’accès sur le partage réseau des Ressources Humaines (par exemple lors de l’arrivée de stagiaires ou d’intérimaires). </a:t>
            </a:r>
          </a:p>
        </p:txBody>
      </p:sp>
      <p:cxnSp>
        <p:nvCxnSpPr>
          <p:cNvPr id="24" name="Connecteur droit 23"/>
          <p:cNvCxnSpPr/>
          <p:nvPr/>
        </p:nvCxnSpPr>
        <p:spPr>
          <a:xfrm>
            <a:off x="323528" y="5408280"/>
            <a:ext cx="842493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314292" y="5445224"/>
            <a:ext cx="3096344" cy="1015663"/>
          </a:xfrm>
          <a:prstGeom prst="rect">
            <a:avLst/>
          </a:prstGeom>
          <a:noFill/>
        </p:spPr>
        <p:txBody>
          <a:bodyPr wrap="square" rtlCol="0">
            <a:spAutoFit/>
          </a:bodyPr>
          <a:lstStyle/>
          <a:p>
            <a:r>
              <a:rPr lang="fr-FR" sz="1200" b="1" dirty="0" smtClean="0">
                <a:solidFill>
                  <a:schemeClr val="tx2"/>
                </a:solidFill>
              </a:rPr>
              <a:t>2 b) </a:t>
            </a:r>
            <a:r>
              <a:rPr lang="fr-FR" sz="1200" dirty="0" smtClean="0">
                <a:solidFill>
                  <a:schemeClr val="tx2"/>
                </a:solidFill>
              </a:rPr>
              <a:t>Ses </a:t>
            </a:r>
            <a:r>
              <a:rPr lang="fr-FR" sz="1200" dirty="0">
                <a:solidFill>
                  <a:schemeClr val="tx2"/>
                </a:solidFill>
              </a:rPr>
              <a:t>anciens accès ont été révoqués, excepté un accès en lecture aux répertoires réseau de son ancienne équipe afin de pouvoir consulter les demandes d’accès à venir.</a:t>
            </a:r>
          </a:p>
        </p:txBody>
      </p:sp>
      <p:sp>
        <p:nvSpPr>
          <p:cNvPr id="3" name="Rectangle 2"/>
          <p:cNvSpPr/>
          <p:nvPr/>
        </p:nvSpPr>
        <p:spPr>
          <a:xfrm>
            <a:off x="3707904" y="1556792"/>
            <a:ext cx="2664296" cy="1200329"/>
          </a:xfrm>
          <a:prstGeom prst="rect">
            <a:avLst/>
          </a:prstGeom>
        </p:spPr>
        <p:txBody>
          <a:bodyPr wrap="square">
            <a:spAutoFit/>
          </a:bodyPr>
          <a:lstStyle/>
          <a:p>
            <a:r>
              <a:rPr lang="fr-FR" sz="1200" dirty="0" smtClean="0">
                <a:solidFill>
                  <a:srgbClr val="002776"/>
                </a:solidFill>
              </a:rPr>
              <a:t>Facteurs de risque:</a:t>
            </a:r>
            <a:br>
              <a:rPr lang="fr-FR" sz="1200" dirty="0" smtClean="0">
                <a:solidFill>
                  <a:srgbClr val="002776"/>
                </a:solidFill>
              </a:rPr>
            </a:br>
            <a:r>
              <a:rPr lang="fr-FR" sz="1200" dirty="0" smtClean="0">
                <a:solidFill>
                  <a:srgbClr val="002776"/>
                </a:solidFill>
              </a:rPr>
              <a:t>- Inventaire manuel.</a:t>
            </a:r>
          </a:p>
          <a:p>
            <a:r>
              <a:rPr lang="fr-FR" sz="1200" dirty="0" smtClean="0">
                <a:solidFill>
                  <a:srgbClr val="002776"/>
                </a:solidFill>
              </a:rPr>
              <a:t>- Suppression manuelle.</a:t>
            </a:r>
          </a:p>
          <a:p>
            <a:r>
              <a:rPr lang="fr-FR" sz="1200" i="1" dirty="0" smtClean="0">
                <a:solidFill>
                  <a:srgbClr val="002776"/>
                </a:solidFill>
              </a:rPr>
              <a:t>-&gt; Risque d’erreurs humaines et pour conséquence des accès inappropriés qui persistent,</a:t>
            </a:r>
            <a:endParaRPr lang="fr-FR" i="1" dirty="0"/>
          </a:p>
        </p:txBody>
      </p:sp>
      <p:sp>
        <p:nvSpPr>
          <p:cNvPr id="16" name="Rectangle 15"/>
          <p:cNvSpPr/>
          <p:nvPr/>
        </p:nvSpPr>
        <p:spPr>
          <a:xfrm>
            <a:off x="6524600" y="1437744"/>
            <a:ext cx="2664296" cy="1631216"/>
          </a:xfrm>
          <a:prstGeom prst="rect">
            <a:avLst/>
          </a:prstGeom>
        </p:spPr>
        <p:txBody>
          <a:bodyPr wrap="square">
            <a:spAutoFit/>
          </a:bodyPr>
          <a:lstStyle/>
          <a:p>
            <a:r>
              <a:rPr lang="fr-FR" sz="1000" dirty="0" smtClean="0">
                <a:solidFill>
                  <a:srgbClr val="002776"/>
                </a:solidFill>
              </a:rPr>
              <a:t>Gestion des accès aux répertoires partagés par groupes plutôt que par individus.</a:t>
            </a:r>
          </a:p>
          <a:p>
            <a:r>
              <a:rPr lang="fr-FR" sz="1200" dirty="0" smtClean="0"/>
              <a:t/>
            </a:r>
            <a:br>
              <a:rPr lang="fr-FR" sz="1200" dirty="0" smtClean="0"/>
            </a:br>
            <a:r>
              <a:rPr lang="fr-FR" sz="1000" dirty="0">
                <a:solidFill>
                  <a:srgbClr val="002776"/>
                </a:solidFill>
              </a:rPr>
              <a:t>Définition d’un propriétaire pour chaque répertoire partagé. </a:t>
            </a:r>
            <a:r>
              <a:rPr lang="fr-FR" sz="1000" dirty="0" err="1" smtClean="0">
                <a:solidFill>
                  <a:srgbClr val="002776"/>
                </a:solidFill>
              </a:rPr>
              <a:t>Re</a:t>
            </a:r>
            <a:r>
              <a:rPr lang="fr-FR" sz="1000" dirty="0" smtClean="0">
                <a:solidFill>
                  <a:srgbClr val="002776"/>
                </a:solidFill>
              </a:rPr>
              <a:t>-certification </a:t>
            </a:r>
            <a:r>
              <a:rPr lang="fr-FR" sz="1000" dirty="0">
                <a:solidFill>
                  <a:srgbClr val="002776"/>
                </a:solidFill>
              </a:rPr>
              <a:t>périodique des accès par les propriétaires</a:t>
            </a:r>
            <a:r>
              <a:rPr lang="fr-FR" sz="1200" dirty="0" smtClean="0"/>
              <a:t>.</a:t>
            </a:r>
          </a:p>
          <a:p>
            <a:endParaRPr lang="fr-FR" sz="1200" dirty="0"/>
          </a:p>
          <a:p>
            <a:r>
              <a:rPr lang="fr-FR" sz="1000" dirty="0">
                <a:solidFill>
                  <a:srgbClr val="002776"/>
                </a:solidFill>
              </a:rPr>
              <a:t>Contrôle par le RSSI des suppressions d’accès .</a:t>
            </a:r>
            <a:endParaRPr lang="fr-FR" sz="1000" dirty="0">
              <a:solidFill>
                <a:srgbClr val="002776"/>
              </a:solidFill>
            </a:endParaRPr>
          </a:p>
        </p:txBody>
      </p:sp>
      <p:sp>
        <p:nvSpPr>
          <p:cNvPr id="21" name="Rectangle 20"/>
          <p:cNvSpPr/>
          <p:nvPr/>
        </p:nvSpPr>
        <p:spPr>
          <a:xfrm>
            <a:off x="3621626" y="3068960"/>
            <a:ext cx="2664296" cy="830997"/>
          </a:xfrm>
          <a:prstGeom prst="rect">
            <a:avLst/>
          </a:prstGeom>
        </p:spPr>
        <p:txBody>
          <a:bodyPr wrap="square">
            <a:spAutoFit/>
          </a:bodyPr>
          <a:lstStyle/>
          <a:p>
            <a:r>
              <a:rPr lang="fr-FR" sz="1200" dirty="0" smtClean="0">
                <a:solidFill>
                  <a:srgbClr val="002776"/>
                </a:solidFill>
              </a:rPr>
              <a:t>Semble </a:t>
            </a:r>
            <a:r>
              <a:rPr lang="fr-FR" sz="1200" dirty="0" err="1" smtClean="0">
                <a:solidFill>
                  <a:srgbClr val="002776"/>
                </a:solidFill>
              </a:rPr>
              <a:t>a-priori</a:t>
            </a:r>
            <a:r>
              <a:rPr lang="fr-FR" sz="1200" dirty="0" smtClean="0">
                <a:solidFill>
                  <a:srgbClr val="002776"/>
                </a:solidFill>
              </a:rPr>
              <a:t> aligné avec les besoins… mais il faut creuser pour confirmer que des accès supplémentaires ne persistent pas…</a:t>
            </a:r>
            <a:endParaRPr lang="fr-FR" i="1" dirty="0"/>
          </a:p>
        </p:txBody>
      </p:sp>
      <p:sp>
        <p:nvSpPr>
          <p:cNvPr id="22" name="Rectangle 21"/>
          <p:cNvSpPr/>
          <p:nvPr/>
        </p:nvSpPr>
        <p:spPr>
          <a:xfrm>
            <a:off x="6516216" y="3093014"/>
            <a:ext cx="2664296" cy="1754326"/>
          </a:xfrm>
          <a:prstGeom prst="rect">
            <a:avLst/>
          </a:prstGeom>
        </p:spPr>
        <p:txBody>
          <a:bodyPr wrap="square">
            <a:spAutoFit/>
          </a:bodyPr>
          <a:lstStyle/>
          <a:p>
            <a:r>
              <a:rPr lang="fr-FR" sz="1200" dirty="0" smtClean="0">
                <a:solidFill>
                  <a:srgbClr val="002776"/>
                </a:solidFill>
              </a:rPr>
              <a:t>Confirmer que des accès supplémentaires ne persistent pas ici ou là, en particulier sur les répertoires réseau de son ancienne équipe…</a:t>
            </a:r>
          </a:p>
          <a:p>
            <a:endParaRPr lang="fr-FR" sz="1200" i="1" dirty="0">
              <a:solidFill>
                <a:srgbClr val="002776"/>
              </a:solidFill>
            </a:endParaRPr>
          </a:p>
          <a:p>
            <a:r>
              <a:rPr lang="fr-FR" sz="1200" i="1" dirty="0" smtClean="0">
                <a:solidFill>
                  <a:srgbClr val="002776"/>
                </a:solidFill>
              </a:rPr>
              <a:t>Vérifier de quels groupes il fait partie.</a:t>
            </a:r>
          </a:p>
          <a:p>
            <a:r>
              <a:rPr lang="fr-FR" sz="1200" i="1" dirty="0" smtClean="0">
                <a:solidFill>
                  <a:srgbClr val="002776"/>
                </a:solidFill>
              </a:rPr>
              <a:t>Vérifier les accès de ces groupes.</a:t>
            </a:r>
            <a:endParaRPr lang="fr-FR" i="1" dirty="0"/>
          </a:p>
        </p:txBody>
      </p:sp>
      <p:sp>
        <p:nvSpPr>
          <p:cNvPr id="26" name="Rectangle 25"/>
          <p:cNvSpPr/>
          <p:nvPr/>
        </p:nvSpPr>
        <p:spPr>
          <a:xfrm>
            <a:off x="3635896" y="5475457"/>
            <a:ext cx="2664296" cy="1015663"/>
          </a:xfrm>
          <a:prstGeom prst="rect">
            <a:avLst/>
          </a:prstGeom>
        </p:spPr>
        <p:txBody>
          <a:bodyPr wrap="square">
            <a:spAutoFit/>
          </a:bodyPr>
          <a:lstStyle/>
          <a:p>
            <a:r>
              <a:rPr lang="fr-FR" sz="1200" dirty="0" smtClean="0">
                <a:solidFill>
                  <a:srgbClr val="002776"/>
                </a:solidFill>
              </a:rPr>
              <a:t>Présence de données sensibles  sur els répertoires réseau de son ancienne équipe?</a:t>
            </a:r>
            <a:br>
              <a:rPr lang="fr-FR" sz="1200" dirty="0" smtClean="0">
                <a:solidFill>
                  <a:srgbClr val="002776"/>
                </a:solidFill>
              </a:rPr>
            </a:br>
            <a:r>
              <a:rPr lang="fr-FR" sz="1100" i="1" dirty="0" smtClean="0">
                <a:solidFill>
                  <a:srgbClr val="002776"/>
                </a:solidFill>
              </a:rPr>
              <a:t>(par ex. fichier de mots de passe, gestionnaire de mots de passe, etc.)</a:t>
            </a:r>
            <a:endParaRPr lang="fr-FR" sz="1600" i="1" dirty="0"/>
          </a:p>
        </p:txBody>
      </p:sp>
      <p:sp>
        <p:nvSpPr>
          <p:cNvPr id="27" name="Rectangle 26"/>
          <p:cNvSpPr/>
          <p:nvPr/>
        </p:nvSpPr>
        <p:spPr>
          <a:xfrm>
            <a:off x="6524600" y="5475457"/>
            <a:ext cx="2664296" cy="830997"/>
          </a:xfrm>
          <a:prstGeom prst="rect">
            <a:avLst/>
          </a:prstGeom>
        </p:spPr>
        <p:txBody>
          <a:bodyPr wrap="square">
            <a:spAutoFit/>
          </a:bodyPr>
          <a:lstStyle/>
          <a:p>
            <a:r>
              <a:rPr lang="fr-FR" sz="1200" dirty="0" smtClean="0">
                <a:solidFill>
                  <a:srgbClr val="002776"/>
                </a:solidFill>
              </a:rPr>
              <a:t>Réduire les accès aux répertoires réseau non-requis.</a:t>
            </a:r>
            <a:br>
              <a:rPr lang="fr-FR" sz="1200" dirty="0" smtClean="0">
                <a:solidFill>
                  <a:srgbClr val="002776"/>
                </a:solidFill>
              </a:rPr>
            </a:br>
            <a:endParaRPr lang="fr-FR" sz="1200" dirty="0" smtClean="0">
              <a:solidFill>
                <a:srgbClr val="002776"/>
              </a:solidFill>
            </a:endParaRPr>
          </a:p>
          <a:p>
            <a:r>
              <a:rPr lang="fr-FR" sz="1200" dirty="0" err="1" smtClean="0">
                <a:solidFill>
                  <a:srgbClr val="002776"/>
                </a:solidFill>
              </a:rPr>
              <a:t>Re</a:t>
            </a:r>
            <a:r>
              <a:rPr lang="fr-FR" sz="1200" dirty="0" smtClean="0">
                <a:solidFill>
                  <a:srgbClr val="002776"/>
                </a:solidFill>
              </a:rPr>
              <a:t>-certification des accès,</a:t>
            </a:r>
            <a:endParaRPr lang="fr-FR" sz="1600" dirty="0"/>
          </a:p>
        </p:txBody>
      </p:sp>
    </p:spTree>
    <p:extLst>
      <p:ext uri="{BB962C8B-B14F-4D97-AF65-F5344CB8AC3E}">
        <p14:creationId xmlns:p14="http://schemas.microsoft.com/office/powerpoint/2010/main" val="363348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1" grpId="0"/>
      <p:bldP spid="22" grpId="0"/>
      <p:bldP spid="26" grpId="0"/>
      <p:bldP spid="2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559675" cy="5285581"/>
          </a:xfrm>
        </p:spPr>
        <p:txBody>
          <a:bodyPr/>
          <a:lstStyle/>
          <a:p>
            <a:pPr lvl="1" eaLnBrk="1" hangingPunct="1">
              <a:defRPr/>
            </a:pPr>
            <a:r>
              <a:rPr lang="fr-FR" sz="1600" b="1" dirty="0" smtClean="0"/>
              <a:t>DMZ – quelques exemples de conceptions</a:t>
            </a:r>
            <a:endParaRPr lang="fr-FR" sz="16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6012160" y="1391732"/>
            <a:ext cx="3129136" cy="1077218"/>
          </a:xfrm>
          <a:prstGeom prst="rect">
            <a:avLst/>
          </a:prstGeom>
        </p:spPr>
        <p:txBody>
          <a:bodyPr wrap="square">
            <a:spAutoFit/>
          </a:bodyPr>
          <a:lstStyle/>
          <a:p>
            <a:r>
              <a:rPr lang="fr-FR" sz="1600" b="1" dirty="0">
                <a:solidFill>
                  <a:schemeClr val="accent1">
                    <a:lumMod val="60000"/>
                    <a:lumOff val="40000"/>
                  </a:schemeClr>
                </a:solidFill>
                <a:latin typeface="+mj-lt"/>
                <a:ea typeface="+mj-ea"/>
                <a:cs typeface="+mj-cs"/>
              </a:rPr>
              <a:t>Cas #1 : </a:t>
            </a:r>
            <a:r>
              <a:rPr lang="fr-FR" sz="1600" b="1" dirty="0" smtClean="0">
                <a:solidFill>
                  <a:srgbClr val="002776"/>
                </a:solidFill>
              </a:rPr>
              <a:t>DMZ sur le firewall externe</a:t>
            </a:r>
          </a:p>
          <a:p>
            <a:endParaRPr lang="fr-FR" sz="1600" b="1" dirty="0" smtClean="0">
              <a:solidFill>
                <a:srgbClr val="002776"/>
              </a:solidFill>
            </a:endParaRPr>
          </a:p>
          <a:p>
            <a:endParaRPr lang="fr-FR" sz="1600" b="1" dirty="0">
              <a:solidFill>
                <a:srgbClr val="002776"/>
              </a:solidFill>
            </a:endParaRPr>
          </a:p>
        </p:txBody>
      </p:sp>
      <p:sp>
        <p:nvSpPr>
          <p:cNvPr id="7" name="Rectangle 6"/>
          <p:cNvSpPr/>
          <p:nvPr/>
        </p:nvSpPr>
        <p:spPr>
          <a:xfrm>
            <a:off x="6084168" y="2105452"/>
            <a:ext cx="2808312" cy="95410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FR" sz="1400" dirty="0" smtClean="0">
                <a:solidFill>
                  <a:srgbClr val="002776"/>
                </a:solidFill>
              </a:rPr>
              <a:t>Les services en DMZ ne sont protégés que par un seul niveau de Firewall</a:t>
            </a:r>
          </a:p>
          <a:p>
            <a:r>
              <a:rPr lang="fr-FR" sz="1400" dirty="0" smtClean="0">
                <a:solidFill>
                  <a:srgbClr val="FF0000"/>
                </a:solidFill>
              </a:rPr>
              <a:t>-&gt; non-recommandé</a:t>
            </a:r>
            <a:endParaRPr lang="fr-FR" sz="1600" dirty="0">
              <a:solidFill>
                <a:srgbClr val="FF0000"/>
              </a:solidFill>
            </a:endParaRPr>
          </a:p>
        </p:txBody>
      </p:sp>
      <p:graphicFrame>
        <p:nvGraphicFramePr>
          <p:cNvPr id="8" name="Objet 7"/>
          <p:cNvGraphicFramePr>
            <a:graphicFrameLocks noChangeAspect="1"/>
          </p:cNvGraphicFramePr>
          <p:nvPr>
            <p:extLst>
              <p:ext uri="{D42A27DB-BD31-4B8C-83A1-F6EECF244321}">
                <p14:modId xmlns:p14="http://schemas.microsoft.com/office/powerpoint/2010/main" val="2547805176"/>
              </p:ext>
            </p:extLst>
          </p:nvPr>
        </p:nvGraphicFramePr>
        <p:xfrm>
          <a:off x="377552" y="1484784"/>
          <a:ext cx="5346576" cy="4789263"/>
        </p:xfrm>
        <a:graphic>
          <a:graphicData uri="http://schemas.openxmlformats.org/presentationml/2006/ole">
            <mc:AlternateContent xmlns:mc="http://schemas.openxmlformats.org/markup-compatibility/2006">
              <mc:Choice xmlns:v="urn:schemas-microsoft-com:vml" Requires="v">
                <p:oleObj spid="_x0000_s8311" name="Visio" r:id="rId4" imgW="5620386" imgH="5033253" progId="Visio.Drawing.11">
                  <p:embed/>
                </p:oleObj>
              </mc:Choice>
              <mc:Fallback>
                <p:oleObj name="Visio" r:id="rId4" imgW="5620386" imgH="5033253" progId="Visio.Drawing.11">
                  <p:embed/>
                  <p:pic>
                    <p:nvPicPr>
                      <p:cNvPr id="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552" y="1484784"/>
                        <a:ext cx="5346576" cy="4789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369705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6" name="Rectangle 5"/>
          <p:cNvSpPr/>
          <p:nvPr/>
        </p:nvSpPr>
        <p:spPr>
          <a:xfrm>
            <a:off x="6012160" y="1391732"/>
            <a:ext cx="3129136" cy="1107996"/>
          </a:xfrm>
          <a:prstGeom prst="rect">
            <a:avLst/>
          </a:prstGeom>
        </p:spPr>
        <p:txBody>
          <a:bodyPr wrap="square">
            <a:spAutoFit/>
          </a:bodyPr>
          <a:lstStyle/>
          <a:p>
            <a:r>
              <a:rPr lang="fr-FR" sz="1600" b="1" dirty="0">
                <a:solidFill>
                  <a:schemeClr val="accent1">
                    <a:lumMod val="60000"/>
                    <a:lumOff val="40000"/>
                  </a:schemeClr>
                </a:solidFill>
                <a:latin typeface="+mj-lt"/>
                <a:ea typeface="+mj-ea"/>
                <a:cs typeface="+mj-cs"/>
              </a:rPr>
              <a:t>Cas #2 : </a:t>
            </a:r>
            <a:r>
              <a:rPr lang="fr-FR" sz="1600" b="1" dirty="0" smtClean="0">
                <a:solidFill>
                  <a:srgbClr val="002776"/>
                </a:solidFill>
              </a:rPr>
              <a:t>DMZ sur le firewall interne</a:t>
            </a:r>
          </a:p>
          <a:p>
            <a:endParaRPr lang="fr-FR" sz="1600" b="1" dirty="0" smtClean="0">
              <a:solidFill>
                <a:srgbClr val="002776"/>
              </a:solidFill>
            </a:endParaRPr>
          </a:p>
          <a:p>
            <a:endParaRPr lang="fr-FR" sz="1600" b="1" dirty="0">
              <a:solidFill>
                <a:srgbClr val="002776"/>
              </a:solidFill>
            </a:endParaRPr>
          </a:p>
        </p:txBody>
      </p:sp>
      <p:sp>
        <p:nvSpPr>
          <p:cNvPr id="7" name="Rectangle 6"/>
          <p:cNvSpPr/>
          <p:nvPr/>
        </p:nvSpPr>
        <p:spPr>
          <a:xfrm>
            <a:off x="5940152" y="2105452"/>
            <a:ext cx="2952328" cy="375487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285750" indent="-285750">
              <a:buFont typeface="Arial" pitchFamily="34" charset="0"/>
              <a:buChar char="•"/>
            </a:pPr>
            <a:r>
              <a:rPr lang="fr-FR" sz="1400" dirty="0" smtClean="0">
                <a:solidFill>
                  <a:srgbClr val="002776"/>
                </a:solidFill>
              </a:rPr>
              <a:t>Le trafic externe passe par deux firewalls avant d’atteindre la DMZ.</a:t>
            </a:r>
            <a:br>
              <a:rPr lang="fr-FR" sz="1400" dirty="0" smtClean="0">
                <a:solidFill>
                  <a:srgbClr val="002776"/>
                </a:solidFill>
              </a:rPr>
            </a:br>
            <a:endParaRPr lang="fr-FR" sz="1400" dirty="0" smtClean="0">
              <a:solidFill>
                <a:srgbClr val="002776"/>
              </a:solidFill>
            </a:endParaRPr>
          </a:p>
          <a:p>
            <a:pPr marL="285750" indent="-285750">
              <a:buFont typeface="Arial" pitchFamily="34" charset="0"/>
              <a:buChar char="•"/>
            </a:pPr>
            <a:r>
              <a:rPr lang="fr-FR" sz="1400" dirty="0" smtClean="0">
                <a:solidFill>
                  <a:srgbClr val="002776"/>
                </a:solidFill>
              </a:rPr>
              <a:t>Le trafic de la DMZ vers le réseau interne (généralement plus complexe) ne passe que par un seul niveau de firewall, ce qui réduit la complexité et les coûts d’administration.</a:t>
            </a:r>
          </a:p>
          <a:p>
            <a:pPr marL="285750" indent="-285750">
              <a:buFont typeface="Arial" pitchFamily="34" charset="0"/>
              <a:buChar char="•"/>
            </a:pPr>
            <a:endParaRPr lang="fr-FR" sz="1400" dirty="0">
              <a:solidFill>
                <a:srgbClr val="002776"/>
              </a:solidFill>
            </a:endParaRPr>
          </a:p>
          <a:p>
            <a:pPr marL="285750" indent="-285750">
              <a:buFont typeface="Arial" pitchFamily="34" charset="0"/>
              <a:buChar char="•"/>
            </a:pPr>
            <a:r>
              <a:rPr lang="fr-FR" sz="1400" dirty="0" smtClean="0">
                <a:solidFill>
                  <a:srgbClr val="002776"/>
                </a:solidFill>
              </a:rPr>
              <a:t>Plus facile à comprendre car seuls les flux externes passent par le firewall externe.</a:t>
            </a:r>
          </a:p>
          <a:p>
            <a:pPr marL="285750" indent="-285750">
              <a:buFont typeface="Arial" pitchFamily="34" charset="0"/>
              <a:buChar char="•"/>
            </a:pPr>
            <a:endParaRPr lang="fr-FR" sz="1400" dirty="0" smtClean="0">
              <a:solidFill>
                <a:srgbClr val="002776"/>
              </a:solidFill>
            </a:endParaRPr>
          </a:p>
          <a:p>
            <a:pPr marL="180975"/>
            <a:r>
              <a:rPr lang="fr-FR" sz="1400" b="1" dirty="0" smtClean="0">
                <a:solidFill>
                  <a:srgbClr val="0070C0"/>
                </a:solidFill>
              </a:rPr>
              <a:t>Conception généralement recommandée.</a:t>
            </a:r>
            <a:endParaRPr lang="fr-FR" sz="1600" b="1" dirty="0">
              <a:solidFill>
                <a:srgbClr val="0070C0"/>
              </a:solidFill>
            </a:endParaRPr>
          </a:p>
        </p:txBody>
      </p:sp>
      <p:graphicFrame>
        <p:nvGraphicFramePr>
          <p:cNvPr id="8" name="Objet 7"/>
          <p:cNvGraphicFramePr>
            <a:graphicFrameLocks noChangeAspect="1"/>
          </p:cNvGraphicFramePr>
          <p:nvPr>
            <p:extLst>
              <p:ext uri="{D42A27DB-BD31-4B8C-83A1-F6EECF244321}">
                <p14:modId xmlns:p14="http://schemas.microsoft.com/office/powerpoint/2010/main" val="3752455990"/>
              </p:ext>
            </p:extLst>
          </p:nvPr>
        </p:nvGraphicFramePr>
        <p:xfrm>
          <a:off x="377825" y="1484313"/>
          <a:ext cx="5346700" cy="4789487"/>
        </p:xfrm>
        <a:graphic>
          <a:graphicData uri="http://schemas.openxmlformats.org/presentationml/2006/ole">
            <mc:AlternateContent xmlns:mc="http://schemas.openxmlformats.org/markup-compatibility/2006">
              <mc:Choice xmlns:v="urn:schemas-microsoft-com:vml" Requires="v">
                <p:oleObj spid="_x0000_s9335" name="Visio" r:id="rId4" imgW="5629841" imgH="5042981" progId="Visio.Drawing.11">
                  <p:embed/>
                </p:oleObj>
              </mc:Choice>
              <mc:Fallback>
                <p:oleObj name="Visio" r:id="rId4" imgW="5629841" imgH="5042981" progId="Visio.Drawing.11">
                  <p:embed/>
                  <p:pic>
                    <p:nvPicPr>
                      <p:cNvPr id="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825" y="1484313"/>
                        <a:ext cx="5346700" cy="4789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5"/>
          <p:cNvSpPr>
            <a:spLocks noGrp="1"/>
          </p:cNvSpPr>
          <p:nvPr>
            <p:ph idx="1"/>
          </p:nvPr>
        </p:nvSpPr>
        <p:spPr>
          <a:xfrm>
            <a:off x="404813" y="1124744"/>
            <a:ext cx="8559675" cy="5285581"/>
          </a:xfrm>
        </p:spPr>
        <p:txBody>
          <a:bodyPr/>
          <a:lstStyle/>
          <a:p>
            <a:pPr lvl="1" eaLnBrk="1" hangingPunct="1">
              <a:defRPr/>
            </a:pPr>
            <a:r>
              <a:rPr lang="fr-FR" sz="1600" b="1" dirty="0" smtClean="0"/>
              <a:t>DMZ – quelques exemples de conceptions</a:t>
            </a:r>
            <a:endParaRPr lang="fr-FR" sz="1600" b="1" dirty="0"/>
          </a:p>
          <a:p>
            <a:pPr lvl="2" eaLnBrk="1" hangingPunct="1">
              <a:defRPr/>
            </a:pPr>
            <a:endParaRPr lang="fr-FR" sz="1200" dirty="0"/>
          </a:p>
          <a:p>
            <a:pPr lvl="1" eaLnBrk="1" hangingPunct="1">
              <a:buNone/>
              <a:defRPr/>
            </a:pPr>
            <a:r>
              <a:rPr lang="fr-FR" sz="1200" dirty="0" smtClean="0"/>
              <a:t>	</a:t>
            </a:r>
          </a:p>
        </p:txBody>
      </p:sp>
    </p:spTree>
    <p:extLst>
      <p:ext uri="{BB962C8B-B14F-4D97-AF65-F5344CB8AC3E}">
        <p14:creationId xmlns:p14="http://schemas.microsoft.com/office/powerpoint/2010/main" val="428535095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11" name="Rectangle 5"/>
          <p:cNvSpPr>
            <a:spLocks noGrp="1"/>
          </p:cNvSpPr>
          <p:nvPr>
            <p:ph idx="1"/>
          </p:nvPr>
        </p:nvSpPr>
        <p:spPr>
          <a:xfrm>
            <a:off x="404813" y="1124744"/>
            <a:ext cx="8127627" cy="5285581"/>
          </a:xfrm>
        </p:spPr>
        <p:txBody>
          <a:bodyPr/>
          <a:lstStyle/>
          <a:p>
            <a:pPr lvl="1" eaLnBrk="1" hangingPunct="1">
              <a:defRPr/>
            </a:pPr>
            <a:r>
              <a:rPr lang="fr-FR" sz="1600" b="1" dirty="0" smtClean="0"/>
              <a:t>Firewalls – une erreur fréquente:</a:t>
            </a:r>
            <a:endParaRPr lang="fr-FR" sz="1600" b="1" dirty="0"/>
          </a:p>
          <a:p>
            <a:pPr lvl="2" eaLnBrk="1" hangingPunct="1">
              <a:defRPr/>
            </a:pPr>
            <a:endParaRPr lang="fr-FR" sz="1200" dirty="0"/>
          </a:p>
          <a:p>
            <a:pPr lvl="1" eaLnBrk="1" hangingPunct="1">
              <a:buNone/>
              <a:defRPr/>
            </a:pPr>
            <a:r>
              <a:rPr lang="fr-FR" sz="1200" dirty="0" smtClean="0"/>
              <a:t>	</a:t>
            </a:r>
          </a:p>
        </p:txBody>
      </p:sp>
      <p:pic>
        <p:nvPicPr>
          <p:cNvPr id="9" name="Picture 3"/>
          <p:cNvPicPr>
            <a:picLocks noChangeAspect="1" noChangeArrowheads="1"/>
          </p:cNvPicPr>
          <p:nvPr/>
        </p:nvPicPr>
        <p:blipFill>
          <a:blip r:embed="rId3" cstate="print"/>
          <a:srcRect/>
          <a:stretch>
            <a:fillRect/>
          </a:stretch>
        </p:blipFill>
        <p:spPr bwMode="auto">
          <a:xfrm>
            <a:off x="2699792" y="1884204"/>
            <a:ext cx="5572125" cy="4233862"/>
          </a:xfrm>
          <a:prstGeom prst="rect">
            <a:avLst/>
          </a:prstGeom>
          <a:noFill/>
          <a:ln w="9525">
            <a:noFill/>
            <a:miter lim="800000"/>
            <a:headEnd/>
            <a:tailEnd/>
          </a:ln>
        </p:spPr>
      </p:pic>
      <p:sp>
        <p:nvSpPr>
          <p:cNvPr id="2" name="Rectangle 1"/>
          <p:cNvSpPr/>
          <p:nvPr/>
        </p:nvSpPr>
        <p:spPr>
          <a:xfrm>
            <a:off x="469338" y="1484784"/>
            <a:ext cx="2735108" cy="369332"/>
          </a:xfrm>
          <a:prstGeom prst="rect">
            <a:avLst/>
          </a:prstGeom>
        </p:spPr>
        <p:txBody>
          <a:bodyPr wrap="none">
            <a:spAutoFit/>
          </a:bodyPr>
          <a:lstStyle/>
          <a:p>
            <a:r>
              <a:rPr lang="en-US" dirty="0">
                <a:solidFill>
                  <a:schemeClr val="accent2"/>
                </a:solidFill>
                <a:latin typeface="Tahoma" pitchFamily="34" charset="0"/>
              </a:rPr>
              <a:t>But, I have a firewall . . .</a:t>
            </a:r>
          </a:p>
        </p:txBody>
      </p:sp>
      <p:sp>
        <p:nvSpPr>
          <p:cNvPr id="10" name="Text Box 5"/>
          <p:cNvSpPr txBox="1">
            <a:spLocks noChangeArrowheads="1"/>
          </p:cNvSpPr>
          <p:nvPr/>
        </p:nvSpPr>
        <p:spPr bwMode="auto">
          <a:xfrm>
            <a:off x="4244975" y="6064250"/>
            <a:ext cx="4327525" cy="276999"/>
          </a:xfrm>
          <a:prstGeom prst="rect">
            <a:avLst/>
          </a:prstGeom>
          <a:noFill/>
          <a:ln w="9525">
            <a:noFill/>
            <a:miter lim="800000"/>
            <a:headEnd/>
            <a:tailEnd/>
          </a:ln>
        </p:spPr>
        <p:txBody>
          <a:bodyPr>
            <a:spAutoFit/>
          </a:bodyPr>
          <a:lstStyle/>
          <a:p>
            <a:pPr>
              <a:spcBef>
                <a:spcPct val="50000"/>
              </a:spcBef>
            </a:pPr>
            <a:r>
              <a:rPr lang="en-US" sz="1200" i="1" dirty="0">
                <a:latin typeface="Tahoma" pitchFamily="34" charset="0"/>
              </a:rPr>
              <a:t>Source: </a:t>
            </a:r>
            <a:r>
              <a:rPr lang="en-GB" sz="1200" i="1" dirty="0">
                <a:latin typeface="Tahoma" pitchFamily="34" charset="0"/>
              </a:rPr>
              <a:t>Jeremiah Grossman, </a:t>
            </a:r>
            <a:r>
              <a:rPr lang="en-GB" sz="1200" i="1" dirty="0" err="1">
                <a:latin typeface="Tahoma" pitchFamily="34" charset="0"/>
              </a:rPr>
              <a:t>BlackHat</a:t>
            </a:r>
            <a:r>
              <a:rPr lang="en-GB" sz="1200" i="1" dirty="0">
                <a:latin typeface="Tahoma" pitchFamily="34" charset="0"/>
              </a:rPr>
              <a:t> 2001</a:t>
            </a:r>
            <a:endParaRPr lang="en-US" sz="1200" i="1" dirty="0">
              <a:latin typeface="Tahoma" pitchFamily="34" charset="0"/>
            </a:endParaRPr>
          </a:p>
        </p:txBody>
      </p:sp>
      <p:sp>
        <p:nvSpPr>
          <p:cNvPr id="12" name="Rectangle 11"/>
          <p:cNvSpPr/>
          <p:nvPr/>
        </p:nvSpPr>
        <p:spPr>
          <a:xfrm>
            <a:off x="251520" y="3429000"/>
            <a:ext cx="2304256" cy="2400657"/>
          </a:xfrm>
          <a:prstGeom prst="rect">
            <a:avLst/>
          </a:prstGeom>
        </p:spPr>
        <p:txBody>
          <a:bodyPr wrap="square">
            <a:spAutoFit/>
          </a:bodyPr>
          <a:lstStyle/>
          <a:p>
            <a:r>
              <a:rPr lang="fr-FR" sz="1200" dirty="0" smtClean="0">
                <a:solidFill>
                  <a:srgbClr val="002776"/>
                </a:solidFill>
              </a:rPr>
              <a:t>L’utilisation d’un firewall ne garantit pas le blocage du code dangereux en provenance de l’extérieur.</a:t>
            </a:r>
            <a:br>
              <a:rPr lang="fr-FR" sz="1200" dirty="0" smtClean="0">
                <a:solidFill>
                  <a:srgbClr val="002776"/>
                </a:solidFill>
              </a:rPr>
            </a:br>
            <a:endParaRPr lang="fr-FR" sz="1200" dirty="0" smtClean="0">
              <a:solidFill>
                <a:srgbClr val="002776"/>
              </a:solidFill>
            </a:endParaRPr>
          </a:p>
          <a:p>
            <a:pPr lvl="0"/>
            <a:r>
              <a:rPr lang="fr-FR" sz="1200" dirty="0" smtClean="0">
                <a:solidFill>
                  <a:srgbClr val="002776"/>
                </a:solidFill>
              </a:rPr>
              <a:t>Par exemple, le firewall ne bloquera pas nécessairement le téléchargement d’un malware par un </a:t>
            </a:r>
            <a:r>
              <a:rPr lang="fr-FR" sz="1200" dirty="0">
                <a:solidFill>
                  <a:srgbClr val="002776"/>
                </a:solidFill>
              </a:rPr>
              <a:t>utilisateur </a:t>
            </a:r>
            <a:r>
              <a:rPr lang="fr-FR" sz="1200" dirty="0" smtClean="0">
                <a:solidFill>
                  <a:srgbClr val="002776"/>
                </a:solidFill>
              </a:rPr>
              <a:t>interne s’il a lieu via une connexion chiffrée (ex: HTTPS)</a:t>
            </a:r>
            <a:endParaRPr lang="fr-FR" dirty="0">
              <a:solidFill>
                <a:srgbClr val="000000"/>
              </a:solidFill>
            </a:endParaRPr>
          </a:p>
          <a:p>
            <a:endParaRPr lang="fr-FR" dirty="0"/>
          </a:p>
        </p:txBody>
      </p:sp>
    </p:spTree>
    <p:extLst>
      <p:ext uri="{BB962C8B-B14F-4D97-AF65-F5344CB8AC3E}">
        <p14:creationId xmlns:p14="http://schemas.microsoft.com/office/powerpoint/2010/main" val="379496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628800"/>
            <a:ext cx="4736604" cy="423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11" name="Rectangle 5"/>
          <p:cNvSpPr>
            <a:spLocks noGrp="1"/>
          </p:cNvSpPr>
          <p:nvPr>
            <p:ph idx="1"/>
          </p:nvPr>
        </p:nvSpPr>
        <p:spPr>
          <a:xfrm>
            <a:off x="326901" y="1104592"/>
            <a:ext cx="8127627" cy="5285581"/>
          </a:xfrm>
        </p:spPr>
        <p:txBody>
          <a:bodyPr/>
          <a:lstStyle/>
          <a:p>
            <a:pPr lvl="1" eaLnBrk="1" hangingPunct="1">
              <a:defRPr/>
            </a:pPr>
            <a:r>
              <a:rPr lang="fr-FR" sz="1600" b="1" dirty="0" smtClean="0"/>
              <a:t>Firewalls – solution: l’inspection du trafic SSL par un </a:t>
            </a:r>
            <a:r>
              <a:rPr lang="fr-FR" sz="1600" b="1" dirty="0" smtClean="0">
                <a:solidFill>
                  <a:srgbClr val="7030A0"/>
                </a:solidFill>
              </a:rPr>
              <a:t>proxy</a:t>
            </a:r>
            <a:r>
              <a:rPr lang="fr-FR" sz="1600" b="1" dirty="0" smtClean="0"/>
              <a:t> HTTPS</a:t>
            </a:r>
            <a:endParaRPr lang="fr-FR" sz="1600" b="1" dirty="0"/>
          </a:p>
          <a:p>
            <a:pPr lvl="2" eaLnBrk="1" hangingPunct="1">
              <a:defRPr/>
            </a:pPr>
            <a:endParaRPr lang="fr-FR" sz="1200" dirty="0"/>
          </a:p>
          <a:p>
            <a:pPr lvl="1" eaLnBrk="1" hangingPunct="1">
              <a:buNone/>
              <a:defRPr/>
            </a:pPr>
            <a:r>
              <a:rPr lang="fr-FR" sz="1200" dirty="0" smtClean="0"/>
              <a:t>	</a:t>
            </a:r>
          </a:p>
        </p:txBody>
      </p:sp>
      <p:sp>
        <p:nvSpPr>
          <p:cNvPr id="12" name="Rectangle 11"/>
          <p:cNvSpPr/>
          <p:nvPr/>
        </p:nvSpPr>
        <p:spPr>
          <a:xfrm>
            <a:off x="3635896" y="1484784"/>
            <a:ext cx="4824536" cy="1661993"/>
          </a:xfrm>
          <a:prstGeom prst="rect">
            <a:avLst/>
          </a:prstGeom>
        </p:spPr>
        <p:txBody>
          <a:bodyPr wrap="square">
            <a:spAutoFit/>
          </a:bodyPr>
          <a:lstStyle/>
          <a:p>
            <a:r>
              <a:rPr lang="fr-FR" sz="1200" u="sng" dirty="0" smtClean="0">
                <a:solidFill>
                  <a:srgbClr val="002776"/>
                </a:solidFill>
              </a:rPr>
              <a:t>Solution</a:t>
            </a:r>
            <a:r>
              <a:rPr lang="fr-FR" sz="1200" dirty="0" smtClean="0">
                <a:solidFill>
                  <a:srgbClr val="002776"/>
                </a:solidFill>
              </a:rPr>
              <a:t>: inspection du trafic SSL par un proxy web compatible.</a:t>
            </a:r>
            <a:br>
              <a:rPr lang="fr-FR" sz="1200" dirty="0" smtClean="0">
                <a:solidFill>
                  <a:srgbClr val="002776"/>
                </a:solidFill>
              </a:rPr>
            </a:br>
            <a:r>
              <a:rPr lang="fr-FR" sz="1200" dirty="0" smtClean="0">
                <a:solidFill>
                  <a:srgbClr val="002776"/>
                </a:solidFill>
              </a:rPr>
              <a:t/>
            </a:r>
            <a:br>
              <a:rPr lang="fr-FR" sz="1200" dirty="0" smtClean="0">
                <a:solidFill>
                  <a:srgbClr val="002776"/>
                </a:solidFill>
              </a:rPr>
            </a:br>
            <a:r>
              <a:rPr lang="fr-FR" sz="1200" u="sng" dirty="0" smtClean="0">
                <a:solidFill>
                  <a:srgbClr val="002776"/>
                </a:solidFill>
              </a:rPr>
              <a:t>Détail: </a:t>
            </a:r>
          </a:p>
          <a:p>
            <a:r>
              <a:rPr lang="fr-FR" sz="1200" dirty="0" smtClean="0">
                <a:solidFill>
                  <a:srgbClr val="002776"/>
                </a:solidFill>
              </a:rPr>
              <a:t>Pour pouvoir déchiffrer le trafic SSL entre l’utilisateur et le site web externe, le proxy HTTPS est configuré pour pouvoir déchiffrer le trafic HTTPS de manière transparente (invisible) pour le client:</a:t>
            </a:r>
            <a:br>
              <a:rPr lang="fr-FR" sz="1200" dirty="0" smtClean="0">
                <a:solidFill>
                  <a:srgbClr val="002776"/>
                </a:solidFill>
              </a:rPr>
            </a:br>
            <a:endParaRPr lang="fr-FR" sz="1200" dirty="0" smtClean="0">
              <a:solidFill>
                <a:srgbClr val="002776"/>
              </a:solidFill>
            </a:endParaRPr>
          </a:p>
          <a:p>
            <a:endParaRPr lang="fr-FR" dirty="0"/>
          </a:p>
        </p:txBody>
      </p:sp>
      <p:cxnSp>
        <p:nvCxnSpPr>
          <p:cNvPr id="5" name="Connecteur droit avec flèche 4"/>
          <p:cNvCxnSpPr/>
          <p:nvPr/>
        </p:nvCxnSpPr>
        <p:spPr>
          <a:xfrm flipH="1" flipV="1">
            <a:off x="3563888" y="5229200"/>
            <a:ext cx="58291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H="1">
            <a:off x="4139952" y="3086956"/>
            <a:ext cx="1656184" cy="9264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146798" y="5589240"/>
            <a:ext cx="3953594" cy="1015663"/>
          </a:xfrm>
          <a:prstGeom prst="rect">
            <a:avLst/>
          </a:prstGeom>
        </p:spPr>
        <p:txBody>
          <a:bodyPr wrap="square">
            <a:spAutoFit/>
          </a:bodyPr>
          <a:lstStyle/>
          <a:p>
            <a:r>
              <a:rPr lang="fr-FR" sz="1200" b="1" dirty="0">
                <a:solidFill>
                  <a:srgbClr val="002776"/>
                </a:solidFill>
              </a:rPr>
              <a:t>1) </a:t>
            </a:r>
            <a:r>
              <a:rPr lang="fr-FR" sz="1200" dirty="0" smtClean="0">
                <a:solidFill>
                  <a:srgbClr val="002776"/>
                </a:solidFill>
              </a:rPr>
              <a:t>Le proxy </a:t>
            </a:r>
            <a:r>
              <a:rPr lang="fr-FR" sz="1200" dirty="0">
                <a:solidFill>
                  <a:srgbClr val="002776"/>
                </a:solidFill>
              </a:rPr>
              <a:t>HTTPS doit être </a:t>
            </a:r>
            <a:r>
              <a:rPr lang="fr-FR" sz="1200" dirty="0" smtClean="0">
                <a:solidFill>
                  <a:srgbClr val="002776"/>
                </a:solidFill>
              </a:rPr>
              <a:t>défini comme autorité de certification (CA) de confiance dans </a:t>
            </a:r>
            <a:r>
              <a:rPr lang="fr-FR" sz="1200" dirty="0">
                <a:solidFill>
                  <a:srgbClr val="002776"/>
                </a:solidFill>
              </a:rPr>
              <a:t>la liste des </a:t>
            </a:r>
            <a:r>
              <a:rPr lang="fr-FR" sz="1200" dirty="0" smtClean="0">
                <a:solidFill>
                  <a:srgbClr val="002776"/>
                </a:solidFill>
              </a:rPr>
              <a:t>CA incorporées au navigateur </a:t>
            </a:r>
            <a:r>
              <a:rPr lang="fr-FR" sz="1200" dirty="0">
                <a:solidFill>
                  <a:srgbClr val="002776"/>
                </a:solidFill>
              </a:rPr>
              <a:t>web du </a:t>
            </a:r>
            <a:r>
              <a:rPr lang="fr-FR" sz="1200" dirty="0" smtClean="0">
                <a:solidFill>
                  <a:srgbClr val="002776"/>
                </a:solidFill>
              </a:rPr>
              <a:t>PC client. Ainsi le proxy HTTPS peut générer des certificats que le client considérera comme émis par le site externe.</a:t>
            </a:r>
            <a:endParaRPr lang="fr-FR" dirty="0"/>
          </a:p>
        </p:txBody>
      </p:sp>
      <p:sp>
        <p:nvSpPr>
          <p:cNvPr id="24" name="Rectangle 23"/>
          <p:cNvSpPr/>
          <p:nvPr/>
        </p:nvSpPr>
        <p:spPr>
          <a:xfrm>
            <a:off x="5796136" y="2780928"/>
            <a:ext cx="3024336" cy="2677656"/>
          </a:xfrm>
          <a:prstGeom prst="rect">
            <a:avLst/>
          </a:prstGeom>
        </p:spPr>
        <p:txBody>
          <a:bodyPr wrap="square">
            <a:spAutoFit/>
          </a:bodyPr>
          <a:lstStyle/>
          <a:p>
            <a:pPr lvl="0"/>
            <a:r>
              <a:rPr lang="fr-FR" sz="1200" b="1" dirty="0" smtClean="0">
                <a:solidFill>
                  <a:srgbClr val="002776"/>
                </a:solidFill>
              </a:rPr>
              <a:t>2</a:t>
            </a:r>
            <a:r>
              <a:rPr lang="fr-FR" sz="1200" b="1" dirty="0">
                <a:solidFill>
                  <a:srgbClr val="002776"/>
                </a:solidFill>
              </a:rPr>
              <a:t>) </a:t>
            </a:r>
            <a:r>
              <a:rPr lang="fr-FR" sz="1200" dirty="0">
                <a:solidFill>
                  <a:srgbClr val="002776"/>
                </a:solidFill>
              </a:rPr>
              <a:t>Le proxy HTTPS est ensuite en mesure </a:t>
            </a:r>
            <a:endParaRPr lang="fr-FR" sz="1200" dirty="0" smtClean="0">
              <a:solidFill>
                <a:srgbClr val="002776"/>
              </a:solidFill>
            </a:endParaRPr>
          </a:p>
          <a:p>
            <a:pPr lvl="0"/>
            <a:r>
              <a:rPr lang="fr-FR" sz="1200" dirty="0" smtClean="0">
                <a:solidFill>
                  <a:srgbClr val="002776"/>
                </a:solidFill>
              </a:rPr>
              <a:t>- d’intercepter les requêtes utilisateur et d’établir lui-même la session HTTPS avec le site web externe.</a:t>
            </a:r>
            <a:endParaRPr lang="fr-FR" sz="1200" dirty="0">
              <a:solidFill>
                <a:srgbClr val="002776"/>
              </a:solidFill>
            </a:endParaRPr>
          </a:p>
          <a:p>
            <a:pPr lvl="0"/>
            <a:r>
              <a:rPr lang="fr-FR" sz="1200" dirty="0" smtClean="0">
                <a:solidFill>
                  <a:srgbClr val="002776"/>
                </a:solidFill>
              </a:rPr>
              <a:t>- A réception de réponse chiffrée du site externe le proxy déchiffre le </a:t>
            </a:r>
            <a:r>
              <a:rPr lang="fr-FR" sz="1200" dirty="0">
                <a:solidFill>
                  <a:srgbClr val="002776"/>
                </a:solidFill>
              </a:rPr>
              <a:t>trafic HTTPS </a:t>
            </a:r>
            <a:r>
              <a:rPr lang="fr-FR" sz="1200" dirty="0" smtClean="0">
                <a:solidFill>
                  <a:srgbClr val="002776"/>
                </a:solidFill>
              </a:rPr>
              <a:t>avec la clé de session établie entre lui et le </a:t>
            </a:r>
            <a:r>
              <a:rPr lang="fr-FR" sz="1200" dirty="0">
                <a:solidFill>
                  <a:srgbClr val="002776"/>
                </a:solidFill>
              </a:rPr>
              <a:t>site web </a:t>
            </a:r>
            <a:r>
              <a:rPr lang="fr-FR" sz="1200" dirty="0" smtClean="0">
                <a:solidFill>
                  <a:srgbClr val="002776"/>
                </a:solidFill>
              </a:rPr>
              <a:t>externe.</a:t>
            </a:r>
          </a:p>
          <a:p>
            <a:pPr lvl="0"/>
            <a:r>
              <a:rPr lang="fr-FR" sz="1200" dirty="0" smtClean="0">
                <a:solidFill>
                  <a:srgbClr val="002776"/>
                </a:solidFill>
              </a:rPr>
              <a:t>- Le trafic est alors inspecté, puis – si ne contenant pas de code malicieux - chiffré à nouveau avec un certificat (auto-signé) qui </a:t>
            </a:r>
            <a:r>
              <a:rPr lang="fr-FR" sz="1200" dirty="0">
                <a:solidFill>
                  <a:srgbClr val="002776"/>
                </a:solidFill>
              </a:rPr>
              <a:t>sera accepté par le poste </a:t>
            </a:r>
            <a:r>
              <a:rPr lang="fr-FR" sz="1200" dirty="0" smtClean="0">
                <a:solidFill>
                  <a:srgbClr val="002776"/>
                </a:solidFill>
              </a:rPr>
              <a:t>client</a:t>
            </a:r>
            <a:r>
              <a:rPr lang="fr-FR" sz="1200" dirty="0">
                <a:solidFill>
                  <a:srgbClr val="002776"/>
                </a:solidFill>
              </a:rPr>
              <a:t> </a:t>
            </a:r>
            <a:r>
              <a:rPr lang="fr-FR" sz="1200" dirty="0" smtClean="0">
                <a:solidFill>
                  <a:srgbClr val="002776"/>
                </a:solidFill>
              </a:rPr>
              <a:t>(bien que non-émis par le site externe).</a:t>
            </a:r>
            <a:endParaRPr lang="fr-FR" dirty="0">
              <a:solidFill>
                <a:srgbClr val="000000"/>
              </a:solidFill>
            </a:endParaRPr>
          </a:p>
        </p:txBody>
      </p:sp>
    </p:spTree>
    <p:extLst>
      <p:ext uri="{BB962C8B-B14F-4D97-AF65-F5344CB8AC3E}">
        <p14:creationId xmlns:p14="http://schemas.microsoft.com/office/powerpoint/2010/main" val="160986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6021288"/>
            <a:ext cx="410367" cy="41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11" name="Rectangle 5"/>
          <p:cNvSpPr>
            <a:spLocks noGrp="1"/>
          </p:cNvSpPr>
          <p:nvPr>
            <p:ph idx="1"/>
          </p:nvPr>
        </p:nvSpPr>
        <p:spPr>
          <a:xfrm>
            <a:off x="326901" y="1104592"/>
            <a:ext cx="8127627" cy="5285581"/>
          </a:xfrm>
        </p:spPr>
        <p:txBody>
          <a:bodyPr/>
          <a:lstStyle/>
          <a:p>
            <a:pPr lvl="1" eaLnBrk="1" hangingPunct="1">
              <a:defRPr/>
            </a:pPr>
            <a:r>
              <a:rPr lang="fr-FR" sz="1600" b="1" dirty="0" smtClean="0"/>
              <a:t>Les réseaux privés virtuels (</a:t>
            </a:r>
            <a:r>
              <a:rPr lang="fr-FR" sz="1600" b="1" dirty="0" smtClean="0">
                <a:solidFill>
                  <a:srgbClr val="7030A0"/>
                </a:solidFill>
              </a:rPr>
              <a:t>VPN</a:t>
            </a:r>
            <a:r>
              <a:rPr lang="fr-FR" sz="1600" b="1" dirty="0" smtClean="0"/>
              <a:t> </a:t>
            </a:r>
            <a:r>
              <a:rPr lang="fr-FR" sz="1600" b="1" dirty="0"/>
              <a:t>- </a:t>
            </a:r>
            <a:r>
              <a:rPr lang="en-US" sz="1600" b="1" dirty="0" smtClean="0"/>
              <a:t>Virtual Private Network</a:t>
            </a:r>
            <a:r>
              <a:rPr lang="fr-FR" sz="1600" b="1" dirty="0" smtClean="0"/>
              <a:t>) </a:t>
            </a:r>
          </a:p>
          <a:p>
            <a:pPr lvl="2" eaLnBrk="1" hangingPunct="1">
              <a:defRPr/>
            </a:pPr>
            <a:r>
              <a:rPr lang="fr-FR" sz="1200" b="1" dirty="0" smtClean="0">
                <a:latin typeface="Arial" pitchFamily="34" charset="0"/>
                <a:cs typeface="Arial" pitchFamily="34" charset="0"/>
              </a:rPr>
              <a:t>Principe:  extension logique du réseau local (i.e. privé) au travers d’un réseau public (ex: Internet) via un </a:t>
            </a:r>
            <a:r>
              <a:rPr lang="fr-FR" sz="1200" b="1" dirty="0" smtClean="0">
                <a:solidFill>
                  <a:srgbClr val="7030A0"/>
                </a:solidFill>
                <a:latin typeface="Arial" pitchFamily="34" charset="0"/>
                <a:cs typeface="Arial" pitchFamily="34" charset="0"/>
              </a:rPr>
              <a:t>protocole de </a:t>
            </a:r>
            <a:r>
              <a:rPr lang="fr-FR" sz="1200" b="1" dirty="0" err="1" smtClean="0">
                <a:solidFill>
                  <a:srgbClr val="7030A0"/>
                </a:solidFill>
                <a:latin typeface="Arial" pitchFamily="34" charset="0"/>
                <a:cs typeface="Arial" pitchFamily="34" charset="0"/>
              </a:rPr>
              <a:t>tunnelisation</a:t>
            </a:r>
            <a:r>
              <a:rPr lang="fr-FR" sz="1200" b="1" dirty="0" smtClean="0">
                <a:solidFill>
                  <a:srgbClr val="7030A0"/>
                </a:solidFill>
                <a:latin typeface="Arial" pitchFamily="34" charset="0"/>
                <a:cs typeface="Arial" pitchFamily="34" charset="0"/>
              </a:rPr>
              <a:t> </a:t>
            </a:r>
            <a:r>
              <a:rPr lang="fr-FR" sz="1200" dirty="0" smtClean="0">
                <a:latin typeface="Arial" pitchFamily="34" charset="0"/>
                <a:cs typeface="Arial" pitchFamily="34" charset="0"/>
              </a:rPr>
              <a:t>(ex: SSL, IPSEC):</a:t>
            </a:r>
            <a:endParaRPr lang="fr-FR" sz="1200" dirty="0">
              <a:latin typeface="Arial" pitchFamily="34" charset="0"/>
              <a:cs typeface="Arial" pitchFamily="34" charset="0"/>
            </a:endParaRPr>
          </a:p>
          <a:p>
            <a:pPr lvl="3" eaLnBrk="1" hangingPunct="1">
              <a:defRPr/>
            </a:pPr>
            <a:r>
              <a:rPr lang="fr-FR" sz="1200" dirty="0"/>
              <a:t>Authentification mutuelle du client et du serveur VPN.</a:t>
            </a:r>
          </a:p>
          <a:p>
            <a:pPr lvl="3" eaLnBrk="1" hangingPunct="1">
              <a:defRPr/>
            </a:pPr>
            <a:r>
              <a:rPr lang="fr-FR" sz="1200" dirty="0" smtClean="0"/>
              <a:t>Chiffrement des paquets de données par le </a:t>
            </a:r>
            <a:r>
              <a:rPr lang="fr-FR" sz="1200" b="1" dirty="0" smtClean="0"/>
              <a:t>client VPN.</a:t>
            </a:r>
          </a:p>
          <a:p>
            <a:pPr lvl="3" eaLnBrk="1" hangingPunct="1">
              <a:defRPr/>
            </a:pPr>
            <a:r>
              <a:rPr lang="fr-FR" sz="1200" dirty="0" smtClean="0"/>
              <a:t>Transport des paquets chiffrés par Internet (réseau transporteur).</a:t>
            </a:r>
            <a:endParaRPr lang="fr-FR" sz="1200" dirty="0"/>
          </a:p>
          <a:p>
            <a:pPr lvl="3" eaLnBrk="1" hangingPunct="1">
              <a:defRPr/>
            </a:pPr>
            <a:r>
              <a:rPr lang="fr-FR" sz="1200" dirty="0" smtClean="0"/>
              <a:t>Réception et déchiffrement des paquets par le </a:t>
            </a:r>
            <a:r>
              <a:rPr lang="fr-FR" sz="1200" b="1" dirty="0"/>
              <a:t>serveur </a:t>
            </a:r>
            <a:r>
              <a:rPr lang="fr-FR" sz="1200" b="1" dirty="0" smtClean="0"/>
              <a:t>VPN.</a:t>
            </a:r>
            <a:endParaRPr lang="fr-FR" sz="1200"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marL="0" lvl="1" indent="0" eaLnBrk="1" hangingPunct="1">
              <a:buNone/>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r>
              <a:rPr lang="fr-FR" sz="1600" b="1" dirty="0" smtClean="0"/>
              <a:t>Avantages: </a:t>
            </a:r>
          </a:p>
          <a:p>
            <a:pPr lvl="2" eaLnBrk="1" hangingPunct="1">
              <a:defRPr/>
            </a:pPr>
            <a:r>
              <a:rPr lang="fr-FR" sz="1200" b="1" dirty="0" smtClean="0">
                <a:solidFill>
                  <a:srgbClr val="0070C0"/>
                </a:solidFill>
              </a:rPr>
              <a:t>Coût</a:t>
            </a:r>
            <a:r>
              <a:rPr lang="fr-FR" sz="1200" dirty="0" smtClean="0"/>
              <a:t> - largement </a:t>
            </a:r>
            <a:r>
              <a:rPr lang="fr-FR" sz="1200" dirty="0"/>
              <a:t>inférieur à </a:t>
            </a:r>
            <a:r>
              <a:rPr lang="fr-FR" sz="1200" dirty="0" smtClean="0"/>
              <a:t>celui d’une </a:t>
            </a:r>
            <a:r>
              <a:rPr lang="fr-FR" sz="1200" dirty="0"/>
              <a:t>ligne </a:t>
            </a:r>
            <a:r>
              <a:rPr lang="fr-FR" sz="1200" dirty="0" smtClean="0"/>
              <a:t>louée </a:t>
            </a:r>
          </a:p>
          <a:p>
            <a:pPr lvl="2" eaLnBrk="1" hangingPunct="1">
              <a:defRPr/>
            </a:pPr>
            <a:r>
              <a:rPr lang="fr-FR" sz="1200" b="1" dirty="0" smtClean="0">
                <a:solidFill>
                  <a:srgbClr val="0070C0"/>
                </a:solidFill>
              </a:rPr>
              <a:t>Confidentialité</a:t>
            </a:r>
            <a:r>
              <a:rPr lang="fr-FR" sz="1200" dirty="0" smtClean="0">
                <a:solidFill>
                  <a:srgbClr val="0070C0"/>
                </a:solidFill>
              </a:rPr>
              <a:t> </a:t>
            </a:r>
            <a:r>
              <a:rPr lang="fr-FR" sz="1200" dirty="0" smtClean="0"/>
              <a:t>– </a:t>
            </a:r>
            <a:r>
              <a:rPr lang="fr-FR" sz="1200" b="1" dirty="0" smtClean="0">
                <a:solidFill>
                  <a:srgbClr val="0070C0"/>
                </a:solidFill>
              </a:rPr>
              <a:t>Intégrité</a:t>
            </a:r>
            <a:r>
              <a:rPr lang="fr-FR" sz="1200" dirty="0" smtClean="0">
                <a:solidFill>
                  <a:srgbClr val="0070C0"/>
                </a:solidFill>
              </a:rPr>
              <a:t> </a:t>
            </a:r>
            <a:r>
              <a:rPr lang="fr-FR" sz="1200" dirty="0" smtClean="0"/>
              <a:t>– </a:t>
            </a:r>
            <a:r>
              <a:rPr lang="fr-FR" sz="1200" b="1" dirty="0" smtClean="0">
                <a:solidFill>
                  <a:srgbClr val="0070C0"/>
                </a:solidFill>
              </a:rPr>
              <a:t>Authentification </a:t>
            </a:r>
            <a:r>
              <a:rPr lang="fr-FR" sz="1200" dirty="0" smtClean="0">
                <a:latin typeface="Arial" pitchFamily="34" charset="0"/>
                <a:cs typeface="Arial" pitchFamily="34" charset="0"/>
              </a:rPr>
              <a:t>(standard</a:t>
            </a:r>
            <a:r>
              <a:rPr lang="fr-FR" sz="1200" dirty="0">
                <a:latin typeface="Arial" pitchFamily="34" charset="0"/>
                <a:cs typeface="Arial" pitchFamily="34" charset="0"/>
              </a:rPr>
              <a:t>: </a:t>
            </a:r>
            <a:r>
              <a:rPr lang="fr-FR" sz="1200" dirty="0">
                <a:solidFill>
                  <a:srgbClr val="FF0000"/>
                </a:solidFill>
                <a:latin typeface="Arial" pitchFamily="34" charset="0"/>
                <a:cs typeface="Arial" pitchFamily="34" charset="0"/>
              </a:rPr>
              <a:t>mot de </a:t>
            </a:r>
            <a:r>
              <a:rPr lang="fr-FR" sz="1200" dirty="0" smtClean="0">
                <a:solidFill>
                  <a:srgbClr val="FF0000"/>
                </a:solidFill>
                <a:latin typeface="Arial" pitchFamily="34" charset="0"/>
                <a:cs typeface="Arial" pitchFamily="34" charset="0"/>
              </a:rPr>
              <a:t>passe seul          </a:t>
            </a:r>
            <a:r>
              <a:rPr lang="fr-FR" sz="1200" dirty="0" smtClean="0">
                <a:latin typeface="Arial" pitchFamily="34" charset="0"/>
                <a:cs typeface="Arial" pitchFamily="34" charset="0"/>
              </a:rPr>
              <a:t>, </a:t>
            </a:r>
            <a:r>
              <a:rPr lang="fr-FR" sz="1200" u="sng" dirty="0">
                <a:latin typeface="Arial" pitchFamily="34" charset="0"/>
                <a:cs typeface="Arial" pitchFamily="34" charset="0"/>
              </a:rPr>
              <a:t>option</a:t>
            </a:r>
            <a:r>
              <a:rPr lang="fr-FR" sz="1200" dirty="0">
                <a:latin typeface="Arial" pitchFamily="34" charset="0"/>
                <a:cs typeface="Arial" pitchFamily="34" charset="0"/>
              </a:rPr>
              <a:t>: authentification forte)</a:t>
            </a:r>
          </a:p>
        </p:txBody>
      </p:sp>
      <p:graphicFrame>
        <p:nvGraphicFramePr>
          <p:cNvPr id="2" name="Objet 1"/>
          <p:cNvGraphicFramePr>
            <a:graphicFrameLocks noChangeAspect="1"/>
          </p:cNvGraphicFramePr>
          <p:nvPr>
            <p:extLst>
              <p:ext uri="{D42A27DB-BD31-4B8C-83A1-F6EECF244321}">
                <p14:modId xmlns:p14="http://schemas.microsoft.com/office/powerpoint/2010/main" val="2855465858"/>
              </p:ext>
            </p:extLst>
          </p:nvPr>
        </p:nvGraphicFramePr>
        <p:xfrm>
          <a:off x="1763688" y="2780928"/>
          <a:ext cx="5271244" cy="2971390"/>
        </p:xfrm>
        <a:graphic>
          <a:graphicData uri="http://schemas.openxmlformats.org/presentationml/2006/ole">
            <mc:AlternateContent xmlns:mc="http://schemas.openxmlformats.org/markup-compatibility/2006">
              <mc:Choice xmlns:v="urn:schemas-microsoft-com:vml" Requires="v">
                <p:oleObj spid="_x0000_s12396" name="Visio" r:id="rId5" imgW="7950823" imgH="4481749" progId="Visio.Drawing.11">
                  <p:embed/>
                </p:oleObj>
              </mc:Choice>
              <mc:Fallback>
                <p:oleObj name="Visio" r:id="rId5" imgW="7950823" imgH="4481749" progId="Visio.Drawing.11">
                  <p:embed/>
                  <p:pic>
                    <p:nvPicPr>
                      <p:cNvPr id="0"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688" y="2780928"/>
                        <a:ext cx="5271244" cy="29713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12"/>
          <p:cNvSpPr/>
          <p:nvPr/>
        </p:nvSpPr>
        <p:spPr>
          <a:xfrm>
            <a:off x="107504" y="4725144"/>
            <a:ext cx="1475656" cy="261610"/>
          </a:xfrm>
          <a:prstGeom prst="rect">
            <a:avLst/>
          </a:prstGeom>
        </p:spPr>
        <p:txBody>
          <a:bodyPr wrap="square">
            <a:spAutoFit/>
          </a:bodyPr>
          <a:lstStyle/>
          <a:p>
            <a:r>
              <a:rPr lang="fr-FR" sz="1100" dirty="0" smtClean="0">
                <a:solidFill>
                  <a:srgbClr val="002776"/>
                </a:solidFill>
              </a:rPr>
              <a:t>VPN site à site</a:t>
            </a:r>
            <a:endParaRPr lang="fr-FR" sz="1600" dirty="0"/>
          </a:p>
        </p:txBody>
      </p:sp>
      <p:cxnSp>
        <p:nvCxnSpPr>
          <p:cNvPr id="6" name="Connecteur droit avec flèche 5"/>
          <p:cNvCxnSpPr/>
          <p:nvPr/>
        </p:nvCxnSpPr>
        <p:spPr>
          <a:xfrm>
            <a:off x="1403648" y="4855949"/>
            <a:ext cx="720080" cy="1308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07504" y="3254127"/>
            <a:ext cx="1475656" cy="261610"/>
          </a:xfrm>
          <a:prstGeom prst="rect">
            <a:avLst/>
          </a:prstGeom>
        </p:spPr>
        <p:txBody>
          <a:bodyPr wrap="square">
            <a:spAutoFit/>
          </a:bodyPr>
          <a:lstStyle/>
          <a:p>
            <a:r>
              <a:rPr lang="fr-FR" sz="1100" dirty="0" smtClean="0">
                <a:solidFill>
                  <a:srgbClr val="002776"/>
                </a:solidFill>
              </a:rPr>
              <a:t>VPN client vers site</a:t>
            </a:r>
            <a:endParaRPr lang="fr-FR" sz="1600" dirty="0"/>
          </a:p>
        </p:txBody>
      </p:sp>
      <p:cxnSp>
        <p:nvCxnSpPr>
          <p:cNvPr id="17" name="Connecteur droit avec flèche 16"/>
          <p:cNvCxnSpPr/>
          <p:nvPr/>
        </p:nvCxnSpPr>
        <p:spPr>
          <a:xfrm>
            <a:off x="1434233" y="3409183"/>
            <a:ext cx="360040" cy="654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436096" y="6381328"/>
            <a:ext cx="1410964" cy="276999"/>
          </a:xfrm>
          <a:prstGeom prst="rect">
            <a:avLst/>
          </a:prstGeom>
        </p:spPr>
        <p:txBody>
          <a:bodyPr wrap="none">
            <a:spAutoFit/>
          </a:bodyPr>
          <a:lstStyle/>
          <a:p>
            <a:r>
              <a:rPr lang="fr-FR" sz="1200" dirty="0" smtClean="0">
                <a:solidFill>
                  <a:srgbClr val="FF0000"/>
                </a:solidFill>
                <a:latin typeface="Arial" pitchFamily="34" charset="0"/>
                <a:cs typeface="Arial" pitchFamily="34" charset="0"/>
              </a:rPr>
              <a:t>Non-recommandé</a:t>
            </a:r>
            <a:endParaRPr lang="fr-FR" sz="1200" dirty="0"/>
          </a:p>
        </p:txBody>
      </p:sp>
      <p:sp>
        <p:nvSpPr>
          <p:cNvPr id="10" name="Rectangle 9"/>
          <p:cNvSpPr/>
          <p:nvPr/>
        </p:nvSpPr>
        <p:spPr>
          <a:xfrm>
            <a:off x="4067944" y="5832462"/>
            <a:ext cx="3381054" cy="276999"/>
          </a:xfrm>
          <a:prstGeom prst="rect">
            <a:avLst/>
          </a:prstGeom>
        </p:spPr>
        <p:txBody>
          <a:bodyPr wrap="none">
            <a:spAutoFit/>
          </a:bodyPr>
          <a:lstStyle/>
          <a:p>
            <a:r>
              <a:rPr lang="fr-FR" sz="1200" dirty="0" smtClean="0">
                <a:solidFill>
                  <a:srgbClr val="002776"/>
                </a:solidFill>
              </a:rPr>
              <a:t>(NB: bande </a:t>
            </a:r>
            <a:r>
              <a:rPr lang="fr-FR" sz="1200" dirty="0">
                <a:solidFill>
                  <a:srgbClr val="002776"/>
                </a:solidFill>
              </a:rPr>
              <a:t>passante cependant </a:t>
            </a:r>
            <a:r>
              <a:rPr lang="fr-FR" sz="1200" dirty="0" smtClean="0">
                <a:solidFill>
                  <a:srgbClr val="002776"/>
                </a:solidFill>
              </a:rPr>
              <a:t>non-garantie</a:t>
            </a:r>
            <a:r>
              <a:rPr lang="fr-FR" sz="1200" dirty="0">
                <a:solidFill>
                  <a:srgbClr val="002776"/>
                </a:solidFill>
              </a:rPr>
              <a:t>).</a:t>
            </a:r>
            <a:endParaRPr lang="fr-FR" dirty="0"/>
          </a:p>
        </p:txBody>
      </p:sp>
      <p:sp>
        <p:nvSpPr>
          <p:cNvPr id="23" name="Rectangle 22"/>
          <p:cNvSpPr/>
          <p:nvPr/>
        </p:nvSpPr>
        <p:spPr>
          <a:xfrm>
            <a:off x="6822627" y="4986754"/>
            <a:ext cx="2189436"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FR" sz="1200" u="sng" dirty="0">
                <a:solidFill>
                  <a:srgbClr val="002776"/>
                </a:solidFill>
              </a:rPr>
              <a:t>P</a:t>
            </a:r>
            <a:r>
              <a:rPr lang="fr-FR" sz="1200" u="sng" dirty="0" smtClean="0">
                <a:solidFill>
                  <a:srgbClr val="002776"/>
                </a:solidFill>
              </a:rPr>
              <a:t>oints d’attention</a:t>
            </a:r>
            <a:r>
              <a:rPr lang="fr-FR" sz="1200" dirty="0" smtClean="0">
                <a:solidFill>
                  <a:srgbClr val="002776"/>
                </a:solidFill>
              </a:rPr>
              <a:t>: </a:t>
            </a:r>
          </a:p>
          <a:p>
            <a:pPr marL="171450" indent="-171450">
              <a:buFont typeface="Arial" pitchFamily="34" charset="0"/>
              <a:buChar char="•"/>
            </a:pPr>
            <a:r>
              <a:rPr lang="fr-FR" sz="1200" dirty="0">
                <a:solidFill>
                  <a:srgbClr val="002776"/>
                </a:solidFill>
              </a:rPr>
              <a:t>S</a:t>
            </a:r>
            <a:r>
              <a:rPr lang="fr-FR" sz="1200" dirty="0" smtClean="0">
                <a:solidFill>
                  <a:srgbClr val="002776"/>
                </a:solidFill>
              </a:rPr>
              <a:t>écurité du poste client.</a:t>
            </a:r>
          </a:p>
          <a:p>
            <a:pPr marL="171450" indent="-171450">
              <a:buFont typeface="Arial" pitchFamily="34" charset="0"/>
              <a:buChar char="•"/>
            </a:pPr>
            <a:r>
              <a:rPr lang="fr-FR" sz="1200" dirty="0" smtClean="0">
                <a:solidFill>
                  <a:srgbClr val="002776"/>
                </a:solidFill>
              </a:rPr>
              <a:t>Authentification suffisante?</a:t>
            </a:r>
            <a:endParaRPr lang="fr-FR" dirty="0"/>
          </a:p>
        </p:txBody>
      </p:sp>
    </p:spTree>
    <p:extLst>
      <p:ext uri="{BB962C8B-B14F-4D97-AF65-F5344CB8AC3E}">
        <p14:creationId xmlns:p14="http://schemas.microsoft.com/office/powerpoint/2010/main" val="225614404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FR" sz="1600" b="1" dirty="0" smtClean="0"/>
              <a:t>Liens et références</a:t>
            </a:r>
            <a:br>
              <a:rPr lang="fr-FR" sz="1600" b="1" dirty="0" smtClean="0"/>
            </a:br>
            <a:endParaRPr lang="fr-FR" sz="1600" b="1" dirty="0" smtClean="0"/>
          </a:p>
          <a:p>
            <a:pPr lvl="2" eaLnBrk="1" hangingPunct="1">
              <a:defRPr/>
            </a:pPr>
            <a:r>
              <a:rPr lang="fr-FR" sz="1200" b="1" dirty="0" smtClean="0">
                <a:latin typeface="Arial" pitchFamily="34" charset="0"/>
                <a:cs typeface="Arial" pitchFamily="34" charset="0"/>
              </a:rPr>
              <a:t>Réseaux  (édition 5) - </a:t>
            </a:r>
            <a:r>
              <a:rPr lang="fr-FR" sz="1200" dirty="0" smtClean="0">
                <a:latin typeface="Arial" pitchFamily="34" charset="0"/>
                <a:cs typeface="Arial" pitchFamily="34" charset="0"/>
              </a:rPr>
              <a:t>Andrew </a:t>
            </a:r>
            <a:r>
              <a:rPr lang="fr-FR" sz="1200" dirty="0" err="1" smtClean="0">
                <a:latin typeface="Arial" pitchFamily="34" charset="0"/>
                <a:cs typeface="Arial" pitchFamily="34" charset="0"/>
              </a:rPr>
              <a:t>Tanenbaum</a:t>
            </a:r>
            <a:r>
              <a:rPr lang="fr-FR" sz="1200" dirty="0" smtClean="0">
                <a:latin typeface="Arial" pitchFamily="34" charset="0"/>
                <a:cs typeface="Arial" pitchFamily="34" charset="0"/>
              </a:rPr>
              <a:t> &amp; </a:t>
            </a:r>
            <a:r>
              <a:rPr lang="fr-FR" sz="1200" dirty="0">
                <a:latin typeface="Arial" pitchFamily="34" charset="0"/>
                <a:cs typeface="Arial" pitchFamily="34" charset="0"/>
              </a:rPr>
              <a:t>David </a:t>
            </a:r>
            <a:r>
              <a:rPr lang="fr-FR" sz="1200" dirty="0" err="1">
                <a:latin typeface="Arial" pitchFamily="34" charset="0"/>
                <a:cs typeface="Arial" pitchFamily="34" charset="0"/>
              </a:rPr>
              <a:t>J.Wetherall</a:t>
            </a:r>
            <a:endParaRPr lang="en-GB" sz="1200" i="1" dirty="0" smtClean="0"/>
          </a:p>
          <a:p>
            <a:pPr lvl="3" eaLnBrk="1" hangingPunct="1">
              <a:defRPr/>
            </a:pPr>
            <a:r>
              <a:rPr lang="fr-FR" sz="1200" b="1" dirty="0"/>
              <a:t>ISBN-13:</a:t>
            </a:r>
            <a:r>
              <a:rPr lang="fr-FR" sz="1200" dirty="0"/>
              <a:t> </a:t>
            </a:r>
            <a:r>
              <a:rPr lang="fr-FR" sz="1200" dirty="0" smtClean="0"/>
              <a:t>978-2744075216</a:t>
            </a:r>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lvl="2" eaLnBrk="1" hangingPunct="1">
              <a:defRPr/>
            </a:pPr>
            <a:r>
              <a:rPr lang="fr-FR" sz="1200" b="1" dirty="0" smtClean="0">
                <a:latin typeface="Arial" pitchFamily="34" charset="0"/>
                <a:cs typeface="Arial" pitchFamily="34" charset="0"/>
              </a:rPr>
              <a:t>Distribution Linux et outils d’analyse sécurité:</a:t>
            </a:r>
            <a:endParaRPr lang="en-GB" sz="1200" i="1" dirty="0"/>
          </a:p>
          <a:p>
            <a:pPr lvl="3" eaLnBrk="1" hangingPunct="1">
              <a:defRPr/>
            </a:pPr>
            <a:r>
              <a:rPr lang="fr-FR" sz="1200" b="1" dirty="0" smtClean="0"/>
              <a:t>Kali Linux (ex. </a:t>
            </a:r>
            <a:r>
              <a:rPr lang="fr-FR" sz="1200" b="1" dirty="0" err="1" smtClean="0"/>
              <a:t>BackTrack</a:t>
            </a:r>
            <a:r>
              <a:rPr lang="fr-FR" sz="1200" b="1" dirty="0"/>
              <a:t>) : </a:t>
            </a:r>
            <a:r>
              <a:rPr lang="fr-FR" sz="1200" dirty="0">
                <a:hlinkClick r:id="rId3"/>
              </a:rPr>
              <a:t>http://www.kali.org</a:t>
            </a:r>
            <a:r>
              <a:rPr lang="fr-FR" sz="1200" dirty="0" smtClean="0">
                <a:hlinkClick r:id="rId3"/>
              </a:rPr>
              <a:t>/</a:t>
            </a:r>
            <a:r>
              <a:rPr lang="fr-FR" sz="1200" dirty="0" smtClean="0"/>
              <a:t> </a:t>
            </a:r>
            <a:endParaRPr lang="fr-FR" sz="1200" dirty="0"/>
          </a:p>
          <a:p>
            <a:pPr marL="361950" lvl="3" indent="0" eaLnBrk="1" hangingPunct="1">
              <a:buNone/>
              <a:defRPr/>
            </a:pPr>
            <a:endParaRPr lang="fr-FR" sz="1200" dirty="0"/>
          </a:p>
        </p:txBody>
      </p:sp>
      <p:sp>
        <p:nvSpPr>
          <p:cNvPr id="8" name="Rectangle 4"/>
          <p:cNvSpPr>
            <a:spLocks noGrp="1"/>
          </p:cNvSpPr>
          <p:nvPr>
            <p:ph type="title"/>
          </p:nvPr>
        </p:nvSpPr>
        <p:spPr/>
        <p:txBody>
          <a:bodyPr/>
          <a:lstStyle/>
          <a:p>
            <a:r>
              <a:rPr lang="fr-CH" sz="1600" dirty="0" smtClean="0">
                <a:solidFill>
                  <a:srgbClr val="002776"/>
                </a:solidFill>
                <a:cs typeface="Arial" charset="0"/>
              </a:rPr>
              <a:t>Sécurité logique - Réseaux</a:t>
            </a:r>
            <a:r>
              <a:rPr sz="2000" dirty="0" smtClean="0"/>
              <a:t/>
            </a:r>
            <a:br>
              <a:rPr sz="2000" dirty="0" smtClean="0"/>
            </a:b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1772816"/>
            <a:ext cx="2138701" cy="302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866568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2411760" y="1443548"/>
            <a:ext cx="4403770" cy="3785652"/>
          </a:xfrm>
          <a:prstGeom prst="rect">
            <a:avLst/>
          </a:prstGeom>
        </p:spPr>
        <p:txBody>
          <a:bodyPr wrap="none">
            <a:spAutoFit/>
          </a:bodyPr>
          <a:lstStyle/>
          <a:p>
            <a:pPr algn="ctr"/>
            <a:r>
              <a:rPr lang="fr-CH" sz="8000" b="1" dirty="0" smtClean="0">
                <a:solidFill>
                  <a:srgbClr val="002776">
                    <a:lumMod val="60000"/>
                    <a:lumOff val="40000"/>
                  </a:srgbClr>
                </a:solidFill>
                <a:ea typeface="+mj-ea"/>
                <a:cs typeface="+mj-cs"/>
              </a:rPr>
              <a:t>Bases </a:t>
            </a:r>
            <a:br>
              <a:rPr lang="fr-CH" sz="8000" b="1" dirty="0" smtClean="0">
                <a:solidFill>
                  <a:srgbClr val="002776">
                    <a:lumMod val="60000"/>
                    <a:lumOff val="40000"/>
                  </a:srgbClr>
                </a:solidFill>
                <a:ea typeface="+mj-ea"/>
                <a:cs typeface="+mj-cs"/>
              </a:rPr>
            </a:br>
            <a:r>
              <a:rPr lang="fr-CH" sz="8000" b="1" dirty="0" smtClean="0">
                <a:solidFill>
                  <a:srgbClr val="002776">
                    <a:lumMod val="60000"/>
                    <a:lumOff val="40000"/>
                  </a:srgbClr>
                </a:solidFill>
                <a:ea typeface="+mj-ea"/>
                <a:cs typeface="+mj-cs"/>
              </a:rPr>
              <a:t>de </a:t>
            </a:r>
            <a:br>
              <a:rPr lang="fr-CH" sz="8000" b="1" dirty="0" smtClean="0">
                <a:solidFill>
                  <a:srgbClr val="002776">
                    <a:lumMod val="60000"/>
                    <a:lumOff val="40000"/>
                  </a:srgbClr>
                </a:solidFill>
                <a:ea typeface="+mj-ea"/>
                <a:cs typeface="+mj-cs"/>
              </a:rPr>
            </a:br>
            <a:r>
              <a:rPr lang="fr-CH" sz="8000" b="1" dirty="0" smtClean="0">
                <a:solidFill>
                  <a:srgbClr val="002776">
                    <a:lumMod val="60000"/>
                    <a:lumOff val="40000"/>
                  </a:srgbClr>
                </a:solidFill>
                <a:ea typeface="+mj-ea"/>
                <a:cs typeface="+mj-cs"/>
              </a:rPr>
              <a:t>données</a:t>
            </a:r>
            <a:endParaRPr lang="fr-FR" sz="8000" dirty="0"/>
          </a:p>
        </p:txBody>
      </p:sp>
    </p:spTree>
    <p:extLst>
      <p:ext uri="{BB962C8B-B14F-4D97-AF65-F5344CB8AC3E}">
        <p14:creationId xmlns:p14="http://schemas.microsoft.com/office/powerpoint/2010/main" val="333731162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3284984"/>
            <a:ext cx="410367" cy="41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1412776"/>
            <a:ext cx="410367" cy="41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3933056"/>
            <a:ext cx="410367" cy="41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Bases de données</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en-US" sz="1200" dirty="0" smtClean="0"/>
          </a:p>
          <a:p>
            <a:pPr lvl="1" eaLnBrk="1" hangingPunct="1">
              <a:buNone/>
              <a:defRPr/>
            </a:pPr>
            <a:endParaRPr lang="en-US" sz="1200" dirty="0" smtClean="0"/>
          </a:p>
          <a:p>
            <a:pPr lvl="3" eaLnBrk="1" hangingPunct="1">
              <a:defRPr/>
            </a:pPr>
            <a:endParaRPr lang="en-US" sz="1200" b="1" dirty="0"/>
          </a:p>
          <a:p>
            <a:pPr lvl="3" eaLnBrk="1" hangingPunct="1">
              <a:buNone/>
              <a:defRPr/>
            </a:pPr>
            <a:endParaRPr lang="fr-FR" sz="1200" b="1" dirty="0" smtClean="0"/>
          </a:p>
          <a:p>
            <a:pPr lvl="3" eaLnBrk="1" hangingPunct="1">
              <a:buNone/>
              <a:defRPr/>
            </a:pPr>
            <a:endParaRPr lang="fr-FR" sz="1200" b="1" dirty="0" smtClean="0"/>
          </a:p>
          <a:p>
            <a:pPr lvl="3" eaLnBrk="1" hangingPunct="1">
              <a:buNone/>
              <a:defRPr/>
            </a:pPr>
            <a:r>
              <a:rPr lang="fr-FR" sz="1200" b="1" dirty="0" smtClean="0"/>
              <a:t>			Référence</a:t>
            </a:r>
            <a:r>
              <a:rPr lang="en-US" sz="1200" b="1" dirty="0" smtClean="0"/>
              <a:t>:</a:t>
            </a:r>
            <a:r>
              <a:rPr lang="en-US" sz="1200" dirty="0" smtClean="0"/>
              <a:t> </a:t>
            </a:r>
            <a:r>
              <a:rPr lang="en-US" sz="1200" dirty="0">
                <a:hlinkClick r:id="rId4"/>
              </a:rPr>
              <a:t>http://</a:t>
            </a:r>
            <a:r>
              <a:rPr lang="en-US" sz="1200" dirty="0" smtClean="0">
                <a:hlinkClick r:id="rId4"/>
              </a:rPr>
              <a:t>www.sans.edu/research/security-laboratory/article/it-separation-duties</a:t>
            </a:r>
            <a:r>
              <a:rPr lang="en-US" sz="1200" dirty="0" smtClean="0"/>
              <a:t> </a:t>
            </a:r>
            <a:endParaRPr lang="fr-FR" sz="1200"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Can 5"/>
          <p:cNvSpPr/>
          <p:nvPr/>
        </p:nvSpPr>
        <p:spPr>
          <a:xfrm>
            <a:off x="5868144" y="2132856"/>
            <a:ext cx="1152128" cy="1944216"/>
          </a:xfrm>
          <a:prstGeom prst="ca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a:solidFill>
                  <a:srgbClr val="7030A0"/>
                </a:solidFill>
              </a:rPr>
              <a:t>Base de données</a:t>
            </a:r>
          </a:p>
        </p:txBody>
      </p:sp>
      <p:sp>
        <p:nvSpPr>
          <p:cNvPr id="9" name="Rectangle 8"/>
          <p:cNvSpPr/>
          <p:nvPr/>
        </p:nvSpPr>
        <p:spPr>
          <a:xfrm>
            <a:off x="4283968" y="4221088"/>
            <a:ext cx="2736304"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a:solidFill>
                  <a:srgbClr val="7030A0"/>
                </a:solidFill>
              </a:rPr>
              <a:t>Système d’exploitation</a:t>
            </a:r>
          </a:p>
        </p:txBody>
      </p:sp>
      <p:sp>
        <p:nvSpPr>
          <p:cNvPr id="10" name="Rectangle 9"/>
          <p:cNvSpPr/>
          <p:nvPr/>
        </p:nvSpPr>
        <p:spPr>
          <a:xfrm>
            <a:off x="4283968" y="2132856"/>
            <a:ext cx="1080120" cy="19442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a:solidFill>
                  <a:srgbClr val="7030A0"/>
                </a:solidFill>
              </a:rPr>
              <a:t>Application métier</a:t>
            </a:r>
          </a:p>
        </p:txBody>
      </p:sp>
      <p:sp>
        <p:nvSpPr>
          <p:cNvPr id="11" name="Left-Right Arrow 10"/>
          <p:cNvSpPr/>
          <p:nvPr/>
        </p:nvSpPr>
        <p:spPr>
          <a:xfrm>
            <a:off x="5138920" y="3474720"/>
            <a:ext cx="1008112" cy="288032"/>
          </a:xfrm>
          <a:prstGeom prst="leftRight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pic>
        <p:nvPicPr>
          <p:cNvPr id="12" name="Picture 6"/>
          <p:cNvPicPr>
            <a:picLocks noChangeAspect="1" noChangeArrowheads="1"/>
          </p:cNvPicPr>
          <p:nvPr/>
        </p:nvPicPr>
        <p:blipFill>
          <a:blip r:embed="rId5" cstate="print"/>
          <a:srcRect/>
          <a:stretch>
            <a:fillRect/>
          </a:stretch>
        </p:blipFill>
        <p:spPr bwMode="auto">
          <a:xfrm>
            <a:off x="7740352" y="2060848"/>
            <a:ext cx="469776" cy="548072"/>
          </a:xfrm>
          <a:prstGeom prst="rect">
            <a:avLst/>
          </a:prstGeom>
          <a:noFill/>
          <a:ln w="9525">
            <a:noFill/>
            <a:miter lim="800000"/>
            <a:headEnd/>
            <a:tailEnd/>
          </a:ln>
        </p:spPr>
      </p:pic>
      <p:sp>
        <p:nvSpPr>
          <p:cNvPr id="13" name="Rectangle 12"/>
          <p:cNvSpPr/>
          <p:nvPr/>
        </p:nvSpPr>
        <p:spPr>
          <a:xfrm>
            <a:off x="7380312" y="2600908"/>
            <a:ext cx="1224136" cy="507831"/>
          </a:xfrm>
          <a:prstGeom prst="rect">
            <a:avLst/>
          </a:prstGeom>
        </p:spPr>
        <p:txBody>
          <a:bodyPr wrap="square">
            <a:spAutoFit/>
          </a:bodyPr>
          <a:lstStyle/>
          <a:p>
            <a:pPr algn="ctr"/>
            <a:r>
              <a:rPr lang="fr-CH" sz="900" b="1" dirty="0">
                <a:solidFill>
                  <a:srgbClr val="002776"/>
                </a:solidFill>
              </a:rPr>
              <a:t>Administrateurs des bases de données (« DBA »)</a:t>
            </a:r>
            <a:endParaRPr lang="fr-CH" b="1" dirty="0">
              <a:solidFill>
                <a:srgbClr val="000000"/>
              </a:solidFill>
            </a:endParaRPr>
          </a:p>
        </p:txBody>
      </p:sp>
      <p:pic>
        <p:nvPicPr>
          <p:cNvPr id="14" name="Picture 6"/>
          <p:cNvPicPr>
            <a:picLocks noChangeAspect="1" noChangeArrowheads="1"/>
          </p:cNvPicPr>
          <p:nvPr/>
        </p:nvPicPr>
        <p:blipFill>
          <a:blip r:embed="rId5" cstate="print"/>
          <a:srcRect/>
          <a:stretch>
            <a:fillRect/>
          </a:stretch>
        </p:blipFill>
        <p:spPr bwMode="auto">
          <a:xfrm>
            <a:off x="3059832" y="3645024"/>
            <a:ext cx="469776" cy="548072"/>
          </a:xfrm>
          <a:prstGeom prst="rect">
            <a:avLst/>
          </a:prstGeom>
          <a:noFill/>
          <a:ln w="9525">
            <a:noFill/>
            <a:miter lim="800000"/>
            <a:headEnd/>
            <a:tailEnd/>
          </a:ln>
        </p:spPr>
      </p:pic>
      <p:sp>
        <p:nvSpPr>
          <p:cNvPr id="15" name="Rectangle 14"/>
          <p:cNvSpPr/>
          <p:nvPr/>
        </p:nvSpPr>
        <p:spPr>
          <a:xfrm>
            <a:off x="2771800" y="4257092"/>
            <a:ext cx="1080119" cy="369332"/>
          </a:xfrm>
          <a:prstGeom prst="rect">
            <a:avLst/>
          </a:prstGeom>
        </p:spPr>
        <p:txBody>
          <a:bodyPr wrap="square">
            <a:spAutoFit/>
          </a:bodyPr>
          <a:lstStyle/>
          <a:p>
            <a:pPr algn="ctr"/>
            <a:r>
              <a:rPr lang="fr-CH" sz="900" b="1" dirty="0">
                <a:solidFill>
                  <a:srgbClr val="002776"/>
                </a:solidFill>
              </a:rPr>
              <a:t>Administrateurs systèmes</a:t>
            </a:r>
            <a:endParaRPr lang="fr-CH" b="1" dirty="0">
              <a:solidFill>
                <a:srgbClr val="000000"/>
              </a:solidFill>
            </a:endParaRPr>
          </a:p>
        </p:txBody>
      </p:sp>
      <p:cxnSp>
        <p:nvCxnSpPr>
          <p:cNvPr id="17" name="Elbow Connector 16"/>
          <p:cNvCxnSpPr/>
          <p:nvPr/>
        </p:nvCxnSpPr>
        <p:spPr>
          <a:xfrm rot="10800000" flipV="1">
            <a:off x="6660232" y="2348880"/>
            <a:ext cx="1008112" cy="360040"/>
          </a:xfrm>
          <a:prstGeom prst="bentConnector3">
            <a:avLst>
              <a:gd name="adj1" fmla="val 50000"/>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Shape 23"/>
          <p:cNvCxnSpPr>
            <a:endCxn id="9" idx="3"/>
          </p:cNvCxnSpPr>
          <p:nvPr/>
        </p:nvCxnSpPr>
        <p:spPr>
          <a:xfrm rot="5400000">
            <a:off x="6876256" y="3284984"/>
            <a:ext cx="1296144" cy="1008112"/>
          </a:xfrm>
          <a:prstGeom prst="bentConnector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5" name="Picture 6"/>
          <p:cNvPicPr>
            <a:picLocks noChangeAspect="1" noChangeArrowheads="1"/>
          </p:cNvPicPr>
          <p:nvPr/>
        </p:nvPicPr>
        <p:blipFill>
          <a:blip r:embed="rId5" cstate="print"/>
          <a:srcRect/>
          <a:stretch>
            <a:fillRect/>
          </a:stretch>
        </p:blipFill>
        <p:spPr bwMode="auto">
          <a:xfrm>
            <a:off x="3203848" y="1124744"/>
            <a:ext cx="469776" cy="548072"/>
          </a:xfrm>
          <a:prstGeom prst="rect">
            <a:avLst/>
          </a:prstGeom>
          <a:noFill/>
          <a:ln w="9525">
            <a:noFill/>
            <a:miter lim="800000"/>
            <a:headEnd/>
            <a:tailEnd/>
          </a:ln>
        </p:spPr>
      </p:pic>
      <p:sp>
        <p:nvSpPr>
          <p:cNvPr id="26" name="Rectangle 25"/>
          <p:cNvSpPr/>
          <p:nvPr/>
        </p:nvSpPr>
        <p:spPr>
          <a:xfrm>
            <a:off x="2915816" y="1736812"/>
            <a:ext cx="1080119" cy="369332"/>
          </a:xfrm>
          <a:prstGeom prst="rect">
            <a:avLst/>
          </a:prstGeom>
        </p:spPr>
        <p:txBody>
          <a:bodyPr wrap="square">
            <a:spAutoFit/>
          </a:bodyPr>
          <a:lstStyle/>
          <a:p>
            <a:pPr algn="ctr"/>
            <a:r>
              <a:rPr lang="fr-CH" sz="900" b="1" dirty="0">
                <a:solidFill>
                  <a:srgbClr val="002776"/>
                </a:solidFill>
              </a:rPr>
              <a:t>Administrateurs Applicatifs</a:t>
            </a:r>
            <a:endParaRPr lang="fr-CH" b="1" dirty="0">
              <a:solidFill>
                <a:srgbClr val="000000"/>
              </a:solidFill>
            </a:endParaRPr>
          </a:p>
        </p:txBody>
      </p:sp>
      <p:cxnSp>
        <p:nvCxnSpPr>
          <p:cNvPr id="32" name="Elbow Connector 31"/>
          <p:cNvCxnSpPr/>
          <p:nvPr/>
        </p:nvCxnSpPr>
        <p:spPr>
          <a:xfrm rot="10800000" flipV="1">
            <a:off x="4860032" y="1268760"/>
            <a:ext cx="1656184" cy="1008112"/>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rot="10800000">
            <a:off x="6516216" y="1268760"/>
            <a:ext cx="1224136" cy="936104"/>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a:off x="3563888" y="4077072"/>
            <a:ext cx="936104" cy="360040"/>
          </a:xfrm>
          <a:prstGeom prst="bentConnector3">
            <a:avLst>
              <a:gd name="adj1" fmla="val 50000"/>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7" name="Shape 36"/>
          <p:cNvCxnSpPr/>
          <p:nvPr/>
        </p:nvCxnSpPr>
        <p:spPr>
          <a:xfrm flipV="1">
            <a:off x="3563888" y="3573016"/>
            <a:ext cx="936104" cy="288032"/>
          </a:xfrm>
          <a:prstGeom prst="bentConnector3">
            <a:avLst>
              <a:gd name="adj1" fmla="val 53907"/>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hape 36"/>
          <p:cNvCxnSpPr/>
          <p:nvPr/>
        </p:nvCxnSpPr>
        <p:spPr>
          <a:xfrm>
            <a:off x="3563888" y="3861048"/>
            <a:ext cx="2520280" cy="72008"/>
          </a:xfrm>
          <a:prstGeom prst="bentConnector3">
            <a:avLst>
              <a:gd name="adj1" fmla="val 19886"/>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467544" y="1189201"/>
            <a:ext cx="2304256" cy="1015663"/>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fr-CH" sz="1200" dirty="0">
                <a:solidFill>
                  <a:srgbClr val="002776"/>
                </a:solidFill>
              </a:rPr>
              <a:t>Dans la mesure du possible, définir une </a:t>
            </a:r>
            <a:r>
              <a:rPr lang="fr-CH" sz="1200" b="1" dirty="0">
                <a:solidFill>
                  <a:srgbClr val="002776"/>
                </a:solidFill>
              </a:rPr>
              <a:t>fonction DBA indépendante</a:t>
            </a:r>
            <a:r>
              <a:rPr lang="fr-CH" sz="1200" dirty="0">
                <a:solidFill>
                  <a:srgbClr val="002776"/>
                </a:solidFill>
              </a:rPr>
              <a:t> des administrateurs système et des administrateurs applicatifs.</a:t>
            </a:r>
          </a:p>
        </p:txBody>
      </p:sp>
      <p:cxnSp>
        <p:nvCxnSpPr>
          <p:cNvPr id="52" name="Elbow Connector 51"/>
          <p:cNvCxnSpPr>
            <a:stCxn id="26" idx="2"/>
          </p:cNvCxnSpPr>
          <p:nvPr/>
        </p:nvCxnSpPr>
        <p:spPr>
          <a:xfrm rot="16200000" flipH="1">
            <a:off x="3820562" y="1741458"/>
            <a:ext cx="530768" cy="1260140"/>
          </a:xfrm>
          <a:prstGeom prst="bentConnector2">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467544" y="2348880"/>
            <a:ext cx="2304256" cy="830997"/>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fr-CH" sz="1200" dirty="0">
                <a:solidFill>
                  <a:srgbClr val="002776"/>
                </a:solidFill>
              </a:rPr>
              <a:t>Considérer la possibilité de </a:t>
            </a:r>
            <a:r>
              <a:rPr lang="fr-CH" sz="1200" b="1" dirty="0">
                <a:solidFill>
                  <a:srgbClr val="002776"/>
                </a:solidFill>
              </a:rPr>
              <a:t>chiffrer les champs sensibles </a:t>
            </a:r>
            <a:r>
              <a:rPr lang="fr-CH" sz="1200" dirty="0">
                <a:solidFill>
                  <a:srgbClr val="002776"/>
                </a:solidFill>
              </a:rPr>
              <a:t>de la base de données.</a:t>
            </a:r>
          </a:p>
        </p:txBody>
      </p:sp>
      <p:sp>
        <p:nvSpPr>
          <p:cNvPr id="58" name="Rectangle 57"/>
          <p:cNvSpPr/>
          <p:nvPr/>
        </p:nvSpPr>
        <p:spPr>
          <a:xfrm>
            <a:off x="467544" y="4149080"/>
            <a:ext cx="2304256" cy="2008242"/>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fr-CH" sz="1200" dirty="0">
                <a:solidFill>
                  <a:srgbClr val="002776"/>
                </a:solidFill>
              </a:rPr>
              <a:t>Selon la sensibilité des données, considérer des contrôles préventifs et détectifs sur les accès aux bases de données.</a:t>
            </a:r>
            <a:br>
              <a:rPr lang="fr-CH" sz="1200" dirty="0">
                <a:solidFill>
                  <a:srgbClr val="002776"/>
                </a:solidFill>
              </a:rPr>
            </a:br>
            <a:r>
              <a:rPr lang="fr-CH" sz="1200" dirty="0">
                <a:solidFill>
                  <a:srgbClr val="002776"/>
                </a:solidFill>
              </a:rPr>
              <a:t/>
            </a:r>
            <a:br>
              <a:rPr lang="fr-CH" sz="1200" dirty="0">
                <a:solidFill>
                  <a:srgbClr val="002776"/>
                </a:solidFill>
              </a:rPr>
            </a:br>
            <a:r>
              <a:rPr lang="fr-CH" sz="1050" dirty="0">
                <a:solidFill>
                  <a:srgbClr val="002776"/>
                </a:solidFill>
              </a:rPr>
              <a:t>Exemples:</a:t>
            </a:r>
            <a:br>
              <a:rPr lang="fr-CH" sz="1050" dirty="0">
                <a:solidFill>
                  <a:srgbClr val="002776"/>
                </a:solidFill>
              </a:rPr>
            </a:br>
            <a:r>
              <a:rPr lang="fr-CH" sz="1050" dirty="0">
                <a:solidFill>
                  <a:srgbClr val="002776"/>
                </a:solidFill>
              </a:rPr>
              <a:t>- solutions natives (ex: Oracle) </a:t>
            </a:r>
            <a:br>
              <a:rPr lang="fr-CH" sz="1050" dirty="0">
                <a:solidFill>
                  <a:srgbClr val="002776"/>
                </a:solidFill>
              </a:rPr>
            </a:br>
            <a:r>
              <a:rPr lang="fr-CH" sz="1050" dirty="0">
                <a:solidFill>
                  <a:srgbClr val="002776"/>
                </a:solidFill>
              </a:rPr>
              <a:t>- solutions dédiées (ex: </a:t>
            </a:r>
            <a:r>
              <a:rPr lang="fr-CH" sz="1050" dirty="0" err="1">
                <a:solidFill>
                  <a:srgbClr val="002776"/>
                </a:solidFill>
              </a:rPr>
              <a:t>Imperva</a:t>
            </a:r>
            <a:r>
              <a:rPr lang="fr-CH" sz="1050" dirty="0">
                <a:solidFill>
                  <a:srgbClr val="002776"/>
                </a:solidFill>
              </a:rPr>
              <a:t>)</a:t>
            </a:r>
            <a:br>
              <a:rPr lang="fr-CH" sz="1050" dirty="0">
                <a:solidFill>
                  <a:srgbClr val="002776"/>
                </a:solidFill>
              </a:rPr>
            </a:br>
            <a:r>
              <a:rPr lang="fr-CH" sz="1050" dirty="0">
                <a:solidFill>
                  <a:srgbClr val="002776"/>
                </a:solidFill>
              </a:rPr>
              <a:t>- contrôles opérationnels,</a:t>
            </a:r>
          </a:p>
          <a:p>
            <a:r>
              <a:rPr lang="fr-CH" sz="1050" dirty="0">
                <a:solidFill>
                  <a:srgbClr val="002776"/>
                </a:solidFill>
              </a:rPr>
              <a:t>Etc.</a:t>
            </a:r>
          </a:p>
        </p:txBody>
      </p:sp>
      <p:sp>
        <p:nvSpPr>
          <p:cNvPr id="59" name="Rectangle 58"/>
          <p:cNvSpPr/>
          <p:nvPr/>
        </p:nvSpPr>
        <p:spPr>
          <a:xfrm>
            <a:off x="467544" y="3358733"/>
            <a:ext cx="2304256"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fr-CH" sz="1200" dirty="0">
                <a:solidFill>
                  <a:srgbClr val="002776"/>
                </a:solidFill>
              </a:rPr>
              <a:t>Contrôles d’accès contre connexions directes ODBC </a:t>
            </a:r>
            <a:r>
              <a:rPr lang="fr-CH" sz="1050" dirty="0">
                <a:solidFill>
                  <a:srgbClr val="002776"/>
                </a:solidFill>
              </a:rPr>
              <a:t>(ex: firewalls)</a:t>
            </a:r>
            <a:endParaRPr lang="fr-CH" sz="1200" dirty="0">
              <a:solidFill>
                <a:srgbClr val="002776"/>
              </a:solidFill>
            </a:endParaRPr>
          </a:p>
        </p:txBody>
      </p:sp>
      <p:sp>
        <p:nvSpPr>
          <p:cNvPr id="60" name="Rectangle 59"/>
          <p:cNvSpPr/>
          <p:nvPr/>
        </p:nvSpPr>
        <p:spPr>
          <a:xfrm>
            <a:off x="1115616" y="980728"/>
            <a:ext cx="889987" cy="261610"/>
          </a:xfrm>
          <a:prstGeom prst="rect">
            <a:avLst/>
          </a:prstGeom>
        </p:spPr>
        <p:txBody>
          <a:bodyPr wrap="none">
            <a:spAutoFit/>
          </a:bodyPr>
          <a:lstStyle/>
          <a:p>
            <a:r>
              <a:rPr lang="fr-CH" sz="1100" b="1" dirty="0">
                <a:solidFill>
                  <a:srgbClr val="002776"/>
                </a:solidFill>
                <a:cs typeface="Arial" charset="0"/>
              </a:rPr>
              <a:t>Exemples:</a:t>
            </a:r>
            <a:endParaRPr lang="fr-CH" sz="1200" dirty="0">
              <a:solidFill>
                <a:srgbClr val="000000"/>
              </a:solidFill>
            </a:endParaRPr>
          </a:p>
        </p:txBody>
      </p:sp>
      <p:pic>
        <p:nvPicPr>
          <p:cNvPr id="61" name="Picture 2"/>
          <p:cNvPicPr>
            <a:picLocks noChangeAspect="1" noChangeArrowheads="1"/>
          </p:cNvPicPr>
          <p:nvPr/>
        </p:nvPicPr>
        <p:blipFill>
          <a:blip r:embed="rId6" cstate="print"/>
          <a:srcRect/>
          <a:stretch>
            <a:fillRect/>
          </a:stretch>
        </p:blipFill>
        <p:spPr bwMode="auto">
          <a:xfrm flipH="1">
            <a:off x="5508104" y="3260108"/>
            <a:ext cx="290158" cy="480080"/>
          </a:xfrm>
          <a:prstGeom prst="rect">
            <a:avLst/>
          </a:prstGeom>
          <a:noFill/>
          <a:ln w="9525">
            <a:noFill/>
            <a:miter lim="800000"/>
            <a:headEnd/>
            <a:tailEnd/>
          </a:ln>
        </p:spPr>
      </p:pic>
    </p:spTree>
    <p:extLst>
      <p:ext uri="{BB962C8B-B14F-4D97-AF65-F5344CB8AC3E}">
        <p14:creationId xmlns:p14="http://schemas.microsoft.com/office/powerpoint/2010/main" val="70641358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641517" y="2026583"/>
            <a:ext cx="5944256" cy="2554545"/>
          </a:xfrm>
          <a:prstGeom prst="rect">
            <a:avLst/>
          </a:prstGeom>
        </p:spPr>
        <p:txBody>
          <a:bodyPr wrap="none">
            <a:spAutoFit/>
          </a:bodyPr>
          <a:lstStyle/>
          <a:p>
            <a:pPr algn="ctr"/>
            <a:r>
              <a:rPr lang="fr-CH" sz="8000" dirty="0" smtClean="0">
                <a:solidFill>
                  <a:schemeClr val="accent1">
                    <a:lumMod val="60000"/>
                    <a:lumOff val="40000"/>
                  </a:schemeClr>
                </a:solidFill>
              </a:rPr>
              <a:t>Plateformes </a:t>
            </a:r>
            <a:br>
              <a:rPr lang="fr-CH" sz="8000" dirty="0" smtClean="0">
                <a:solidFill>
                  <a:schemeClr val="accent1">
                    <a:lumMod val="60000"/>
                    <a:lumOff val="40000"/>
                  </a:schemeClr>
                </a:solidFill>
              </a:rPr>
            </a:br>
            <a:r>
              <a:rPr lang="fr-CH" sz="8000" dirty="0" smtClean="0">
                <a:solidFill>
                  <a:schemeClr val="accent1">
                    <a:lumMod val="60000"/>
                    <a:lumOff val="40000"/>
                  </a:schemeClr>
                </a:solidFill>
              </a:rPr>
              <a:t>virtualisées</a:t>
            </a:r>
            <a:endParaRPr lang="fr-FR" sz="8000" dirty="0"/>
          </a:p>
        </p:txBody>
      </p:sp>
    </p:spTree>
    <p:extLst>
      <p:ext uri="{BB962C8B-B14F-4D97-AF65-F5344CB8AC3E}">
        <p14:creationId xmlns:p14="http://schemas.microsoft.com/office/powerpoint/2010/main" val="333731162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8423275" cy="5429597"/>
          </a:xfrm>
        </p:spPr>
        <p:txBody>
          <a:bodyPr/>
          <a:lstStyle/>
          <a:p>
            <a:pPr lvl="1" eaLnBrk="1" hangingPunct="1">
              <a:defRPr/>
            </a:pPr>
            <a:r>
              <a:rPr lang="fr-FR" sz="1600" b="1" dirty="0" smtClean="0"/>
              <a:t>Statistiques</a:t>
            </a:r>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defRPr/>
            </a:pPr>
            <a:endParaRPr lang="fr-FR" sz="900" b="1" dirty="0" smtClean="0"/>
          </a:p>
          <a:p>
            <a:pPr lvl="1" eaLnBrk="1" hangingPunct="1">
              <a:defRPr/>
            </a:pPr>
            <a:r>
              <a:rPr lang="fr-FR" sz="1600" b="1" dirty="0" smtClean="0"/>
              <a:t>Principe:</a:t>
            </a:r>
            <a:br>
              <a:rPr lang="fr-FR" sz="1600" b="1" dirty="0" smtClean="0"/>
            </a:br>
            <a:r>
              <a:rPr lang="fr-FR" sz="1200" b="1" dirty="0" smtClean="0">
                <a:latin typeface="Arial" pitchFamily="34" charset="0"/>
                <a:cs typeface="Arial" pitchFamily="34" charset="0"/>
              </a:rPr>
              <a:t>- dissocie le système d’exploitation et les applications du matériel physique: </a:t>
            </a:r>
            <a:r>
              <a:rPr lang="fr-FR" sz="1200" dirty="0" smtClean="0">
                <a:latin typeface="Arial" pitchFamily="34" charset="0"/>
                <a:cs typeface="Arial" pitchFamily="34" charset="0"/>
              </a:rPr>
              <a:t>plusieurs</a:t>
            </a:r>
            <a:r>
              <a:rPr lang="fr-FR" sz="1200" b="1" dirty="0" smtClean="0">
                <a:latin typeface="Arial" pitchFamily="34" charset="0"/>
                <a:cs typeface="Arial" pitchFamily="34" charset="0"/>
              </a:rPr>
              <a:t> </a:t>
            </a:r>
            <a:r>
              <a:rPr lang="fr-CH" sz="1200" dirty="0" smtClean="0"/>
              <a:t>systèmes d'exploitation peuvent être exécutés sur un seul serveur physique en tant que machines virtuelles.</a:t>
            </a:r>
          </a:p>
          <a:p>
            <a:pPr lvl="2" eaLnBrk="1" hangingPunct="1">
              <a:defRPr/>
            </a:pPr>
            <a:endParaRPr lang="fr-FR" sz="800" b="1" dirty="0" smtClean="0">
              <a:latin typeface="Arial" pitchFamily="34" charset="0"/>
              <a:cs typeface="Arial" pitchFamily="34" charset="0"/>
            </a:endParaRPr>
          </a:p>
          <a:p>
            <a:pPr lvl="1" eaLnBrk="1" hangingPunct="1">
              <a:defRPr/>
            </a:pPr>
            <a:r>
              <a:rPr lang="fr-FR" sz="1600" b="1" dirty="0" smtClean="0"/>
              <a:t>Bénéfices: </a:t>
            </a:r>
            <a:r>
              <a:rPr lang="fr-FR" sz="1600" b="1" dirty="0"/>
              <a:t/>
            </a:r>
            <a:br>
              <a:rPr lang="fr-FR" sz="1600" b="1" dirty="0"/>
            </a:br>
            <a:r>
              <a:rPr lang="fr-FR" sz="1600" b="1" dirty="0" smtClean="0"/>
              <a:t> </a:t>
            </a:r>
            <a:r>
              <a:rPr lang="fr-FR" sz="1200" dirty="0" smtClean="0"/>
              <a:t>- </a:t>
            </a:r>
            <a:r>
              <a:rPr lang="fr-CH" sz="1200" dirty="0"/>
              <a:t>80 % d’utilisation en plus des ressources des </a:t>
            </a:r>
            <a:r>
              <a:rPr lang="fr-CH" sz="1200" dirty="0" smtClean="0"/>
              <a:t>serveurs.</a:t>
            </a:r>
            <a:br>
              <a:rPr lang="fr-CH" sz="1200" dirty="0" smtClean="0"/>
            </a:br>
            <a:r>
              <a:rPr lang="fr-FR" sz="1200" dirty="0"/>
              <a:t> - </a:t>
            </a:r>
            <a:r>
              <a:rPr lang="fr-CH" sz="1200" dirty="0"/>
              <a:t>Jusqu’à 50 % d’économies en coûts d’investissement et </a:t>
            </a:r>
            <a:r>
              <a:rPr lang="fr-CH" sz="1200" dirty="0" smtClean="0"/>
              <a:t>d’exploitation.</a:t>
            </a:r>
          </a:p>
          <a:p>
            <a:pPr lvl="1" eaLnBrk="1" hangingPunct="1">
              <a:buNone/>
              <a:defRPr/>
            </a:pPr>
            <a:endParaRPr lang="fr-FR" sz="1200" b="1" dirty="0">
              <a:latin typeface="Arial" pitchFamily="34" charset="0"/>
              <a:cs typeface="Arial" pitchFamily="34" charset="0"/>
            </a:endParaRPr>
          </a:p>
          <a:p>
            <a:pPr lvl="2" eaLnBrk="1" hangingPunct="1">
              <a:buNone/>
              <a:defRPr/>
            </a:pPr>
            <a:endParaRPr lang="fr-FR" sz="800" b="1" dirty="0">
              <a:latin typeface="Arial" pitchFamily="34" charset="0"/>
              <a:cs typeface="Arial" pitchFamily="34" charset="0"/>
            </a:endParaRPr>
          </a:p>
        </p:txBody>
      </p:sp>
      <p:sp>
        <p:nvSpPr>
          <p:cNvPr id="6" name="Rectangle 5"/>
          <p:cNvSpPr/>
          <p:nvPr/>
        </p:nvSpPr>
        <p:spPr>
          <a:xfrm>
            <a:off x="6012160" y="5949280"/>
            <a:ext cx="2808312" cy="3693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a:t>
            </a:r>
            <a:r>
              <a:rPr lang="en-US" sz="900" dirty="0" smtClean="0">
                <a:solidFill>
                  <a:schemeClr val="tx2"/>
                </a:solidFill>
              </a:rPr>
              <a:t>:  VMware : </a:t>
            </a:r>
            <a:r>
              <a:rPr lang="en-US" sz="900" dirty="0" smtClean="0">
                <a:solidFill>
                  <a:schemeClr val="tx2"/>
                </a:solidFill>
                <a:hlinkClick r:id="rId3"/>
              </a:rPr>
              <a:t>http://www.vmware.com/fr/virtualization/</a:t>
            </a:r>
            <a:r>
              <a:rPr lang="en-US" sz="900" dirty="0" smtClean="0">
                <a:solidFill>
                  <a:schemeClr val="tx2"/>
                </a:solidFill>
              </a:rPr>
              <a:t> </a:t>
            </a:r>
            <a:endParaRPr lang="fr-CH" sz="900" dirty="0" smtClean="0">
              <a:solidFill>
                <a:schemeClr val="tx2"/>
              </a:solidFill>
            </a:endParaRPr>
          </a:p>
        </p:txBody>
      </p:sp>
      <p:pic>
        <p:nvPicPr>
          <p:cNvPr id="89091" name="Picture 3"/>
          <p:cNvPicPr>
            <a:picLocks noChangeAspect="1" noChangeArrowheads="1"/>
          </p:cNvPicPr>
          <p:nvPr/>
        </p:nvPicPr>
        <p:blipFill>
          <a:blip r:embed="rId4" cstate="print"/>
          <a:srcRect/>
          <a:stretch>
            <a:fillRect/>
          </a:stretch>
        </p:blipFill>
        <p:spPr bwMode="auto">
          <a:xfrm>
            <a:off x="323528" y="1686000"/>
            <a:ext cx="4176713" cy="2633663"/>
          </a:xfrm>
          <a:prstGeom prst="rect">
            <a:avLst/>
          </a:prstGeom>
          <a:noFill/>
          <a:ln w="9525">
            <a:noFill/>
            <a:miter lim="800000"/>
            <a:headEnd/>
            <a:tailEnd/>
          </a:ln>
          <a:effectLst/>
        </p:spPr>
      </p:pic>
      <p:sp>
        <p:nvSpPr>
          <p:cNvPr id="14" name="Rectangle 13"/>
          <p:cNvSpPr/>
          <p:nvPr/>
        </p:nvSpPr>
        <p:spPr>
          <a:xfrm>
            <a:off x="323528" y="4422304"/>
            <a:ext cx="4032448" cy="2308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a:t>
            </a:r>
            <a:r>
              <a:rPr lang="en-US" sz="900" dirty="0" smtClean="0">
                <a:solidFill>
                  <a:schemeClr val="tx2"/>
                </a:solidFill>
              </a:rPr>
              <a:t>:  VMware Customer Survey – </a:t>
            </a:r>
            <a:r>
              <a:rPr lang="en-US" sz="900" dirty="0" err="1" smtClean="0">
                <a:solidFill>
                  <a:schemeClr val="tx2"/>
                </a:solidFill>
              </a:rPr>
              <a:t>Janv</a:t>
            </a:r>
            <a:r>
              <a:rPr lang="en-US" sz="900" dirty="0" smtClean="0">
                <a:solidFill>
                  <a:schemeClr val="tx2"/>
                </a:solidFill>
              </a:rPr>
              <a:t>. 2010, </a:t>
            </a:r>
            <a:r>
              <a:rPr lang="en-US" sz="900" dirty="0" err="1" smtClean="0">
                <a:solidFill>
                  <a:schemeClr val="tx2"/>
                </a:solidFill>
              </a:rPr>
              <a:t>Juin</a:t>
            </a:r>
            <a:r>
              <a:rPr lang="en-US" sz="900" dirty="0" smtClean="0">
                <a:solidFill>
                  <a:schemeClr val="tx2"/>
                </a:solidFill>
              </a:rPr>
              <a:t> 2011, Mars 2012</a:t>
            </a:r>
            <a:endParaRPr lang="fr-CH" sz="900" dirty="0" smtClean="0">
              <a:solidFill>
                <a:schemeClr val="tx2"/>
              </a:solidFill>
            </a:endParaRPr>
          </a:p>
        </p:txBody>
      </p:sp>
      <p:sp>
        <p:nvSpPr>
          <p:cNvPr id="15" name="Rectangle 14"/>
          <p:cNvSpPr/>
          <p:nvPr/>
        </p:nvSpPr>
        <p:spPr>
          <a:xfrm>
            <a:off x="611560" y="1268760"/>
            <a:ext cx="8208912" cy="276999"/>
          </a:xfrm>
          <a:prstGeom prst="rect">
            <a:avLst/>
          </a:prstGeom>
        </p:spPr>
        <p:txBody>
          <a:bodyPr wrap="square">
            <a:spAutoFit/>
          </a:bodyPr>
          <a:lstStyle/>
          <a:p>
            <a:r>
              <a:rPr lang="fr-FR" sz="1200" b="1" dirty="0" smtClean="0">
                <a:solidFill>
                  <a:srgbClr val="002776"/>
                </a:solidFill>
                <a:latin typeface="Arial" pitchFamily="34" charset="0"/>
                <a:cs typeface="Arial" pitchFamily="34" charset="0"/>
              </a:rPr>
              <a:t>Pourcentage de systèmes serveur x86 (ex: Windows, Linux) exécutés dans des machines virtuelles:</a:t>
            </a:r>
            <a:endParaRPr lang="fr-CH" dirty="0"/>
          </a:p>
        </p:txBody>
      </p:sp>
      <p:pic>
        <p:nvPicPr>
          <p:cNvPr id="89093" name="Picture 5"/>
          <p:cNvPicPr>
            <a:picLocks noChangeAspect="1" noChangeArrowheads="1"/>
          </p:cNvPicPr>
          <p:nvPr/>
        </p:nvPicPr>
        <p:blipFill>
          <a:blip r:embed="rId5" cstate="print"/>
          <a:srcRect/>
          <a:stretch>
            <a:fillRect/>
          </a:stretch>
        </p:blipFill>
        <p:spPr bwMode="auto">
          <a:xfrm>
            <a:off x="4788024" y="1541984"/>
            <a:ext cx="3960440" cy="2897518"/>
          </a:xfrm>
          <a:prstGeom prst="rect">
            <a:avLst/>
          </a:prstGeom>
          <a:noFill/>
        </p:spPr>
      </p:pic>
      <p:sp>
        <p:nvSpPr>
          <p:cNvPr id="17" name="Rectangle 16"/>
          <p:cNvSpPr/>
          <p:nvPr/>
        </p:nvSpPr>
        <p:spPr>
          <a:xfrm>
            <a:off x="4788024" y="4422304"/>
            <a:ext cx="4032448" cy="2308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a:t>
            </a:r>
            <a:r>
              <a:rPr lang="en-US" sz="900" dirty="0" smtClean="0">
                <a:solidFill>
                  <a:schemeClr val="tx2"/>
                </a:solidFill>
              </a:rPr>
              <a:t>:  IDC Annual </a:t>
            </a:r>
            <a:r>
              <a:rPr lang="en-US" sz="900" dirty="0" err="1" smtClean="0">
                <a:solidFill>
                  <a:schemeClr val="tx2"/>
                </a:solidFill>
              </a:rPr>
              <a:t>virtualisation</a:t>
            </a:r>
            <a:r>
              <a:rPr lang="en-US" sz="900" dirty="0" smtClean="0">
                <a:solidFill>
                  <a:schemeClr val="tx2"/>
                </a:solidFill>
              </a:rPr>
              <a:t> forecast 2012</a:t>
            </a:r>
            <a:endParaRPr lang="fr-CH" sz="900" dirty="0" smtClean="0">
              <a:solidFill>
                <a:schemeClr val="tx2"/>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#1 – </a:t>
            </a:r>
            <a:r>
              <a:rPr lang="en-GB" sz="1800" dirty="0" smtClean="0">
                <a:solidFill>
                  <a:schemeClr val="accent1">
                    <a:lumMod val="60000"/>
                    <a:lumOff val="40000"/>
                  </a:schemeClr>
                </a:solidFill>
              </a:rPr>
              <a:t>“need-to-know ” / “least privilege”</a:t>
            </a:r>
            <a:endParaRPr lang="en-GB"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3" eaLnBrk="1" hangingPunct="1">
              <a:defRPr/>
            </a:pPr>
            <a:endParaRPr lang="fr-FR" sz="400" b="1" dirty="0"/>
          </a:p>
          <a:p>
            <a:pPr lvl="3" eaLnBrk="1" hangingPunct="1">
              <a:buNone/>
              <a:defRPr/>
            </a:pPr>
            <a:r>
              <a:rPr lang="fr-FR" sz="1200" dirty="0" smtClean="0"/>
              <a:t/>
            </a:r>
            <a:br>
              <a:rPr lang="fr-FR" sz="1200" dirty="0" smtClean="0"/>
            </a:br>
            <a:endParaRPr lang="fr-FR" sz="1200" dirty="0" smtClean="0"/>
          </a:p>
          <a:p>
            <a:pPr lvl="3" eaLnBrk="1" hangingPunct="1">
              <a:buNone/>
              <a:defRPr/>
            </a:pPr>
            <a:endParaRPr lang="fr-FR" sz="1200" dirty="0" smtClean="0"/>
          </a:p>
          <a:p>
            <a:pPr lvl="2" eaLnBrk="1" hangingPunct="1">
              <a:defRPr/>
            </a:pPr>
            <a:endParaRPr lang="fr-FR" sz="1200" dirty="0"/>
          </a:p>
          <a:p>
            <a:pPr lvl="1" eaLnBrk="1" hangingPunct="1">
              <a:buNone/>
              <a:defRPr/>
            </a:pPr>
            <a:r>
              <a:rPr lang="fr-FR" sz="1200" dirty="0" smtClean="0"/>
              <a:t>	</a:t>
            </a:r>
          </a:p>
        </p:txBody>
      </p:sp>
      <p:sp>
        <p:nvSpPr>
          <p:cNvPr id="6" name="TextBox 5"/>
          <p:cNvSpPr txBox="1"/>
          <p:nvPr/>
        </p:nvSpPr>
        <p:spPr>
          <a:xfrm>
            <a:off x="395536" y="1124744"/>
            <a:ext cx="108012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CH" sz="1200" b="1" dirty="0" smtClean="0">
                <a:solidFill>
                  <a:srgbClr val="002776"/>
                </a:solidFill>
                <a:cs typeface="Arial" pitchFamily="34" charset="0"/>
              </a:rPr>
              <a:t>Exemples</a:t>
            </a:r>
            <a:endParaRPr lang="fr-CH" sz="1200" dirty="0">
              <a:solidFill>
                <a:srgbClr val="002776"/>
              </a:solidFill>
              <a:cs typeface="Arial" pitchFamily="34" charset="0"/>
            </a:endParaRPr>
          </a:p>
        </p:txBody>
      </p:sp>
      <p:sp>
        <p:nvSpPr>
          <p:cNvPr id="13" name="ZoneTexte 12"/>
          <p:cNvSpPr txBox="1"/>
          <p:nvPr/>
        </p:nvSpPr>
        <p:spPr>
          <a:xfrm>
            <a:off x="323528" y="1556792"/>
            <a:ext cx="3222422" cy="1015663"/>
          </a:xfrm>
          <a:prstGeom prst="rect">
            <a:avLst/>
          </a:prstGeom>
          <a:noFill/>
        </p:spPr>
        <p:txBody>
          <a:bodyPr wrap="square" rtlCol="0">
            <a:spAutoFit/>
          </a:bodyPr>
          <a:lstStyle/>
          <a:p>
            <a:r>
              <a:rPr lang="fr-FR" sz="1200" b="1" dirty="0" smtClean="0">
                <a:solidFill>
                  <a:schemeClr val="tx2"/>
                </a:solidFill>
              </a:rPr>
              <a:t>3) </a:t>
            </a:r>
            <a:r>
              <a:rPr lang="fr-FR" sz="1200" dirty="0">
                <a:solidFill>
                  <a:schemeClr val="tx2"/>
                </a:solidFill>
              </a:rPr>
              <a:t>Afin de pouvoir passer certaines écritures comptables en fin d’année, les trois responsables du service disposent d’un menu de « dépannage » autorisant les mouvements sur tous les types de comptes.</a:t>
            </a:r>
          </a:p>
        </p:txBody>
      </p:sp>
      <p:cxnSp>
        <p:nvCxnSpPr>
          <p:cNvPr id="15" name="Connecteur droit 14"/>
          <p:cNvCxnSpPr/>
          <p:nvPr/>
        </p:nvCxnSpPr>
        <p:spPr>
          <a:xfrm>
            <a:off x="3545950" y="1263243"/>
            <a:ext cx="0" cy="50460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6516216" y="1263243"/>
            <a:ext cx="0" cy="5046077"/>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5"/>
          <p:cNvSpPr txBox="1"/>
          <p:nvPr/>
        </p:nvSpPr>
        <p:spPr>
          <a:xfrm>
            <a:off x="3635896" y="1124743"/>
            <a:ext cx="273630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fr-CH" sz="1100" b="1" dirty="0"/>
              <a:t>Y a-t-il un risque de sécurité </a:t>
            </a:r>
            <a:r>
              <a:rPr lang="fr-CH" sz="1100" b="1" dirty="0" smtClean="0"/>
              <a:t>logique?</a:t>
            </a:r>
            <a:endParaRPr lang="fr-CH" sz="1100" b="1" dirty="0">
              <a:solidFill>
                <a:srgbClr val="002776"/>
              </a:solidFill>
              <a:cs typeface="Arial" pitchFamily="34" charset="0"/>
            </a:endParaRPr>
          </a:p>
        </p:txBody>
      </p:sp>
      <p:sp>
        <p:nvSpPr>
          <p:cNvPr id="19" name="TextBox 5"/>
          <p:cNvSpPr txBox="1"/>
          <p:nvPr/>
        </p:nvSpPr>
        <p:spPr>
          <a:xfrm>
            <a:off x="6732240" y="1123202"/>
            <a:ext cx="201622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fr-FR"/>
            </a:defPPr>
            <a:lvl1pPr algn="ctr">
              <a:defRPr sz="1100" b="1"/>
            </a:lvl1pPr>
          </a:lstStyle>
          <a:p>
            <a:r>
              <a:rPr lang="fr-CH" dirty="0"/>
              <a:t>Amélioration possible ?</a:t>
            </a:r>
          </a:p>
        </p:txBody>
      </p:sp>
      <p:cxnSp>
        <p:nvCxnSpPr>
          <p:cNvPr id="20" name="Connecteur droit 19"/>
          <p:cNvCxnSpPr/>
          <p:nvPr/>
        </p:nvCxnSpPr>
        <p:spPr>
          <a:xfrm>
            <a:off x="323528" y="2708920"/>
            <a:ext cx="8424936"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323528" y="2786152"/>
            <a:ext cx="3222422" cy="1938992"/>
          </a:xfrm>
          <a:prstGeom prst="rect">
            <a:avLst/>
          </a:prstGeom>
          <a:noFill/>
        </p:spPr>
        <p:txBody>
          <a:bodyPr wrap="square" rtlCol="0">
            <a:spAutoFit/>
          </a:bodyPr>
          <a:lstStyle/>
          <a:p>
            <a:r>
              <a:rPr lang="fr-FR" sz="1200" b="1" dirty="0" smtClean="0">
                <a:solidFill>
                  <a:schemeClr val="tx2"/>
                </a:solidFill>
              </a:rPr>
              <a:t>4) </a:t>
            </a:r>
            <a:r>
              <a:rPr lang="fr-FR" sz="1200" dirty="0">
                <a:solidFill>
                  <a:schemeClr val="tx2"/>
                </a:solidFill>
              </a:rPr>
              <a:t>Des consultants externes sont fréquemment amenés à travailler pour divers services et ont besoin de consulter les informations relatives à de nombreux projets. Pour simplifier la gestion des accès trop lourde, le service informatique leur a attribué un accès en lecture seule au serveur SharePoint sur lequel les informations relatives à tous les projets en cours sont présentes. </a:t>
            </a:r>
          </a:p>
        </p:txBody>
      </p:sp>
      <p:sp>
        <p:nvSpPr>
          <p:cNvPr id="25" name="ZoneTexte 24"/>
          <p:cNvSpPr txBox="1"/>
          <p:nvPr/>
        </p:nvSpPr>
        <p:spPr>
          <a:xfrm>
            <a:off x="314292" y="4942909"/>
            <a:ext cx="3231658" cy="646331"/>
          </a:xfrm>
          <a:prstGeom prst="rect">
            <a:avLst/>
          </a:prstGeom>
          <a:noFill/>
        </p:spPr>
        <p:txBody>
          <a:bodyPr wrap="square" rtlCol="0">
            <a:spAutoFit/>
          </a:bodyPr>
          <a:lstStyle/>
          <a:p>
            <a:r>
              <a:rPr lang="fr-FR" sz="1200" b="1" dirty="0" smtClean="0">
                <a:solidFill>
                  <a:schemeClr val="tx2"/>
                </a:solidFill>
              </a:rPr>
              <a:t>5) </a:t>
            </a:r>
            <a:r>
              <a:rPr lang="fr-FR" sz="1200" dirty="0">
                <a:solidFill>
                  <a:schemeClr val="tx2"/>
                </a:solidFill>
              </a:rPr>
              <a:t>Plusieurs employés en congé de longue durée disposent toujours d’un profil utilisateur actif sur le réseau interne.</a:t>
            </a:r>
          </a:p>
        </p:txBody>
      </p:sp>
      <p:cxnSp>
        <p:nvCxnSpPr>
          <p:cNvPr id="14" name="Connecteur droit 13"/>
          <p:cNvCxnSpPr/>
          <p:nvPr/>
        </p:nvCxnSpPr>
        <p:spPr>
          <a:xfrm>
            <a:off x="323528" y="4869160"/>
            <a:ext cx="8424936"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599264" y="1548920"/>
            <a:ext cx="2664296" cy="1015663"/>
          </a:xfrm>
          <a:prstGeom prst="rect">
            <a:avLst/>
          </a:prstGeom>
        </p:spPr>
        <p:txBody>
          <a:bodyPr wrap="square">
            <a:spAutoFit/>
          </a:bodyPr>
          <a:lstStyle/>
          <a:p>
            <a:r>
              <a:rPr lang="fr-FR" sz="1200" dirty="0" smtClean="0">
                <a:solidFill>
                  <a:srgbClr val="002776"/>
                </a:solidFill>
              </a:rPr>
              <a:t>Besoin temporaire &lt;-&gt; Accès permanent?</a:t>
            </a:r>
          </a:p>
          <a:p>
            <a:endParaRPr lang="fr-FR" sz="1200" dirty="0">
              <a:solidFill>
                <a:srgbClr val="002776"/>
              </a:solidFill>
            </a:endParaRPr>
          </a:p>
          <a:p>
            <a:r>
              <a:rPr lang="fr-FR" sz="1200" dirty="0">
                <a:solidFill>
                  <a:srgbClr val="002776"/>
                </a:solidFill>
              </a:rPr>
              <a:t>Accès restreint uniquement aux personnes appropriées?</a:t>
            </a:r>
            <a:endParaRPr lang="fr-FR" sz="1200" dirty="0">
              <a:solidFill>
                <a:srgbClr val="002776"/>
              </a:solidFill>
            </a:endParaRPr>
          </a:p>
        </p:txBody>
      </p:sp>
      <p:sp>
        <p:nvSpPr>
          <p:cNvPr id="21" name="Rectangle 20"/>
          <p:cNvSpPr/>
          <p:nvPr/>
        </p:nvSpPr>
        <p:spPr>
          <a:xfrm>
            <a:off x="6521517" y="1484784"/>
            <a:ext cx="2664296" cy="1200329"/>
          </a:xfrm>
          <a:prstGeom prst="rect">
            <a:avLst/>
          </a:prstGeom>
        </p:spPr>
        <p:txBody>
          <a:bodyPr wrap="square">
            <a:spAutoFit/>
          </a:bodyPr>
          <a:lstStyle/>
          <a:p>
            <a:r>
              <a:rPr lang="fr-FR" sz="1200" dirty="0" smtClean="0">
                <a:solidFill>
                  <a:srgbClr val="002776"/>
                </a:solidFill>
              </a:rPr>
              <a:t>Utilisation de comptes dédiés activés en cas de besoin et suivis en terme d’utilisation.</a:t>
            </a:r>
          </a:p>
          <a:p>
            <a:endParaRPr lang="fr-FR" sz="1200" dirty="0">
              <a:solidFill>
                <a:srgbClr val="002776"/>
              </a:solidFill>
            </a:endParaRPr>
          </a:p>
          <a:p>
            <a:r>
              <a:rPr lang="fr-FR" sz="1200" dirty="0" smtClean="0">
                <a:solidFill>
                  <a:srgbClr val="002776"/>
                </a:solidFill>
              </a:rPr>
              <a:t>Contrôle a-posteriori des activités de ce compte (ex: journal d’audit)</a:t>
            </a:r>
            <a:endParaRPr lang="fr-FR" sz="1200" dirty="0">
              <a:solidFill>
                <a:srgbClr val="002776"/>
              </a:solidFill>
            </a:endParaRPr>
          </a:p>
        </p:txBody>
      </p:sp>
      <p:sp>
        <p:nvSpPr>
          <p:cNvPr id="22" name="Rectangle 21"/>
          <p:cNvSpPr/>
          <p:nvPr/>
        </p:nvSpPr>
        <p:spPr>
          <a:xfrm>
            <a:off x="3599264" y="2782764"/>
            <a:ext cx="2916952" cy="1200329"/>
          </a:xfrm>
          <a:prstGeom prst="rect">
            <a:avLst/>
          </a:prstGeom>
        </p:spPr>
        <p:txBody>
          <a:bodyPr wrap="square">
            <a:spAutoFit/>
          </a:bodyPr>
          <a:lstStyle/>
          <a:p>
            <a:r>
              <a:rPr lang="fr-FR" sz="1200" dirty="0" smtClean="0">
                <a:solidFill>
                  <a:srgbClr val="002776"/>
                </a:solidFill>
              </a:rPr>
              <a:t>Besoin limité &lt;-&gt; Accès complet?</a:t>
            </a:r>
          </a:p>
          <a:p>
            <a:endParaRPr lang="fr-FR" sz="1200" dirty="0">
              <a:solidFill>
                <a:srgbClr val="002776"/>
              </a:solidFill>
            </a:endParaRPr>
          </a:p>
          <a:p>
            <a:r>
              <a:rPr lang="fr-FR" sz="1200" dirty="0" smtClean="0">
                <a:solidFill>
                  <a:srgbClr val="002776"/>
                </a:solidFill>
              </a:rPr>
              <a:t>Lecture seule -&gt; n’empêche pas la perte de confidentialité.</a:t>
            </a:r>
          </a:p>
          <a:p>
            <a:endParaRPr lang="fr-FR" sz="1200" dirty="0">
              <a:solidFill>
                <a:srgbClr val="002776"/>
              </a:solidFill>
            </a:endParaRPr>
          </a:p>
          <a:p>
            <a:r>
              <a:rPr lang="fr-FR" sz="1200" dirty="0" smtClean="0">
                <a:solidFill>
                  <a:srgbClr val="002776"/>
                </a:solidFill>
              </a:rPr>
              <a:t>Présence de données sensibles?</a:t>
            </a:r>
            <a:endParaRPr lang="fr-FR" sz="1200" dirty="0">
              <a:solidFill>
                <a:srgbClr val="002776"/>
              </a:solidFill>
            </a:endParaRPr>
          </a:p>
        </p:txBody>
      </p:sp>
      <p:sp>
        <p:nvSpPr>
          <p:cNvPr id="24" name="Rectangle 23"/>
          <p:cNvSpPr/>
          <p:nvPr/>
        </p:nvSpPr>
        <p:spPr>
          <a:xfrm>
            <a:off x="6535262" y="2708920"/>
            <a:ext cx="2501234" cy="2123658"/>
          </a:xfrm>
          <a:prstGeom prst="rect">
            <a:avLst/>
          </a:prstGeom>
        </p:spPr>
        <p:txBody>
          <a:bodyPr wrap="square">
            <a:spAutoFit/>
          </a:bodyPr>
          <a:lstStyle/>
          <a:p>
            <a:r>
              <a:rPr lang="fr-FR" sz="1100" dirty="0" smtClean="0">
                <a:solidFill>
                  <a:srgbClr val="002776"/>
                </a:solidFill>
              </a:rPr>
              <a:t>Préférer un répertoire dédié dans lequel l’information demandée est déposée  en fonction des besoins.</a:t>
            </a:r>
          </a:p>
          <a:p>
            <a:endParaRPr lang="fr-FR" sz="1100" dirty="0">
              <a:solidFill>
                <a:srgbClr val="002776"/>
              </a:solidFill>
            </a:endParaRPr>
          </a:p>
          <a:p>
            <a:r>
              <a:rPr lang="fr-FR" sz="1100" dirty="0" smtClean="0">
                <a:solidFill>
                  <a:srgbClr val="002776"/>
                </a:solidFill>
              </a:rPr>
              <a:t>Valider la mise à disposition avec le propriétaire de l’information.</a:t>
            </a:r>
          </a:p>
          <a:p>
            <a:endParaRPr lang="fr-FR" sz="1100" dirty="0">
              <a:solidFill>
                <a:srgbClr val="002776"/>
              </a:solidFill>
            </a:endParaRPr>
          </a:p>
          <a:p>
            <a:r>
              <a:rPr lang="fr-FR" sz="1100" dirty="0" smtClean="0">
                <a:solidFill>
                  <a:srgbClr val="002776"/>
                </a:solidFill>
              </a:rPr>
              <a:t>Considérer la mise à disposition via des postes de travail sécurisés si documents sensibles (ex: pas d’impression, filtrage des accès Internet, etc.</a:t>
            </a:r>
            <a:endParaRPr lang="fr-FR" sz="1100" dirty="0">
              <a:solidFill>
                <a:srgbClr val="002776"/>
              </a:solidFill>
            </a:endParaRPr>
          </a:p>
        </p:txBody>
      </p:sp>
      <p:sp>
        <p:nvSpPr>
          <p:cNvPr id="26" name="Rectangle 25"/>
          <p:cNvSpPr/>
          <p:nvPr/>
        </p:nvSpPr>
        <p:spPr>
          <a:xfrm>
            <a:off x="3558745" y="4938888"/>
            <a:ext cx="2916952" cy="276999"/>
          </a:xfrm>
          <a:prstGeom prst="rect">
            <a:avLst/>
          </a:prstGeom>
        </p:spPr>
        <p:txBody>
          <a:bodyPr wrap="square">
            <a:spAutoFit/>
          </a:bodyPr>
          <a:lstStyle/>
          <a:p>
            <a:r>
              <a:rPr lang="fr-FR" sz="1200" dirty="0" smtClean="0">
                <a:solidFill>
                  <a:srgbClr val="002776"/>
                </a:solidFill>
              </a:rPr>
              <a:t>Possibilité d’accès au S.I.</a:t>
            </a:r>
            <a:endParaRPr lang="fr-FR" sz="1200" dirty="0">
              <a:solidFill>
                <a:srgbClr val="002776"/>
              </a:solidFill>
            </a:endParaRPr>
          </a:p>
        </p:txBody>
      </p:sp>
      <p:sp>
        <p:nvSpPr>
          <p:cNvPr id="27" name="Rectangle 26"/>
          <p:cNvSpPr/>
          <p:nvPr/>
        </p:nvSpPr>
        <p:spPr>
          <a:xfrm>
            <a:off x="6535262" y="4869160"/>
            <a:ext cx="2501234" cy="1446550"/>
          </a:xfrm>
          <a:prstGeom prst="rect">
            <a:avLst/>
          </a:prstGeom>
        </p:spPr>
        <p:txBody>
          <a:bodyPr wrap="square">
            <a:spAutoFit/>
          </a:bodyPr>
          <a:lstStyle/>
          <a:p>
            <a:r>
              <a:rPr lang="fr-FR" sz="1100" dirty="0" smtClean="0">
                <a:solidFill>
                  <a:srgbClr val="002776"/>
                </a:solidFill>
              </a:rPr>
              <a:t>Désactivation des accès automatique si aucune activité au-delà de </a:t>
            </a:r>
            <a:r>
              <a:rPr lang="fr-FR" sz="1100" dirty="0" smtClean="0">
                <a:solidFill>
                  <a:srgbClr val="FF0000"/>
                </a:solidFill>
              </a:rPr>
              <a:t>x</a:t>
            </a:r>
            <a:r>
              <a:rPr lang="fr-FR" sz="1100" dirty="0" smtClean="0">
                <a:solidFill>
                  <a:srgbClr val="002776"/>
                </a:solidFill>
              </a:rPr>
              <a:t> jours (par exemple par script).</a:t>
            </a:r>
          </a:p>
          <a:p>
            <a:r>
              <a:rPr lang="fr-FR" sz="1100" b="1" dirty="0" smtClean="0">
                <a:solidFill>
                  <a:srgbClr val="002776"/>
                </a:solidFill>
              </a:rPr>
              <a:t>Ou</a:t>
            </a:r>
            <a:r>
              <a:rPr lang="fr-FR" sz="1100" dirty="0">
                <a:solidFill>
                  <a:srgbClr val="002776"/>
                </a:solidFill>
              </a:rPr>
              <a:t/>
            </a:r>
            <a:br>
              <a:rPr lang="fr-FR" sz="1100" dirty="0">
                <a:solidFill>
                  <a:srgbClr val="002776"/>
                </a:solidFill>
              </a:rPr>
            </a:br>
            <a:r>
              <a:rPr lang="fr-FR" sz="1100" dirty="0" smtClean="0">
                <a:solidFill>
                  <a:srgbClr val="002776"/>
                </a:solidFill>
              </a:rPr>
              <a:t>Contrôle </a:t>
            </a:r>
            <a:r>
              <a:rPr lang="fr-FR" sz="1100" dirty="0" err="1" smtClean="0">
                <a:solidFill>
                  <a:srgbClr val="002776"/>
                </a:solidFill>
              </a:rPr>
              <a:t>détectif</a:t>
            </a:r>
            <a:r>
              <a:rPr lang="fr-FR" sz="1100" dirty="0" smtClean="0">
                <a:solidFill>
                  <a:srgbClr val="002776"/>
                </a:solidFill>
              </a:rPr>
              <a:t> périodique par le RSSI (requête </a:t>
            </a:r>
            <a:r>
              <a:rPr lang="fr-FR" sz="1100" dirty="0" err="1" smtClean="0">
                <a:solidFill>
                  <a:srgbClr val="002776"/>
                </a:solidFill>
              </a:rPr>
              <a:t>PowerShell</a:t>
            </a:r>
            <a:r>
              <a:rPr lang="fr-FR" sz="1100" dirty="0" smtClean="0">
                <a:solidFill>
                  <a:srgbClr val="002776"/>
                </a:solidFill>
              </a:rPr>
              <a:t> qui retourne les utilisateurs actifs mais non-utilisés depuis </a:t>
            </a:r>
            <a:r>
              <a:rPr lang="fr-FR" sz="1100" dirty="0" smtClean="0">
                <a:solidFill>
                  <a:srgbClr val="FF0000"/>
                </a:solidFill>
              </a:rPr>
              <a:t>x</a:t>
            </a:r>
            <a:r>
              <a:rPr lang="fr-FR" sz="1100" dirty="0" smtClean="0">
                <a:solidFill>
                  <a:srgbClr val="002776"/>
                </a:solidFill>
              </a:rPr>
              <a:t> jours) </a:t>
            </a:r>
            <a:endParaRPr lang="fr-FR" sz="1100" dirty="0">
              <a:solidFill>
                <a:srgbClr val="002776"/>
              </a:solidFill>
            </a:endParaRPr>
          </a:p>
        </p:txBody>
      </p:sp>
    </p:spTree>
    <p:extLst>
      <p:ext uri="{BB962C8B-B14F-4D97-AF65-F5344CB8AC3E}">
        <p14:creationId xmlns:p14="http://schemas.microsoft.com/office/powerpoint/2010/main" val="144448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2" grpId="0"/>
      <p:bldP spid="24" grpId="0"/>
      <p:bldP spid="26" grpId="0"/>
      <p:bldP spid="2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8423275" cy="5429597"/>
          </a:xfrm>
        </p:spPr>
        <p:txBody>
          <a:bodyPr/>
          <a:lstStyle/>
          <a:p>
            <a:pPr lvl="1" eaLnBrk="1" hangingPunct="1">
              <a:defRPr/>
            </a:pPr>
            <a:r>
              <a:rPr lang="fr-FR" sz="1600" b="1" dirty="0" smtClean="0"/>
              <a:t>Exemple d’exécution de machines virtuelles</a:t>
            </a:r>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defRPr/>
            </a:pPr>
            <a:endParaRPr lang="fr-FR" sz="900" b="1" dirty="0" smtClean="0"/>
          </a:p>
          <a:p>
            <a:pPr lvl="1" eaLnBrk="1" hangingPunct="1">
              <a:buNone/>
              <a:defRPr/>
            </a:pPr>
            <a:endParaRPr lang="fr-FR" sz="1200" b="1" dirty="0">
              <a:latin typeface="Arial" pitchFamily="34" charset="0"/>
              <a:cs typeface="Arial" pitchFamily="34" charset="0"/>
            </a:endParaRPr>
          </a:p>
          <a:p>
            <a:pPr lvl="2" eaLnBrk="1" hangingPunct="1">
              <a:buNone/>
              <a:defRPr/>
            </a:pPr>
            <a:endParaRPr lang="fr-FR" sz="800" b="1" dirty="0">
              <a:latin typeface="Arial" pitchFamily="34" charset="0"/>
              <a:cs typeface="Arial" pitchFamily="34" charset="0"/>
            </a:endParaRPr>
          </a:p>
        </p:txBody>
      </p:sp>
      <p:pic>
        <p:nvPicPr>
          <p:cNvPr id="104450" name="Picture 2"/>
          <p:cNvPicPr>
            <a:picLocks noChangeAspect="1" noChangeArrowheads="1"/>
          </p:cNvPicPr>
          <p:nvPr/>
        </p:nvPicPr>
        <p:blipFill>
          <a:blip r:embed="rId3" cstate="print"/>
          <a:srcRect/>
          <a:stretch>
            <a:fillRect/>
          </a:stretch>
        </p:blipFill>
        <p:spPr bwMode="auto">
          <a:xfrm>
            <a:off x="1475656" y="1340768"/>
            <a:ext cx="7416824" cy="4635240"/>
          </a:xfrm>
          <a:prstGeom prst="rect">
            <a:avLst/>
          </a:prstGeom>
          <a:noFill/>
          <a:ln w="9525">
            <a:noFill/>
            <a:miter lim="800000"/>
            <a:headEnd/>
            <a:tailEnd/>
          </a:ln>
        </p:spPr>
      </p:pic>
      <p:sp>
        <p:nvSpPr>
          <p:cNvPr id="6" name="Rectangle 5"/>
          <p:cNvSpPr/>
          <p:nvPr/>
        </p:nvSpPr>
        <p:spPr>
          <a:xfrm>
            <a:off x="179512" y="5661248"/>
            <a:ext cx="1296144" cy="369332"/>
          </a:xfrm>
          <a:prstGeom prst="rect">
            <a:avLst/>
          </a:prstGeom>
        </p:spPr>
        <p:txBody>
          <a:bodyPr wrap="square">
            <a:spAutoFit/>
          </a:bodyPr>
          <a:lstStyle/>
          <a:p>
            <a:r>
              <a:rPr lang="fr-FR" sz="900" b="1" smtClean="0">
                <a:solidFill>
                  <a:schemeClr val="tx2"/>
                </a:solidFill>
              </a:rPr>
              <a:t>Machine hôte: </a:t>
            </a:r>
            <a:r>
              <a:rPr lang="fr-FR" sz="900" smtClean="0">
                <a:solidFill>
                  <a:schemeClr val="tx2"/>
                </a:solidFill>
              </a:rPr>
              <a:t>Windows  Seven</a:t>
            </a:r>
          </a:p>
        </p:txBody>
      </p:sp>
      <p:cxnSp>
        <p:nvCxnSpPr>
          <p:cNvPr id="8" name="Straight Arrow Connector 7"/>
          <p:cNvCxnSpPr/>
          <p:nvPr/>
        </p:nvCxnSpPr>
        <p:spPr>
          <a:xfrm>
            <a:off x="1187624" y="5733256"/>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79512" y="3140968"/>
            <a:ext cx="1296144" cy="784830"/>
          </a:xfrm>
          <a:prstGeom prst="rect">
            <a:avLst/>
          </a:prstGeom>
        </p:spPr>
        <p:txBody>
          <a:bodyPr wrap="square">
            <a:spAutoFit/>
          </a:bodyPr>
          <a:lstStyle/>
          <a:p>
            <a:r>
              <a:rPr lang="fr-FR" sz="900" b="1" smtClean="0">
                <a:solidFill>
                  <a:schemeClr val="tx2"/>
                </a:solidFill>
              </a:rPr>
              <a:t>Machine hôte: </a:t>
            </a:r>
            <a:r>
              <a:rPr lang="fr-FR" sz="900" smtClean="0">
                <a:solidFill>
                  <a:schemeClr val="tx2"/>
                </a:solidFill>
              </a:rPr>
              <a:t>Logiciel de virtualisation (Oracle VM VirtualBox)</a:t>
            </a:r>
          </a:p>
          <a:p>
            <a:endParaRPr lang="fr-FR" sz="900" smtClean="0">
              <a:solidFill>
                <a:schemeClr val="tx2"/>
              </a:solidFill>
            </a:endParaRPr>
          </a:p>
        </p:txBody>
      </p:sp>
      <p:cxnSp>
        <p:nvCxnSpPr>
          <p:cNvPr id="12" name="Straight Arrow Connector 11"/>
          <p:cNvCxnSpPr/>
          <p:nvPr/>
        </p:nvCxnSpPr>
        <p:spPr>
          <a:xfrm>
            <a:off x="971600" y="3356992"/>
            <a:ext cx="115212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211960" y="6093296"/>
            <a:ext cx="1296144" cy="369332"/>
          </a:xfrm>
          <a:prstGeom prst="rect">
            <a:avLst/>
          </a:prstGeom>
        </p:spPr>
        <p:txBody>
          <a:bodyPr wrap="square">
            <a:spAutoFit/>
          </a:bodyPr>
          <a:lstStyle/>
          <a:p>
            <a:r>
              <a:rPr lang="fr-FR" sz="900" b="1" smtClean="0">
                <a:solidFill>
                  <a:schemeClr val="tx2"/>
                </a:solidFill>
              </a:rPr>
              <a:t>Machine virtuelle 1: </a:t>
            </a:r>
            <a:r>
              <a:rPr lang="fr-FR" sz="900" smtClean="0">
                <a:solidFill>
                  <a:schemeClr val="tx2"/>
                </a:solidFill>
              </a:rPr>
              <a:t>Ubuntu 13.04</a:t>
            </a:r>
          </a:p>
        </p:txBody>
      </p:sp>
      <p:sp>
        <p:nvSpPr>
          <p:cNvPr id="17" name="Rectangle 16"/>
          <p:cNvSpPr/>
          <p:nvPr/>
        </p:nvSpPr>
        <p:spPr>
          <a:xfrm>
            <a:off x="6804248" y="6093296"/>
            <a:ext cx="1296144" cy="369332"/>
          </a:xfrm>
          <a:prstGeom prst="rect">
            <a:avLst/>
          </a:prstGeom>
        </p:spPr>
        <p:txBody>
          <a:bodyPr wrap="square">
            <a:spAutoFit/>
          </a:bodyPr>
          <a:lstStyle/>
          <a:p>
            <a:r>
              <a:rPr lang="fr-FR" sz="900" b="1" smtClean="0">
                <a:solidFill>
                  <a:schemeClr val="tx2"/>
                </a:solidFill>
              </a:rPr>
              <a:t>Machine virtuelle 2: </a:t>
            </a:r>
            <a:r>
              <a:rPr lang="fr-FR" sz="900" smtClean="0">
                <a:solidFill>
                  <a:schemeClr val="tx2"/>
                </a:solidFill>
              </a:rPr>
              <a:t>Windows XP</a:t>
            </a:r>
          </a:p>
        </p:txBody>
      </p:sp>
      <p:cxnSp>
        <p:nvCxnSpPr>
          <p:cNvPr id="18" name="Straight Arrow Connector 17"/>
          <p:cNvCxnSpPr/>
          <p:nvPr/>
        </p:nvCxnSpPr>
        <p:spPr>
          <a:xfrm flipV="1">
            <a:off x="4860032" y="5013176"/>
            <a:ext cx="0"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7524328" y="3573016"/>
            <a:ext cx="0" cy="25202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Les différents types de </a:t>
            </a:r>
            <a:r>
              <a:rPr lang="fr-FR" sz="1600" b="1" dirty="0" err="1" smtClean="0"/>
              <a:t>virtualisation</a:t>
            </a: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endParaRPr lang="fr-FR" sz="1000" dirty="0">
              <a:solidFill>
                <a:srgbClr val="002776"/>
              </a:solidFill>
            </a:endParaRPr>
          </a:p>
        </p:txBody>
      </p:sp>
      <p:sp>
        <p:nvSpPr>
          <p:cNvPr id="11" name="Rectangle 10"/>
          <p:cNvSpPr/>
          <p:nvPr/>
        </p:nvSpPr>
        <p:spPr>
          <a:xfrm>
            <a:off x="4283968" y="980728"/>
            <a:ext cx="2880320" cy="27699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179388" lvl="2" indent="-179388" algn="ctr" defTabSz="913964" fontAlgn="base">
              <a:spcBef>
                <a:spcPct val="0"/>
              </a:spcBef>
              <a:spcAft>
                <a:spcPts val="275"/>
              </a:spcAft>
              <a:defRPr/>
            </a:pPr>
            <a:r>
              <a:rPr lang="fr-FR" sz="1200" b="1" dirty="0" smtClean="0">
                <a:solidFill>
                  <a:srgbClr val="002776"/>
                </a:solidFill>
                <a:latin typeface="Arial" pitchFamily="34" charset="0"/>
                <a:cs typeface="Arial" pitchFamily="34" charset="0"/>
              </a:rPr>
              <a:t>Virtualisation de serveurs</a:t>
            </a:r>
          </a:p>
        </p:txBody>
      </p:sp>
      <p:sp>
        <p:nvSpPr>
          <p:cNvPr id="14" name="Rectangle 13"/>
          <p:cNvSpPr/>
          <p:nvPr/>
        </p:nvSpPr>
        <p:spPr>
          <a:xfrm>
            <a:off x="611560" y="4437112"/>
            <a:ext cx="7920880" cy="2139047"/>
          </a:xfrm>
          <a:prstGeom prst="rect">
            <a:avLst/>
          </a:prstGeom>
        </p:spPr>
        <p:txBody>
          <a:bodyPr wrap="square">
            <a:spAutoFit/>
          </a:bodyPr>
          <a:lstStyle/>
          <a:p>
            <a:r>
              <a:rPr lang="fr-CH" sz="1200" b="1" dirty="0" smtClean="0">
                <a:solidFill>
                  <a:srgbClr val="002776"/>
                </a:solidFill>
                <a:latin typeface="Arial" pitchFamily="34" charset="0"/>
                <a:cs typeface="Arial" pitchFamily="34" charset="0"/>
              </a:rPr>
              <a:t>Avantages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Permet d’utiliser les ressources matérielles (parc informatique) de manière optimale:</a:t>
            </a:r>
          </a:p>
          <a:p>
            <a:pPr marL="722313" lvl="4" indent="-179388" defTabSz="913964" fontAlgn="base">
              <a:spcBef>
                <a:spcPct val="0"/>
              </a:spcBef>
              <a:spcAft>
                <a:spcPts val="538"/>
              </a:spcAft>
              <a:buFontTx/>
              <a:buChar char="-"/>
              <a:defRPr/>
            </a:pPr>
            <a:r>
              <a:rPr lang="fr-CH" sz="1050" dirty="0" smtClean="0">
                <a:solidFill>
                  <a:srgbClr val="002776"/>
                </a:solidFill>
              </a:rPr>
              <a:t>Economies: électricité, locaux, compatibilité du matériel, etc.)</a:t>
            </a:r>
          </a:p>
          <a:p>
            <a:pPr marL="722313" lvl="4" indent="-179388" defTabSz="913964" fontAlgn="base">
              <a:spcBef>
                <a:spcPct val="0"/>
              </a:spcBef>
              <a:spcAft>
                <a:spcPts val="538"/>
              </a:spcAft>
              <a:buFontTx/>
              <a:buChar char="-"/>
              <a:defRPr/>
            </a:pPr>
            <a:r>
              <a:rPr lang="fr-CH" sz="1050" dirty="0" smtClean="0">
                <a:solidFill>
                  <a:srgbClr val="002776"/>
                </a:solidFill>
              </a:rPr>
              <a:t>Répartition des machines virtuelles sur les machines physiques suivant la charge (y compris sans interruption de service avec des outils comme VMware </a:t>
            </a:r>
            <a:r>
              <a:rPr lang="fr-CH" sz="1050" dirty="0" err="1" smtClean="0">
                <a:solidFill>
                  <a:srgbClr val="002776"/>
                </a:solidFill>
              </a:rPr>
              <a:t>vMotion</a:t>
            </a:r>
            <a:r>
              <a:rPr lang="fr-CH" sz="1050" dirty="0" smtClean="0">
                <a:solidFill>
                  <a:srgbClr val="002776"/>
                </a:solidFill>
              </a:rPr>
              <a:t>).</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Permet de facilement redimensionner les serveurs (ajout de puissance, mémoire, matériel, etc.)</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Simplifie les opérations d’installation / déploiement / maintenance.</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Possibilités de prendre des instantanés (« </a:t>
            </a:r>
            <a:r>
              <a:rPr lang="fr-CH" sz="1200" dirty="0" err="1" smtClean="0">
                <a:solidFill>
                  <a:srgbClr val="002776"/>
                </a:solidFill>
              </a:rPr>
              <a:t>snapshots</a:t>
            </a:r>
            <a:r>
              <a:rPr lang="fr-CH" sz="1200" dirty="0" smtClean="0">
                <a:solidFill>
                  <a:srgbClr val="002776"/>
                </a:solidFill>
              </a:rPr>
              <a:t> ») et de </a:t>
            </a:r>
            <a:r>
              <a:rPr lang="fr-CH" sz="1200" dirty="0" err="1" smtClean="0">
                <a:solidFill>
                  <a:srgbClr val="002776"/>
                </a:solidFill>
              </a:rPr>
              <a:t>clôner</a:t>
            </a:r>
            <a:r>
              <a:rPr lang="fr-CH" sz="1200" dirty="0" smtClean="0">
                <a:solidFill>
                  <a:srgbClr val="002776"/>
                </a:solidFill>
              </a:rPr>
              <a:t> les machines virtuelles.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Améliore la sécurité des données: pas de données sauvegardées en local sur le poste de travail utilisateur.</a:t>
            </a:r>
          </a:p>
        </p:txBody>
      </p:sp>
      <p:sp>
        <p:nvSpPr>
          <p:cNvPr id="12" name="Rectangle 11"/>
          <p:cNvSpPr/>
          <p:nvPr/>
        </p:nvSpPr>
        <p:spPr>
          <a:xfrm>
            <a:off x="611560" y="2743969"/>
            <a:ext cx="2952328" cy="36004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CH" sz="1200" b="1" dirty="0" smtClean="0"/>
              <a:t>Matériel</a:t>
            </a:r>
            <a:endParaRPr lang="fr-CH" b="1" dirty="0"/>
          </a:p>
        </p:txBody>
      </p:sp>
      <p:sp>
        <p:nvSpPr>
          <p:cNvPr id="16" name="Rectangle 15"/>
          <p:cNvSpPr/>
          <p:nvPr/>
        </p:nvSpPr>
        <p:spPr>
          <a:xfrm>
            <a:off x="611560" y="2311921"/>
            <a:ext cx="2952328" cy="360040"/>
          </a:xfrm>
          <a:prstGeom prst="rect">
            <a:avLst/>
          </a:prstGeom>
          <a:solidFill>
            <a:srgbClr val="FFC000"/>
          </a:solidFill>
        </p:spPr>
        <p:style>
          <a:lnRef idx="1">
            <a:schemeClr val="dk1"/>
          </a:lnRef>
          <a:fillRef idx="2">
            <a:schemeClr val="dk1"/>
          </a:fillRef>
          <a:effectRef idx="1">
            <a:schemeClr val="dk1"/>
          </a:effectRef>
          <a:fontRef idx="minor">
            <a:schemeClr val="dk1"/>
          </a:fontRef>
        </p:style>
        <p:txBody>
          <a:bodyPr rtlCol="0" anchor="ctr"/>
          <a:lstStyle/>
          <a:p>
            <a:pPr algn="ctr"/>
            <a:r>
              <a:rPr lang="fr-CH" sz="1200" b="1" dirty="0" smtClean="0"/>
              <a:t>Système d’exploitation</a:t>
            </a:r>
            <a:endParaRPr lang="fr-CH" b="1" dirty="0"/>
          </a:p>
        </p:txBody>
      </p:sp>
      <p:sp>
        <p:nvSpPr>
          <p:cNvPr id="19" name="Rectangle 18"/>
          <p:cNvSpPr/>
          <p:nvPr/>
        </p:nvSpPr>
        <p:spPr>
          <a:xfrm>
            <a:off x="4644008" y="3200400"/>
            <a:ext cx="3707904" cy="707886"/>
          </a:xfrm>
          <a:prstGeom prst="rect">
            <a:avLst/>
          </a:prstGeom>
        </p:spPr>
        <p:txBody>
          <a:bodyPr wrap="square">
            <a:spAutoFit/>
          </a:bodyPr>
          <a:lstStyle/>
          <a:p>
            <a:r>
              <a:rPr lang="fr-CH" sz="1000" b="1" dirty="0" err="1" smtClean="0">
                <a:solidFill>
                  <a:srgbClr val="002776"/>
                </a:solidFill>
              </a:rPr>
              <a:t>Hyperviseur</a:t>
            </a:r>
            <a:r>
              <a:rPr lang="fr-CH" sz="1000" dirty="0" smtClean="0">
                <a:solidFill>
                  <a:srgbClr val="002776"/>
                </a:solidFill>
              </a:rPr>
              <a:t>: une légère couche logicielle est insérée entre le matériel et le système d’exploitation invité. Cela permet au système invité de communiquer directement avec le matériel.</a:t>
            </a:r>
            <a:br>
              <a:rPr lang="fr-CH" sz="1000" dirty="0" smtClean="0">
                <a:solidFill>
                  <a:srgbClr val="002776"/>
                </a:solidFill>
              </a:rPr>
            </a:br>
            <a:endParaRPr lang="fr-CH" sz="1000" dirty="0" smtClean="0">
              <a:solidFill>
                <a:srgbClr val="002776"/>
              </a:solidFill>
            </a:endParaRPr>
          </a:p>
        </p:txBody>
      </p:sp>
      <p:grpSp>
        <p:nvGrpSpPr>
          <p:cNvPr id="22" name="Group 21"/>
          <p:cNvGrpSpPr/>
          <p:nvPr/>
        </p:nvGrpSpPr>
        <p:grpSpPr>
          <a:xfrm>
            <a:off x="611560" y="1447825"/>
            <a:ext cx="2952328" cy="792088"/>
            <a:chOff x="611560" y="1412776"/>
            <a:chExt cx="648072" cy="792088"/>
          </a:xfrm>
        </p:grpSpPr>
        <p:sp>
          <p:nvSpPr>
            <p:cNvPr id="18" name="Rectangle 17"/>
            <p:cNvSpPr/>
            <p:nvPr/>
          </p:nvSpPr>
          <p:spPr>
            <a:xfrm>
              <a:off x="611560" y="1412776"/>
              <a:ext cx="648072" cy="792088"/>
            </a:xfrm>
            <a:prstGeom prst="rect">
              <a:avLst/>
            </a:prstGeom>
            <a:solidFill>
              <a:schemeClr val="tx2">
                <a:lumMod val="20000"/>
                <a:lumOff val="80000"/>
              </a:schemeClr>
            </a:solidFill>
          </p:spPr>
          <p:style>
            <a:lnRef idx="1">
              <a:schemeClr val="dk1"/>
            </a:lnRef>
            <a:fillRef idx="2">
              <a:schemeClr val="dk1"/>
            </a:fillRef>
            <a:effectRef idx="1">
              <a:schemeClr val="dk1"/>
            </a:effectRef>
            <a:fontRef idx="minor">
              <a:schemeClr val="dk1"/>
            </a:fontRef>
          </p:style>
          <p:txBody>
            <a:bodyPr tIns="0" rtlCol="0" anchor="ctr"/>
            <a:lstStyle/>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r>
                <a:rPr lang="fr-CH" sz="900" b="1" dirty="0" smtClean="0"/>
                <a:t>Logiciel de </a:t>
              </a:r>
              <a:r>
                <a:rPr lang="fr-CH" sz="900" b="1" dirty="0" err="1" smtClean="0"/>
                <a:t>virtualisation</a:t>
              </a:r>
              <a:endParaRPr lang="fr-CH" sz="1200" b="1" dirty="0" smtClean="0"/>
            </a:p>
            <a:p>
              <a:pPr algn="ctr"/>
              <a:endParaRPr lang="fr-CH" sz="1200" b="1" dirty="0" smtClean="0"/>
            </a:p>
            <a:p>
              <a:pPr algn="ctr"/>
              <a:endParaRPr lang="fr-CH" b="1" dirty="0"/>
            </a:p>
          </p:txBody>
        </p:sp>
        <p:sp>
          <p:nvSpPr>
            <p:cNvPr id="20" name="Rectangle 19"/>
            <p:cNvSpPr/>
            <p:nvPr/>
          </p:nvSpPr>
          <p:spPr>
            <a:xfrm>
              <a:off x="627367" y="1472209"/>
              <a:ext cx="300326" cy="258315"/>
            </a:xfrm>
            <a:prstGeom prst="rect">
              <a:avLst/>
            </a:prstGeom>
            <a:solidFill>
              <a:schemeClr val="accent2">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smtClean="0"/>
                <a:t>Machine virtuelle </a:t>
              </a:r>
              <a:r>
                <a:rPr lang="fr-CH" sz="800" b="1" dirty="0" smtClean="0"/>
                <a:t>(VM)</a:t>
              </a:r>
              <a:endParaRPr lang="fr-CH" sz="900" b="1" dirty="0"/>
            </a:p>
          </p:txBody>
        </p:sp>
        <p:sp>
          <p:nvSpPr>
            <p:cNvPr id="21" name="Rectangle 20"/>
            <p:cNvSpPr/>
            <p:nvPr/>
          </p:nvSpPr>
          <p:spPr>
            <a:xfrm>
              <a:off x="627367" y="1730525"/>
              <a:ext cx="300326" cy="25831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fr-CH" sz="1000" b="1" dirty="0" smtClean="0"/>
                <a:t>Matériel émulé</a:t>
              </a:r>
              <a:endParaRPr lang="fr-CH" sz="2400" b="1" dirty="0"/>
            </a:p>
          </p:txBody>
        </p:sp>
      </p:grpSp>
      <p:sp>
        <p:nvSpPr>
          <p:cNvPr id="32" name="Rectangle 31"/>
          <p:cNvSpPr/>
          <p:nvPr/>
        </p:nvSpPr>
        <p:spPr>
          <a:xfrm>
            <a:off x="5004048" y="2743969"/>
            <a:ext cx="2232248" cy="36004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CH" sz="1200" b="1" dirty="0" smtClean="0"/>
              <a:t>Matériel</a:t>
            </a:r>
            <a:endParaRPr lang="fr-CH" b="1" dirty="0"/>
          </a:p>
        </p:txBody>
      </p:sp>
      <p:sp>
        <p:nvSpPr>
          <p:cNvPr id="33" name="Rectangle 32"/>
          <p:cNvSpPr/>
          <p:nvPr/>
        </p:nvSpPr>
        <p:spPr>
          <a:xfrm>
            <a:off x="5004048" y="2311921"/>
            <a:ext cx="2232248" cy="360040"/>
          </a:xfrm>
          <a:prstGeom prst="rect">
            <a:avLst/>
          </a:prstGeom>
          <a:solidFill>
            <a:srgbClr val="FFC000"/>
          </a:solidFill>
        </p:spPr>
        <p:style>
          <a:lnRef idx="1">
            <a:schemeClr val="dk1"/>
          </a:lnRef>
          <a:fillRef idx="2">
            <a:schemeClr val="dk1"/>
          </a:fillRef>
          <a:effectRef idx="1">
            <a:schemeClr val="dk1"/>
          </a:effectRef>
          <a:fontRef idx="minor">
            <a:schemeClr val="dk1"/>
          </a:fontRef>
        </p:style>
        <p:txBody>
          <a:bodyPr rtlCol="0" anchor="ctr"/>
          <a:lstStyle/>
          <a:p>
            <a:pPr algn="ctr"/>
            <a:r>
              <a:rPr lang="fr-CH" sz="1200" b="1" dirty="0" err="1" smtClean="0"/>
              <a:t>Hyperviseur</a:t>
            </a:r>
            <a:endParaRPr lang="fr-CH" b="1" dirty="0"/>
          </a:p>
        </p:txBody>
      </p:sp>
      <p:grpSp>
        <p:nvGrpSpPr>
          <p:cNvPr id="34" name="Group 33"/>
          <p:cNvGrpSpPr/>
          <p:nvPr/>
        </p:nvGrpSpPr>
        <p:grpSpPr>
          <a:xfrm>
            <a:off x="5004048" y="1447825"/>
            <a:ext cx="648072" cy="792088"/>
            <a:chOff x="611560" y="1412776"/>
            <a:chExt cx="648072" cy="792088"/>
          </a:xfrm>
          <a:solidFill>
            <a:schemeClr val="accent2">
              <a:lumMod val="20000"/>
              <a:lumOff val="80000"/>
            </a:schemeClr>
          </a:solidFill>
        </p:grpSpPr>
        <p:sp>
          <p:nvSpPr>
            <p:cNvPr id="35" name="Rectangle 34"/>
            <p:cNvSpPr/>
            <p:nvPr/>
          </p:nvSpPr>
          <p:spPr>
            <a:xfrm>
              <a:off x="611560" y="1412776"/>
              <a:ext cx="648072" cy="792088"/>
            </a:xfrm>
            <a:prstGeom prst="rect">
              <a:avLst/>
            </a:prstGeom>
            <a:grpFill/>
          </p:spPr>
          <p:style>
            <a:lnRef idx="1">
              <a:schemeClr val="dk1"/>
            </a:lnRef>
            <a:fillRef idx="2">
              <a:schemeClr val="dk1"/>
            </a:fillRef>
            <a:effectRef idx="1">
              <a:schemeClr val="dk1"/>
            </a:effectRef>
            <a:fontRef idx="minor">
              <a:schemeClr val="dk1"/>
            </a:fontRef>
          </p:style>
          <p:txBody>
            <a:bodyPr tIns="0" rtlCol="0" anchor="ctr"/>
            <a:lstStyle/>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r>
                <a:rPr lang="fr-CH" sz="900" b="1" dirty="0" smtClean="0"/>
                <a:t>VM1</a:t>
              </a:r>
              <a:endParaRPr lang="fr-CH" sz="1200" b="1" dirty="0" smtClean="0"/>
            </a:p>
            <a:p>
              <a:pPr algn="ctr"/>
              <a:endParaRPr lang="fr-CH" sz="1200" b="1" dirty="0" smtClean="0"/>
            </a:p>
            <a:p>
              <a:pPr algn="ctr"/>
              <a:endParaRPr lang="fr-CH" b="1" dirty="0"/>
            </a:p>
          </p:txBody>
        </p:sp>
        <p:sp>
          <p:nvSpPr>
            <p:cNvPr id="36" name="Rectangle 35"/>
            <p:cNvSpPr/>
            <p:nvPr/>
          </p:nvSpPr>
          <p:spPr>
            <a:xfrm>
              <a:off x="664518" y="1479451"/>
              <a:ext cx="539552" cy="216024"/>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err="1" smtClean="0"/>
                <a:t>App</a:t>
              </a:r>
              <a:r>
                <a:rPr lang="fr-CH" sz="900" b="1" dirty="0" smtClean="0"/>
                <a:t>.</a:t>
              </a:r>
              <a:endParaRPr lang="fr-CH" sz="900" b="1" dirty="0"/>
            </a:p>
          </p:txBody>
        </p:sp>
        <p:sp>
          <p:nvSpPr>
            <p:cNvPr id="37" name="Rectangle 36"/>
            <p:cNvSpPr/>
            <p:nvPr/>
          </p:nvSpPr>
          <p:spPr>
            <a:xfrm>
              <a:off x="664518" y="1737767"/>
              <a:ext cx="539552" cy="216024"/>
            </a:xfrm>
            <a:prstGeom prst="rect">
              <a:avLst/>
            </a:prstGeom>
            <a:solidFill>
              <a:srgbClr val="FFC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CH" sz="1000" b="1" dirty="0" smtClean="0"/>
                <a:t>O/S</a:t>
              </a:r>
              <a:endParaRPr lang="fr-CH" sz="2400" b="1" dirty="0"/>
            </a:p>
          </p:txBody>
        </p:sp>
      </p:grpSp>
      <p:grpSp>
        <p:nvGrpSpPr>
          <p:cNvPr id="38" name="Group 37"/>
          <p:cNvGrpSpPr/>
          <p:nvPr/>
        </p:nvGrpSpPr>
        <p:grpSpPr>
          <a:xfrm>
            <a:off x="5724128" y="1447825"/>
            <a:ext cx="648072" cy="792088"/>
            <a:chOff x="611560" y="1412776"/>
            <a:chExt cx="648072" cy="792088"/>
          </a:xfrm>
          <a:solidFill>
            <a:schemeClr val="accent2">
              <a:lumMod val="20000"/>
              <a:lumOff val="80000"/>
            </a:schemeClr>
          </a:solidFill>
        </p:grpSpPr>
        <p:sp>
          <p:nvSpPr>
            <p:cNvPr id="39" name="Rectangle 38"/>
            <p:cNvSpPr/>
            <p:nvPr/>
          </p:nvSpPr>
          <p:spPr>
            <a:xfrm>
              <a:off x="611560" y="1412776"/>
              <a:ext cx="648072" cy="792088"/>
            </a:xfrm>
            <a:prstGeom prst="rect">
              <a:avLst/>
            </a:prstGeom>
            <a:grpFill/>
          </p:spPr>
          <p:style>
            <a:lnRef idx="1">
              <a:schemeClr val="dk1"/>
            </a:lnRef>
            <a:fillRef idx="2">
              <a:schemeClr val="dk1"/>
            </a:fillRef>
            <a:effectRef idx="1">
              <a:schemeClr val="dk1"/>
            </a:effectRef>
            <a:fontRef idx="minor">
              <a:schemeClr val="dk1"/>
            </a:fontRef>
          </p:style>
          <p:txBody>
            <a:bodyPr tIns="0" rtlCol="0" anchor="ctr"/>
            <a:lstStyle/>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r>
                <a:rPr lang="fr-CH" sz="900" b="1" dirty="0" smtClean="0"/>
                <a:t>VM2</a:t>
              </a:r>
              <a:endParaRPr lang="fr-CH" sz="1200" b="1" dirty="0" smtClean="0"/>
            </a:p>
            <a:p>
              <a:pPr algn="ctr"/>
              <a:endParaRPr lang="fr-CH" sz="1200" b="1" dirty="0" smtClean="0"/>
            </a:p>
            <a:p>
              <a:pPr algn="ctr"/>
              <a:endParaRPr lang="fr-CH" b="1" dirty="0"/>
            </a:p>
          </p:txBody>
        </p:sp>
        <p:sp>
          <p:nvSpPr>
            <p:cNvPr id="40" name="Rectangle 39"/>
            <p:cNvSpPr/>
            <p:nvPr/>
          </p:nvSpPr>
          <p:spPr>
            <a:xfrm>
              <a:off x="664518" y="1479451"/>
              <a:ext cx="539552" cy="216024"/>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err="1" smtClean="0"/>
                <a:t>App</a:t>
              </a:r>
              <a:r>
                <a:rPr lang="fr-CH" sz="900" b="1" dirty="0" smtClean="0"/>
                <a:t>.</a:t>
              </a:r>
              <a:endParaRPr lang="fr-CH" sz="900" b="1" dirty="0"/>
            </a:p>
          </p:txBody>
        </p:sp>
        <p:sp>
          <p:nvSpPr>
            <p:cNvPr id="41" name="Rectangle 40"/>
            <p:cNvSpPr/>
            <p:nvPr/>
          </p:nvSpPr>
          <p:spPr>
            <a:xfrm>
              <a:off x="664518" y="1737767"/>
              <a:ext cx="539552" cy="216024"/>
            </a:xfrm>
            <a:prstGeom prst="rect">
              <a:avLst/>
            </a:prstGeom>
            <a:solidFill>
              <a:srgbClr val="FFC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CH" sz="1000" b="1" dirty="0" smtClean="0"/>
                <a:t>O/S</a:t>
              </a:r>
              <a:endParaRPr lang="fr-CH" sz="2400" b="1" dirty="0"/>
            </a:p>
          </p:txBody>
        </p:sp>
      </p:grpSp>
      <p:grpSp>
        <p:nvGrpSpPr>
          <p:cNvPr id="42" name="Group 41"/>
          <p:cNvGrpSpPr/>
          <p:nvPr/>
        </p:nvGrpSpPr>
        <p:grpSpPr>
          <a:xfrm>
            <a:off x="6588224" y="1447825"/>
            <a:ext cx="648072" cy="792088"/>
            <a:chOff x="611560" y="1412776"/>
            <a:chExt cx="648072" cy="792088"/>
          </a:xfrm>
          <a:solidFill>
            <a:schemeClr val="accent2">
              <a:lumMod val="20000"/>
              <a:lumOff val="80000"/>
            </a:schemeClr>
          </a:solidFill>
        </p:grpSpPr>
        <p:sp>
          <p:nvSpPr>
            <p:cNvPr id="43" name="Rectangle 42"/>
            <p:cNvSpPr/>
            <p:nvPr/>
          </p:nvSpPr>
          <p:spPr>
            <a:xfrm>
              <a:off x="611560" y="1412776"/>
              <a:ext cx="648072" cy="792088"/>
            </a:xfrm>
            <a:prstGeom prst="rect">
              <a:avLst/>
            </a:prstGeom>
            <a:grpFill/>
          </p:spPr>
          <p:style>
            <a:lnRef idx="1">
              <a:schemeClr val="dk1"/>
            </a:lnRef>
            <a:fillRef idx="2">
              <a:schemeClr val="dk1"/>
            </a:fillRef>
            <a:effectRef idx="1">
              <a:schemeClr val="dk1"/>
            </a:effectRef>
            <a:fontRef idx="minor">
              <a:schemeClr val="dk1"/>
            </a:fontRef>
          </p:style>
          <p:txBody>
            <a:bodyPr tIns="0" rtlCol="0" anchor="ctr"/>
            <a:lstStyle/>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r>
                <a:rPr lang="fr-CH" sz="900" b="1" dirty="0" err="1" smtClean="0"/>
                <a:t>VM</a:t>
              </a:r>
              <a:r>
                <a:rPr lang="fr-CH" sz="900" b="1" i="1" dirty="0" err="1" smtClean="0">
                  <a:solidFill>
                    <a:srgbClr val="FF0000"/>
                  </a:solidFill>
                </a:rPr>
                <a:t>n</a:t>
              </a:r>
              <a:endParaRPr lang="fr-CH" sz="1200" b="1" i="1" dirty="0" smtClean="0">
                <a:solidFill>
                  <a:srgbClr val="FF0000"/>
                </a:solidFill>
              </a:endParaRPr>
            </a:p>
            <a:p>
              <a:pPr algn="ctr"/>
              <a:endParaRPr lang="fr-CH" sz="1200" b="1" dirty="0" smtClean="0"/>
            </a:p>
            <a:p>
              <a:pPr algn="ctr"/>
              <a:endParaRPr lang="fr-CH" b="1" dirty="0"/>
            </a:p>
          </p:txBody>
        </p:sp>
        <p:sp>
          <p:nvSpPr>
            <p:cNvPr id="44" name="Rectangle 43"/>
            <p:cNvSpPr/>
            <p:nvPr/>
          </p:nvSpPr>
          <p:spPr>
            <a:xfrm>
              <a:off x="664518" y="1479451"/>
              <a:ext cx="539552" cy="216024"/>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err="1" smtClean="0"/>
                <a:t>App</a:t>
              </a:r>
              <a:r>
                <a:rPr lang="fr-CH" sz="900" b="1" dirty="0" smtClean="0"/>
                <a:t>.</a:t>
              </a:r>
              <a:endParaRPr lang="fr-CH" sz="900" b="1" dirty="0"/>
            </a:p>
          </p:txBody>
        </p:sp>
        <p:sp>
          <p:nvSpPr>
            <p:cNvPr id="45" name="Rectangle 44"/>
            <p:cNvSpPr/>
            <p:nvPr/>
          </p:nvSpPr>
          <p:spPr>
            <a:xfrm>
              <a:off x="664518" y="1737767"/>
              <a:ext cx="539552" cy="216024"/>
            </a:xfrm>
            <a:prstGeom prst="rect">
              <a:avLst/>
            </a:prstGeom>
            <a:solidFill>
              <a:srgbClr val="FFC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CH" sz="1000" b="1" dirty="0" smtClean="0"/>
                <a:t>O/S</a:t>
              </a:r>
              <a:endParaRPr lang="fr-CH" sz="2400" b="1" dirty="0"/>
            </a:p>
          </p:txBody>
        </p:sp>
      </p:grpSp>
      <p:sp>
        <p:nvSpPr>
          <p:cNvPr id="46" name="Rectangle 45"/>
          <p:cNvSpPr/>
          <p:nvPr/>
        </p:nvSpPr>
        <p:spPr>
          <a:xfrm>
            <a:off x="6341100" y="1984698"/>
            <a:ext cx="300082" cy="230832"/>
          </a:xfrm>
          <a:prstGeom prst="rect">
            <a:avLst/>
          </a:prstGeom>
        </p:spPr>
        <p:txBody>
          <a:bodyPr wrap="none">
            <a:spAutoFit/>
          </a:bodyPr>
          <a:lstStyle/>
          <a:p>
            <a:r>
              <a:rPr lang="fr-CH" sz="900" b="1" dirty="0" smtClean="0"/>
              <a:t>…</a:t>
            </a:r>
            <a:endParaRPr lang="fr-CH" sz="900" dirty="0"/>
          </a:p>
        </p:txBody>
      </p:sp>
      <p:sp>
        <p:nvSpPr>
          <p:cNvPr id="47" name="Rectangle 46"/>
          <p:cNvSpPr/>
          <p:nvPr/>
        </p:nvSpPr>
        <p:spPr>
          <a:xfrm>
            <a:off x="4499992" y="3920480"/>
            <a:ext cx="4032448" cy="40011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fr-CH" sz="1000" u="sng" dirty="0" smtClean="0">
                <a:solidFill>
                  <a:srgbClr val="002776"/>
                </a:solidFill>
              </a:rPr>
              <a:t>Exemples</a:t>
            </a:r>
            <a:r>
              <a:rPr lang="fr-CH" sz="1000" dirty="0" smtClean="0">
                <a:solidFill>
                  <a:srgbClr val="002776"/>
                </a:solidFill>
              </a:rPr>
              <a:t>: </a:t>
            </a:r>
            <a:r>
              <a:rPr lang="fr-CH" sz="1000" dirty="0" err="1" smtClean="0">
                <a:solidFill>
                  <a:srgbClr val="002776"/>
                </a:solidFill>
              </a:rPr>
              <a:t>VMware</a:t>
            </a:r>
            <a:r>
              <a:rPr lang="fr-CH" sz="1000" dirty="0" smtClean="0">
                <a:solidFill>
                  <a:srgbClr val="002776"/>
                </a:solidFill>
              </a:rPr>
              <a:t> ESX/</a:t>
            </a:r>
            <a:r>
              <a:rPr lang="fr-CH" sz="1000" dirty="0" err="1" smtClean="0">
                <a:solidFill>
                  <a:srgbClr val="002776"/>
                </a:solidFill>
              </a:rPr>
              <a:t>ESXi</a:t>
            </a:r>
            <a:r>
              <a:rPr lang="fr-CH" sz="1000" dirty="0" smtClean="0">
                <a:solidFill>
                  <a:srgbClr val="002776"/>
                </a:solidFill>
              </a:rPr>
              <a:t>, </a:t>
            </a:r>
            <a:r>
              <a:rPr lang="fr-CH" sz="1000" dirty="0" err="1" smtClean="0">
                <a:solidFill>
                  <a:srgbClr val="002776"/>
                </a:solidFill>
              </a:rPr>
              <a:t>Citrix</a:t>
            </a:r>
            <a:r>
              <a:rPr lang="fr-CH" sz="1000" dirty="0" smtClean="0">
                <a:solidFill>
                  <a:srgbClr val="002776"/>
                </a:solidFill>
              </a:rPr>
              <a:t> </a:t>
            </a:r>
            <a:r>
              <a:rPr lang="fr-CH" sz="1000" dirty="0" err="1" smtClean="0">
                <a:solidFill>
                  <a:srgbClr val="002776"/>
                </a:solidFill>
              </a:rPr>
              <a:t>Xen</a:t>
            </a:r>
            <a:r>
              <a:rPr lang="fr-CH" sz="1000" dirty="0" smtClean="0">
                <a:solidFill>
                  <a:srgbClr val="002776"/>
                </a:solidFill>
              </a:rPr>
              <a:t> Server, Microsoft Hyper-V.</a:t>
            </a:r>
            <a:br>
              <a:rPr lang="fr-CH" sz="1000" dirty="0" smtClean="0">
                <a:solidFill>
                  <a:srgbClr val="002776"/>
                </a:solidFill>
              </a:rPr>
            </a:br>
            <a:endParaRPr lang="fr-CH" sz="1000" dirty="0" smtClean="0">
              <a:solidFill>
                <a:srgbClr val="002776"/>
              </a:solidFill>
            </a:endParaRPr>
          </a:p>
        </p:txBody>
      </p:sp>
      <p:sp>
        <p:nvSpPr>
          <p:cNvPr id="48" name="Rectangle 47"/>
          <p:cNvSpPr/>
          <p:nvPr/>
        </p:nvSpPr>
        <p:spPr>
          <a:xfrm>
            <a:off x="2123728" y="1507258"/>
            <a:ext cx="1368151" cy="258315"/>
          </a:xfrm>
          <a:prstGeom prst="rect">
            <a:avLst/>
          </a:prstGeom>
          <a:solidFill>
            <a:schemeClr val="accent2">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smtClean="0"/>
              <a:t>Machine virtuelle </a:t>
            </a:r>
            <a:r>
              <a:rPr lang="fr-CH" sz="800" b="1" dirty="0" smtClean="0"/>
              <a:t>(VM)</a:t>
            </a:r>
            <a:endParaRPr lang="fr-CH" sz="900" b="1" dirty="0"/>
          </a:p>
        </p:txBody>
      </p:sp>
      <p:sp>
        <p:nvSpPr>
          <p:cNvPr id="49" name="Rectangle 48"/>
          <p:cNvSpPr/>
          <p:nvPr/>
        </p:nvSpPr>
        <p:spPr>
          <a:xfrm>
            <a:off x="2123728" y="1765574"/>
            <a:ext cx="1368151" cy="25831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fr-CH" sz="1000" b="1" dirty="0" smtClean="0"/>
              <a:t>Matériel émulé</a:t>
            </a:r>
            <a:endParaRPr lang="fr-CH" sz="2400" b="1" dirty="0"/>
          </a:p>
        </p:txBody>
      </p:sp>
      <p:sp>
        <p:nvSpPr>
          <p:cNvPr id="50" name="Rectangle 49"/>
          <p:cNvSpPr/>
          <p:nvPr/>
        </p:nvSpPr>
        <p:spPr>
          <a:xfrm>
            <a:off x="539552" y="3198778"/>
            <a:ext cx="3707904" cy="861774"/>
          </a:xfrm>
          <a:prstGeom prst="rect">
            <a:avLst/>
          </a:prstGeom>
        </p:spPr>
        <p:txBody>
          <a:bodyPr wrap="square">
            <a:spAutoFit/>
          </a:bodyPr>
          <a:lstStyle/>
          <a:p>
            <a:r>
              <a:rPr lang="fr-CH" sz="1000" b="1" dirty="0" smtClean="0">
                <a:solidFill>
                  <a:srgbClr val="002776"/>
                </a:solidFill>
              </a:rPr>
              <a:t>Application de </a:t>
            </a:r>
            <a:r>
              <a:rPr lang="fr-CH" sz="1000" b="1" dirty="0" err="1" smtClean="0">
                <a:solidFill>
                  <a:srgbClr val="002776"/>
                </a:solidFill>
              </a:rPr>
              <a:t>virtualisation</a:t>
            </a:r>
            <a:r>
              <a:rPr lang="fr-CH" sz="1000" dirty="0" smtClean="0">
                <a:solidFill>
                  <a:srgbClr val="002776"/>
                </a:solidFill>
              </a:rPr>
              <a:t>: une application installée sur le serveur </a:t>
            </a:r>
            <a:r>
              <a:rPr lang="fr-CH" sz="1000" u="sng" dirty="0" smtClean="0">
                <a:solidFill>
                  <a:srgbClr val="002776"/>
                </a:solidFill>
              </a:rPr>
              <a:t>hôte</a:t>
            </a:r>
            <a:r>
              <a:rPr lang="fr-CH" sz="1000" dirty="0" smtClean="0">
                <a:solidFill>
                  <a:srgbClr val="002776"/>
                </a:solidFill>
              </a:rPr>
              <a:t> va </a:t>
            </a:r>
            <a:r>
              <a:rPr lang="fr-CH" sz="1000" dirty="0" err="1" smtClean="0">
                <a:solidFill>
                  <a:srgbClr val="002776"/>
                </a:solidFill>
              </a:rPr>
              <a:t>virtualiser</a:t>
            </a:r>
            <a:r>
              <a:rPr lang="fr-CH" sz="1000" dirty="0" smtClean="0">
                <a:solidFill>
                  <a:srgbClr val="002776"/>
                </a:solidFill>
              </a:rPr>
              <a:t> les systèmes d’exploitation </a:t>
            </a:r>
            <a:r>
              <a:rPr lang="fr-CH" sz="1000" u="sng" dirty="0" smtClean="0">
                <a:solidFill>
                  <a:srgbClr val="002776"/>
                </a:solidFill>
              </a:rPr>
              <a:t>invités</a:t>
            </a:r>
            <a:r>
              <a:rPr lang="fr-CH" sz="1000" dirty="0" smtClean="0">
                <a:solidFill>
                  <a:srgbClr val="002776"/>
                </a:solidFill>
              </a:rPr>
              <a:t>. Les systèmes invités sont complètement indépendants du système hôte. </a:t>
            </a:r>
            <a:br>
              <a:rPr lang="fr-CH" sz="1000" dirty="0" smtClean="0">
                <a:solidFill>
                  <a:srgbClr val="002776"/>
                </a:solidFill>
              </a:rPr>
            </a:br>
            <a:endParaRPr lang="fr-CH" sz="1000" dirty="0" smtClean="0">
              <a:solidFill>
                <a:srgbClr val="002776"/>
              </a:solidFill>
            </a:endParaRPr>
          </a:p>
        </p:txBody>
      </p:sp>
      <p:sp>
        <p:nvSpPr>
          <p:cNvPr id="51" name="Rectangle 50"/>
          <p:cNvSpPr/>
          <p:nvPr/>
        </p:nvSpPr>
        <p:spPr>
          <a:xfrm>
            <a:off x="611560" y="3918858"/>
            <a:ext cx="3744416" cy="40011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fr-CH" sz="1000" u="sng" dirty="0" smtClean="0">
                <a:solidFill>
                  <a:srgbClr val="002776"/>
                </a:solidFill>
              </a:rPr>
              <a:t>Exemples</a:t>
            </a:r>
            <a:r>
              <a:rPr lang="fr-CH" sz="1000" dirty="0" smtClean="0">
                <a:solidFill>
                  <a:srgbClr val="002776"/>
                </a:solidFill>
              </a:rPr>
              <a:t>: </a:t>
            </a:r>
            <a:r>
              <a:rPr lang="en-US" sz="1000" dirty="0" smtClean="0">
                <a:solidFill>
                  <a:srgbClr val="002776"/>
                </a:solidFill>
              </a:rPr>
              <a:t>VMware server, VMware Workstation, </a:t>
            </a:r>
            <a:r>
              <a:rPr lang="en-US" sz="1000" dirty="0" err="1" smtClean="0">
                <a:solidFill>
                  <a:srgbClr val="002776"/>
                </a:solidFill>
              </a:rPr>
              <a:t>VMPlayer</a:t>
            </a:r>
            <a:r>
              <a:rPr lang="en-US" sz="1000" dirty="0" smtClean="0">
                <a:solidFill>
                  <a:srgbClr val="002776"/>
                </a:solidFill>
              </a:rPr>
              <a:t>, </a:t>
            </a:r>
            <a:r>
              <a:rPr lang="en-US" sz="1000" dirty="0" err="1" smtClean="0">
                <a:solidFill>
                  <a:srgbClr val="002776"/>
                </a:solidFill>
              </a:rPr>
              <a:t>VirtualBox</a:t>
            </a:r>
            <a:r>
              <a:rPr lang="en-US" sz="1000" dirty="0" smtClean="0">
                <a:solidFill>
                  <a:srgbClr val="002776"/>
                </a:solidFill>
              </a:rPr>
              <a:t>, </a:t>
            </a:r>
            <a:r>
              <a:rPr lang="en-US" sz="1000" dirty="0" err="1" smtClean="0">
                <a:solidFill>
                  <a:srgbClr val="002776"/>
                </a:solidFill>
              </a:rPr>
              <a:t>VirtualPC</a:t>
            </a:r>
            <a:r>
              <a:rPr lang="en-US" sz="1000" dirty="0" smtClean="0">
                <a:solidFill>
                  <a:srgbClr val="002776"/>
                </a:solidFill>
              </a:rPr>
              <a:t>, QEMU, etc.</a:t>
            </a:r>
            <a:endParaRPr lang="fr-CH" sz="1000" dirty="0" smtClean="0">
              <a:solidFill>
                <a:srgbClr val="002776"/>
              </a:solidFill>
            </a:endParaRPr>
          </a:p>
        </p:txBody>
      </p:sp>
      <p:cxnSp>
        <p:nvCxnSpPr>
          <p:cNvPr id="53" name="Straight Connector 52"/>
          <p:cNvCxnSpPr/>
          <p:nvPr/>
        </p:nvCxnSpPr>
        <p:spPr>
          <a:xfrm>
            <a:off x="4427984" y="1303809"/>
            <a:ext cx="0" cy="3096344"/>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10" name="Picture 6"/>
          <p:cNvPicPr>
            <a:picLocks noChangeAspect="1" noChangeArrowheads="1"/>
          </p:cNvPicPr>
          <p:nvPr/>
        </p:nvPicPr>
        <p:blipFill>
          <a:blip r:embed="rId3" cstate="print"/>
          <a:srcRect/>
          <a:stretch>
            <a:fillRect/>
          </a:stretch>
        </p:blipFill>
        <p:spPr bwMode="auto">
          <a:xfrm>
            <a:off x="467544" y="1268760"/>
            <a:ext cx="3838575" cy="3810000"/>
          </a:xfrm>
          <a:prstGeom prst="rect">
            <a:avLst/>
          </a:prstGeom>
          <a:noFill/>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Les différents types de </a:t>
            </a:r>
            <a:r>
              <a:rPr lang="fr-FR" sz="1600" b="1" dirty="0" err="1" smtClean="0"/>
              <a:t>virtualisation</a:t>
            </a: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1" name="Rectangle 10"/>
          <p:cNvSpPr/>
          <p:nvPr/>
        </p:nvSpPr>
        <p:spPr>
          <a:xfrm>
            <a:off x="4283968" y="980728"/>
            <a:ext cx="2880320" cy="27699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179388" lvl="2" indent="-179388" algn="ctr" defTabSz="913964" fontAlgn="base">
              <a:spcBef>
                <a:spcPct val="0"/>
              </a:spcBef>
              <a:spcAft>
                <a:spcPts val="275"/>
              </a:spcAft>
              <a:defRPr/>
            </a:pPr>
            <a:r>
              <a:rPr lang="fr-FR" sz="1200" b="1" dirty="0" smtClean="0">
                <a:solidFill>
                  <a:srgbClr val="002776"/>
                </a:solidFill>
                <a:latin typeface="Arial" pitchFamily="34" charset="0"/>
                <a:cs typeface="Arial" pitchFamily="34" charset="0"/>
              </a:rPr>
              <a:t>Virtualisation de postes de travail</a:t>
            </a:r>
          </a:p>
        </p:txBody>
      </p:sp>
      <p:sp>
        <p:nvSpPr>
          <p:cNvPr id="13" name="Rectangle 12"/>
          <p:cNvSpPr/>
          <p:nvPr/>
        </p:nvSpPr>
        <p:spPr>
          <a:xfrm>
            <a:off x="539552" y="5301208"/>
            <a:ext cx="2966646" cy="959237"/>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fr-CH" sz="1200" b="1" dirty="0" smtClean="0">
                <a:solidFill>
                  <a:srgbClr val="002776"/>
                </a:solidFill>
                <a:latin typeface="Arial" pitchFamily="34" charset="0"/>
                <a:cs typeface="Arial" pitchFamily="34" charset="0"/>
              </a:rPr>
              <a:t>Exemples de solutions:</a:t>
            </a:r>
          </a:p>
          <a:p>
            <a:pPr marL="265113" lvl="3" indent="-179388" defTabSz="913964" fontAlgn="base">
              <a:spcBef>
                <a:spcPct val="0"/>
              </a:spcBef>
              <a:spcAft>
                <a:spcPts val="538"/>
              </a:spcAft>
              <a:buFont typeface="Arial" pitchFamily="34" charset="0"/>
              <a:buChar char="•"/>
              <a:defRPr/>
            </a:pPr>
            <a:r>
              <a:rPr lang="fr-CH" sz="1200" dirty="0" err="1" smtClean="0">
                <a:solidFill>
                  <a:srgbClr val="002776"/>
                </a:solidFill>
              </a:rPr>
              <a:t>Citrix</a:t>
            </a:r>
            <a:r>
              <a:rPr lang="fr-CH" sz="1200" dirty="0" smtClean="0">
                <a:solidFill>
                  <a:srgbClr val="002776"/>
                </a:solidFill>
              </a:rPr>
              <a:t> </a:t>
            </a:r>
            <a:r>
              <a:rPr lang="fr-CH" sz="1200" dirty="0" err="1" smtClean="0">
                <a:solidFill>
                  <a:srgbClr val="002776"/>
                </a:solidFill>
              </a:rPr>
              <a:t>XenDesktop</a:t>
            </a:r>
            <a:r>
              <a:rPr lang="fr-CH" sz="1200" dirty="0" smtClean="0">
                <a:solidFill>
                  <a:srgbClr val="002776"/>
                </a:solidFill>
              </a:rPr>
              <a:t> </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Microsoft Windows </a:t>
            </a:r>
            <a:r>
              <a:rPr lang="fr-CH" sz="1200" dirty="0" err="1" smtClean="0">
                <a:solidFill>
                  <a:srgbClr val="002776"/>
                </a:solidFill>
              </a:rPr>
              <a:t>Thin</a:t>
            </a:r>
            <a:r>
              <a:rPr lang="fr-CH" sz="1200" dirty="0" smtClean="0">
                <a:solidFill>
                  <a:srgbClr val="002776"/>
                </a:solidFill>
              </a:rPr>
              <a:t> PC </a:t>
            </a:r>
          </a:p>
          <a:p>
            <a:pPr marL="265113" lvl="3" indent="-179388" defTabSz="913964" fontAlgn="base">
              <a:spcBef>
                <a:spcPct val="0"/>
              </a:spcBef>
              <a:spcAft>
                <a:spcPts val="538"/>
              </a:spcAft>
              <a:buFont typeface="Arial" pitchFamily="34" charset="0"/>
              <a:buChar char="•"/>
              <a:defRPr/>
            </a:pPr>
            <a:r>
              <a:rPr lang="en-US" sz="1200" dirty="0" smtClean="0">
                <a:solidFill>
                  <a:srgbClr val="002776"/>
                </a:solidFill>
              </a:rPr>
              <a:t>VMware Horizon View (VMware VDI)</a:t>
            </a:r>
            <a:endParaRPr lang="fr-CH" sz="1200" dirty="0" smtClean="0">
              <a:solidFill>
                <a:srgbClr val="002776"/>
              </a:solidFill>
            </a:endParaRPr>
          </a:p>
        </p:txBody>
      </p:sp>
      <p:sp>
        <p:nvSpPr>
          <p:cNvPr id="14" name="Rectangle 13"/>
          <p:cNvSpPr/>
          <p:nvPr/>
        </p:nvSpPr>
        <p:spPr>
          <a:xfrm>
            <a:off x="4932040" y="1412777"/>
            <a:ext cx="3600400" cy="2316019"/>
          </a:xfrm>
          <a:prstGeom prst="rect">
            <a:avLst/>
          </a:prstGeom>
        </p:spPr>
        <p:txBody>
          <a:bodyPr wrap="square">
            <a:spAutoFit/>
          </a:bodyPr>
          <a:lstStyle/>
          <a:p>
            <a:r>
              <a:rPr lang="fr-CH" sz="1200" b="1" dirty="0" smtClean="0">
                <a:solidFill>
                  <a:srgbClr val="002776"/>
                </a:solidFill>
                <a:latin typeface="Arial" pitchFamily="34" charset="0"/>
                <a:cs typeface="Arial" pitchFamily="34" charset="0"/>
              </a:rPr>
              <a:t>Avantages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Simplifie le déploiement des postes de travail utilisateurs et des applications.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Possibilité de </a:t>
            </a:r>
            <a:r>
              <a:rPr lang="fr-CH" sz="1200" b="1" dirty="0" smtClean="0">
                <a:solidFill>
                  <a:srgbClr val="002776"/>
                </a:solidFill>
              </a:rPr>
              <a:t>clients légers</a:t>
            </a:r>
            <a:r>
              <a:rPr lang="fr-CH" sz="1200" dirty="0" smtClean="0">
                <a:solidFill>
                  <a:srgbClr val="002776"/>
                </a:solidFill>
              </a:rPr>
              <a:t>.</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Améliore les capacités de reprise en cas de sinistre (</a:t>
            </a:r>
            <a:r>
              <a:rPr lang="fr-CH" sz="1200" b="1" dirty="0" smtClean="0">
                <a:solidFill>
                  <a:srgbClr val="002776"/>
                </a:solidFill>
              </a:rPr>
              <a:t>DRP</a:t>
            </a:r>
            <a:r>
              <a:rPr lang="fr-CH" sz="1200" dirty="0" smtClean="0">
                <a:solidFill>
                  <a:srgbClr val="002776"/>
                </a:solidFill>
              </a:rPr>
              <a:t>): tous les composants et applications sont disponibles lors de la connexion depuis un autre périphérique.</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Améliore la sécurité des données: pas de données sauvegardées en local sur le poste de travail utilisateur.</a:t>
            </a:r>
          </a:p>
        </p:txBody>
      </p:sp>
      <p:sp>
        <p:nvSpPr>
          <p:cNvPr id="17" name="Rectangle 16"/>
          <p:cNvSpPr/>
          <p:nvPr/>
        </p:nvSpPr>
        <p:spPr>
          <a:xfrm>
            <a:off x="1118858" y="3645024"/>
            <a:ext cx="832279" cy="246221"/>
          </a:xfrm>
          <a:prstGeom prst="rect">
            <a:avLst/>
          </a:prstGeom>
        </p:spPr>
        <p:txBody>
          <a:bodyPr wrap="none">
            <a:spAutoFit/>
          </a:bodyPr>
          <a:lstStyle/>
          <a:p>
            <a:pPr algn="r"/>
            <a:r>
              <a:rPr lang="fr-CH" sz="1000" dirty="0" smtClean="0">
                <a:solidFill>
                  <a:srgbClr val="002776"/>
                </a:solidFill>
              </a:rPr>
              <a:t>(streaming)</a:t>
            </a:r>
            <a:endParaRPr lang="fr-CH" dirty="0"/>
          </a:p>
        </p:txBody>
      </p:sp>
      <p:pic>
        <p:nvPicPr>
          <p:cNvPr id="98306" name="Picture 2"/>
          <p:cNvPicPr>
            <a:picLocks noChangeAspect="1" noChangeArrowheads="1"/>
          </p:cNvPicPr>
          <p:nvPr/>
        </p:nvPicPr>
        <p:blipFill>
          <a:blip r:embed="rId4" cstate="print"/>
          <a:srcRect/>
          <a:stretch>
            <a:fillRect/>
          </a:stretch>
        </p:blipFill>
        <p:spPr bwMode="auto">
          <a:xfrm>
            <a:off x="6444208" y="3717032"/>
            <a:ext cx="2039557" cy="2722663"/>
          </a:xfrm>
          <a:prstGeom prst="rect">
            <a:avLst/>
          </a:prstGeom>
          <a:noFill/>
        </p:spPr>
      </p:pic>
      <p:sp>
        <p:nvSpPr>
          <p:cNvPr id="15" name="Rectangle 14"/>
          <p:cNvSpPr/>
          <p:nvPr/>
        </p:nvSpPr>
        <p:spPr>
          <a:xfrm>
            <a:off x="5364088" y="5445224"/>
            <a:ext cx="1008112" cy="400110"/>
          </a:xfrm>
          <a:prstGeom prst="rect">
            <a:avLst/>
          </a:prstGeom>
        </p:spPr>
        <p:txBody>
          <a:bodyPr wrap="square">
            <a:spAutoFit/>
          </a:bodyPr>
          <a:lstStyle/>
          <a:p>
            <a:pPr algn="r"/>
            <a:r>
              <a:rPr lang="fr-CH" sz="1000" u="sng" dirty="0" smtClean="0">
                <a:solidFill>
                  <a:srgbClr val="002776"/>
                </a:solidFill>
              </a:rPr>
              <a:t>Exemple de client léger:</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cstate="print"/>
          <a:srcRect/>
          <a:stretch>
            <a:fillRect/>
          </a:stretch>
        </p:blipFill>
        <p:spPr bwMode="auto">
          <a:xfrm>
            <a:off x="539552" y="1268760"/>
            <a:ext cx="3997077" cy="2922595"/>
          </a:xfrm>
          <a:prstGeom prst="rect">
            <a:avLst/>
          </a:prstGeom>
          <a:noFill/>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Les différents types de </a:t>
            </a:r>
            <a:r>
              <a:rPr lang="fr-FR" sz="1600" b="1" dirty="0" err="1" smtClean="0"/>
              <a:t>virtualisation</a:t>
            </a: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1" name="Rectangle 10"/>
          <p:cNvSpPr/>
          <p:nvPr/>
        </p:nvSpPr>
        <p:spPr>
          <a:xfrm>
            <a:off x="4283968" y="980728"/>
            <a:ext cx="2376264" cy="27699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179388" lvl="2" indent="-179388" algn="ctr" defTabSz="913964" fontAlgn="base">
              <a:spcBef>
                <a:spcPct val="0"/>
              </a:spcBef>
              <a:spcAft>
                <a:spcPts val="275"/>
              </a:spcAft>
              <a:defRPr/>
            </a:pPr>
            <a:r>
              <a:rPr lang="fr-FR" sz="1200" b="1" dirty="0" smtClean="0">
                <a:solidFill>
                  <a:srgbClr val="002776"/>
                </a:solidFill>
                <a:latin typeface="Arial" pitchFamily="34" charset="0"/>
                <a:cs typeface="Arial" pitchFamily="34" charset="0"/>
              </a:rPr>
              <a:t>Virtualisation d’applications</a:t>
            </a:r>
          </a:p>
        </p:txBody>
      </p:sp>
      <p:sp>
        <p:nvSpPr>
          <p:cNvPr id="13" name="Rectangle 12"/>
          <p:cNvSpPr/>
          <p:nvPr/>
        </p:nvSpPr>
        <p:spPr>
          <a:xfrm>
            <a:off x="539552" y="5301208"/>
            <a:ext cx="2777042" cy="959237"/>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fr-CH" sz="1200" b="1" dirty="0" smtClean="0">
                <a:solidFill>
                  <a:srgbClr val="002776"/>
                </a:solidFill>
                <a:latin typeface="Arial" pitchFamily="34" charset="0"/>
                <a:cs typeface="Arial" pitchFamily="34" charset="0"/>
              </a:rPr>
              <a:t>Exemples de solutions:</a:t>
            </a:r>
          </a:p>
          <a:p>
            <a:pPr marL="265113" lvl="3" indent="-179388" defTabSz="913964" fontAlgn="base">
              <a:spcBef>
                <a:spcPct val="0"/>
              </a:spcBef>
              <a:spcAft>
                <a:spcPts val="538"/>
              </a:spcAft>
              <a:buFont typeface="Arial" pitchFamily="34" charset="0"/>
              <a:buChar char="•"/>
              <a:defRPr/>
            </a:pPr>
            <a:r>
              <a:rPr lang="fr-CH" sz="1200" dirty="0" err="1" smtClean="0">
                <a:solidFill>
                  <a:srgbClr val="002776"/>
                </a:solidFill>
              </a:rPr>
              <a:t>Citrix</a:t>
            </a:r>
            <a:r>
              <a:rPr lang="fr-CH" sz="1200" dirty="0" smtClean="0">
                <a:solidFill>
                  <a:srgbClr val="002776"/>
                </a:solidFill>
              </a:rPr>
              <a:t> </a:t>
            </a:r>
            <a:r>
              <a:rPr lang="fr-CH" sz="1200" dirty="0" err="1" smtClean="0">
                <a:solidFill>
                  <a:srgbClr val="002776"/>
                </a:solidFill>
              </a:rPr>
              <a:t>XenApp</a:t>
            </a:r>
            <a:r>
              <a:rPr lang="fr-CH" sz="1200" dirty="0" smtClean="0">
                <a:solidFill>
                  <a:srgbClr val="002776"/>
                </a:solidFill>
              </a:rPr>
              <a:t> </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Microsoft Application </a:t>
            </a:r>
            <a:r>
              <a:rPr lang="fr-CH" sz="1200" dirty="0" err="1" smtClean="0">
                <a:solidFill>
                  <a:srgbClr val="002776"/>
                </a:solidFill>
              </a:rPr>
              <a:t>Virtualization</a:t>
            </a: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err="1" smtClean="0">
                <a:solidFill>
                  <a:srgbClr val="002776"/>
                </a:solidFill>
              </a:rPr>
              <a:t>VMware</a:t>
            </a:r>
            <a:r>
              <a:rPr lang="fr-CH" sz="1200" dirty="0" smtClean="0">
                <a:solidFill>
                  <a:srgbClr val="002776"/>
                </a:solidFill>
              </a:rPr>
              <a:t> </a:t>
            </a:r>
            <a:r>
              <a:rPr lang="fr-CH" sz="1200" dirty="0" err="1" smtClean="0">
                <a:solidFill>
                  <a:srgbClr val="002776"/>
                </a:solidFill>
              </a:rPr>
              <a:t>ThinApp</a:t>
            </a:r>
            <a:endParaRPr lang="fr-CH" sz="1200" dirty="0" smtClean="0">
              <a:solidFill>
                <a:srgbClr val="002776"/>
              </a:solidFill>
            </a:endParaRPr>
          </a:p>
        </p:txBody>
      </p:sp>
      <p:sp>
        <p:nvSpPr>
          <p:cNvPr id="14" name="Rectangle 13"/>
          <p:cNvSpPr/>
          <p:nvPr/>
        </p:nvSpPr>
        <p:spPr>
          <a:xfrm>
            <a:off x="4932040" y="1412777"/>
            <a:ext cx="3600400" cy="4752528"/>
          </a:xfrm>
          <a:prstGeom prst="rect">
            <a:avLst/>
          </a:prstGeom>
        </p:spPr>
        <p:txBody>
          <a:bodyPr wrap="square">
            <a:spAutoFit/>
          </a:bodyPr>
          <a:lstStyle/>
          <a:p>
            <a:r>
              <a:rPr lang="fr-CH" sz="1200" b="1" dirty="0" smtClean="0">
                <a:solidFill>
                  <a:srgbClr val="002776"/>
                </a:solidFill>
                <a:latin typeface="Arial" pitchFamily="34" charset="0"/>
                <a:cs typeface="Arial" pitchFamily="34" charset="0"/>
              </a:rPr>
              <a:t>Avantages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Accessibilité des applications qui sont disponibles sur n'importe quel appareil autorisé, sans nécessiter d'installation.</a:t>
            </a:r>
            <a:br>
              <a:rPr lang="fr-CH" sz="1200" dirty="0" smtClean="0">
                <a:solidFill>
                  <a:srgbClr val="002776"/>
                </a:solidFill>
              </a:rPr>
            </a:b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Accélère le déploiement des applications (simplifie les tests de compatibilité).</a:t>
            </a:r>
            <a:br>
              <a:rPr lang="fr-CH" sz="1200" dirty="0" smtClean="0">
                <a:solidFill>
                  <a:srgbClr val="002776"/>
                </a:solidFill>
              </a:rPr>
            </a:b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Simplifie la gestion des systèmes d’exploitation et postes de travail </a:t>
            </a:r>
            <a:r>
              <a:rPr lang="fr-CH" sz="1100" dirty="0" smtClean="0">
                <a:solidFill>
                  <a:srgbClr val="002776"/>
                </a:solidFill>
              </a:rPr>
              <a:t>(réduit les incompatibilités et la dépendance envers le matériel et les systèmes d’exploitation).</a:t>
            </a:r>
            <a:br>
              <a:rPr lang="fr-CH" sz="1100" dirty="0" smtClean="0">
                <a:solidFill>
                  <a:srgbClr val="002776"/>
                </a:solidFill>
              </a:rPr>
            </a:b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Réduit les besoins en ressources par rapport à une machine virtuelle </a:t>
            </a:r>
            <a:r>
              <a:rPr lang="fr-CH" sz="1100" dirty="0" smtClean="0">
                <a:solidFill>
                  <a:srgbClr val="002776"/>
                </a:solidFill>
              </a:rPr>
              <a:t>(seule l’application est </a:t>
            </a:r>
            <a:r>
              <a:rPr lang="fr-CH" sz="1100" dirty="0" err="1" smtClean="0">
                <a:solidFill>
                  <a:srgbClr val="002776"/>
                </a:solidFill>
              </a:rPr>
              <a:t>virtualisée</a:t>
            </a:r>
            <a:r>
              <a:rPr lang="fr-CH" sz="1100" dirty="0" smtClean="0">
                <a:solidFill>
                  <a:srgbClr val="002776"/>
                </a:solidFill>
              </a:rPr>
              <a:t>).</a:t>
            </a:r>
            <a:br>
              <a:rPr lang="fr-CH" sz="1100" dirty="0" smtClean="0">
                <a:solidFill>
                  <a:srgbClr val="002776"/>
                </a:solidFill>
              </a:rPr>
            </a:br>
            <a:endParaRPr lang="fr-CH" sz="11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Améliore la sécurité en dissociant applications et système d’exploitation (une application est moins affectée par un système vulnérable, et une application vulnérable. </a:t>
            </a:r>
            <a:br>
              <a:rPr lang="fr-CH" sz="1200" dirty="0" smtClean="0">
                <a:solidFill>
                  <a:srgbClr val="002776"/>
                </a:solidFill>
              </a:rPr>
            </a:b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Certaines solutions rendent possibles des accès hors-ligne à des applications.</a:t>
            </a:r>
          </a:p>
        </p:txBody>
      </p:sp>
      <p:sp>
        <p:nvSpPr>
          <p:cNvPr id="16" name="Rectangle 15"/>
          <p:cNvSpPr/>
          <p:nvPr/>
        </p:nvSpPr>
        <p:spPr>
          <a:xfrm>
            <a:off x="395536" y="4293096"/>
            <a:ext cx="4328605" cy="553998"/>
          </a:xfrm>
          <a:prstGeom prst="rect">
            <a:avLst/>
          </a:prstGeom>
        </p:spPr>
        <p:txBody>
          <a:bodyPr wrap="square">
            <a:spAutoFit/>
          </a:bodyPr>
          <a:lstStyle/>
          <a:p>
            <a:pPr>
              <a:buFont typeface="Arial" pitchFamily="34" charset="0"/>
              <a:buChar char="•"/>
            </a:pPr>
            <a:r>
              <a:rPr lang="fr-CH" sz="1000" dirty="0" smtClean="0">
                <a:solidFill>
                  <a:srgbClr val="002776"/>
                </a:solidFill>
              </a:rPr>
              <a:t> Requiert un système d’exploitation compatible et un logiciel client.</a:t>
            </a:r>
          </a:p>
          <a:p>
            <a:pPr>
              <a:buFont typeface="Arial" pitchFamily="34" charset="0"/>
              <a:buChar char="•"/>
            </a:pPr>
            <a:r>
              <a:rPr lang="fr-CH" sz="1000" dirty="0" smtClean="0">
                <a:solidFill>
                  <a:srgbClr val="002776"/>
                </a:solidFill>
              </a:rPr>
              <a:t> L’application est exécutée dans un environnement isolé sur le périphérique de l’utilisateur.</a:t>
            </a:r>
            <a:endParaRPr lang="fr-CH" sz="1200" dirty="0"/>
          </a:p>
        </p:txBody>
      </p:sp>
      <p:sp>
        <p:nvSpPr>
          <p:cNvPr id="17" name="Rectangle 16"/>
          <p:cNvSpPr/>
          <p:nvPr/>
        </p:nvSpPr>
        <p:spPr>
          <a:xfrm>
            <a:off x="2339752" y="2924944"/>
            <a:ext cx="832279" cy="246221"/>
          </a:xfrm>
          <a:prstGeom prst="rect">
            <a:avLst/>
          </a:prstGeom>
        </p:spPr>
        <p:txBody>
          <a:bodyPr wrap="none">
            <a:spAutoFit/>
          </a:bodyPr>
          <a:lstStyle/>
          <a:p>
            <a:r>
              <a:rPr lang="fr-CH" sz="1000" dirty="0" smtClean="0">
                <a:solidFill>
                  <a:srgbClr val="002776"/>
                </a:solidFill>
              </a:rPr>
              <a:t>(streaming)</a:t>
            </a:r>
            <a:endParaRPr lang="fr-CH"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4023171" cy="5429597"/>
          </a:xfrm>
        </p:spPr>
        <p:txBody>
          <a:bodyPr/>
          <a:lstStyle/>
          <a:p>
            <a:pPr lvl="1" eaLnBrk="1" hangingPunct="1">
              <a:defRPr/>
            </a:pPr>
            <a:r>
              <a:rPr lang="fr-FR" sz="1600" b="1" dirty="0" smtClean="0"/>
              <a:t>Sécurité des plateformes </a:t>
            </a:r>
            <a:r>
              <a:rPr lang="fr-FR" sz="1600" b="1" dirty="0" err="1" smtClean="0"/>
              <a:t>virtualisées</a:t>
            </a: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6" name="Rectangle 5"/>
          <p:cNvSpPr/>
          <p:nvPr/>
        </p:nvSpPr>
        <p:spPr>
          <a:xfrm>
            <a:off x="395536" y="1556792"/>
            <a:ext cx="2232248"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400" b="1" dirty="0" smtClean="0">
                <a:solidFill>
                  <a:schemeClr val="tx2"/>
                </a:solidFill>
              </a:rPr>
              <a:t>1. Vulnérabilités des machines virtuelles</a:t>
            </a:r>
          </a:p>
        </p:txBody>
      </p:sp>
      <p:sp>
        <p:nvSpPr>
          <p:cNvPr id="7" name="Rectangle 6"/>
          <p:cNvSpPr/>
          <p:nvPr/>
        </p:nvSpPr>
        <p:spPr>
          <a:xfrm>
            <a:off x="395536" y="2636912"/>
            <a:ext cx="2232248" cy="6480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400" b="1" dirty="0" smtClean="0">
                <a:solidFill>
                  <a:schemeClr val="tx2"/>
                </a:solidFill>
              </a:rPr>
              <a:t>2. Vulnérabilités de l’</a:t>
            </a:r>
            <a:r>
              <a:rPr lang="fr-CH" sz="1400" b="1" dirty="0" err="1" smtClean="0">
                <a:solidFill>
                  <a:schemeClr val="tx2"/>
                </a:solidFill>
              </a:rPr>
              <a:t>hyperviseur</a:t>
            </a:r>
            <a:endParaRPr lang="fr-CH" sz="1400" b="1" dirty="0" smtClean="0">
              <a:solidFill>
                <a:schemeClr val="tx2"/>
              </a:solidFill>
            </a:endParaRPr>
          </a:p>
        </p:txBody>
      </p:sp>
      <p:sp>
        <p:nvSpPr>
          <p:cNvPr id="8" name="Rectangle 7"/>
          <p:cNvSpPr/>
          <p:nvPr/>
        </p:nvSpPr>
        <p:spPr>
          <a:xfrm>
            <a:off x="395536" y="3933056"/>
            <a:ext cx="2232248"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400" b="1" dirty="0" smtClean="0">
                <a:solidFill>
                  <a:schemeClr val="tx2"/>
                </a:solidFill>
              </a:rPr>
              <a:t>3. Vulnérabilités de configuration</a:t>
            </a:r>
          </a:p>
        </p:txBody>
      </p:sp>
      <p:sp>
        <p:nvSpPr>
          <p:cNvPr id="9" name="Rectangle 8"/>
          <p:cNvSpPr/>
          <p:nvPr/>
        </p:nvSpPr>
        <p:spPr>
          <a:xfrm>
            <a:off x="2699792" y="1484784"/>
            <a:ext cx="3456384" cy="830997"/>
          </a:xfrm>
          <a:prstGeom prst="rect">
            <a:avLst/>
          </a:prstGeom>
        </p:spPr>
        <p:txBody>
          <a:bodyPr wrap="square">
            <a:spAutoFit/>
          </a:bodyPr>
          <a:lstStyle/>
          <a:p>
            <a:pPr>
              <a:buFont typeface="Arial" pitchFamily="34" charset="0"/>
              <a:buChar char="•"/>
            </a:pPr>
            <a:r>
              <a:rPr lang="fr-FR" sz="1200" dirty="0" smtClean="0">
                <a:solidFill>
                  <a:srgbClr val="002776"/>
                </a:solidFill>
              </a:rPr>
              <a:t> Les machines virtuelles sont fondamentalement soumises aux mêmes risques de sécurité logique que des machines physiques (virus, vulnérabilités système, etc.)</a:t>
            </a:r>
            <a:endParaRPr lang="fr-CH" sz="1400" dirty="0"/>
          </a:p>
        </p:txBody>
      </p:sp>
      <p:sp>
        <p:nvSpPr>
          <p:cNvPr id="11" name="Right Arrow 10"/>
          <p:cNvSpPr/>
          <p:nvPr/>
        </p:nvSpPr>
        <p:spPr>
          <a:xfrm>
            <a:off x="6084168" y="1772816"/>
            <a:ext cx="39861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ectangle 11"/>
          <p:cNvSpPr/>
          <p:nvPr/>
        </p:nvSpPr>
        <p:spPr>
          <a:xfrm>
            <a:off x="6516216" y="1484784"/>
            <a:ext cx="2448272"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FR" sz="1200" dirty="0" smtClean="0">
                <a:solidFill>
                  <a:srgbClr val="002776"/>
                </a:solidFill>
              </a:rPr>
              <a:t> Protection antivirus (</a:t>
            </a:r>
            <a:r>
              <a:rPr lang="fr-FR" sz="1200" dirty="0" err="1" smtClean="0">
                <a:solidFill>
                  <a:srgbClr val="002776"/>
                </a:solidFill>
              </a:rPr>
              <a:t>VMs</a:t>
            </a:r>
            <a:r>
              <a:rPr lang="fr-FR" sz="1200" dirty="0" smtClean="0">
                <a:solidFill>
                  <a:srgbClr val="002776"/>
                </a:solidFill>
              </a:rPr>
              <a:t>)</a:t>
            </a:r>
          </a:p>
          <a:p>
            <a:pPr>
              <a:buFont typeface="Arial" pitchFamily="34" charset="0"/>
              <a:buChar char="•"/>
            </a:pPr>
            <a:r>
              <a:rPr lang="fr-FR" sz="1200" dirty="0" smtClean="0">
                <a:solidFill>
                  <a:srgbClr val="002776"/>
                </a:solidFill>
              </a:rPr>
              <a:t> Correctifs de sécurité (</a:t>
            </a:r>
            <a:r>
              <a:rPr lang="fr-FR" sz="1200" dirty="0" err="1" smtClean="0">
                <a:solidFill>
                  <a:srgbClr val="002776"/>
                </a:solidFill>
              </a:rPr>
              <a:t>VMs</a:t>
            </a:r>
            <a:r>
              <a:rPr lang="fr-FR" sz="1200" dirty="0" smtClean="0">
                <a:solidFill>
                  <a:srgbClr val="002776"/>
                </a:solidFill>
              </a:rPr>
              <a:t>).</a:t>
            </a:r>
          </a:p>
          <a:p>
            <a:pPr>
              <a:buFont typeface="Arial" pitchFamily="34" charset="0"/>
              <a:buChar char="•"/>
            </a:pPr>
            <a:r>
              <a:rPr lang="fr-FR" sz="1200" dirty="0" smtClean="0">
                <a:solidFill>
                  <a:srgbClr val="002776"/>
                </a:solidFill>
              </a:rPr>
              <a:t> Segmentation réseau des </a:t>
            </a:r>
            <a:r>
              <a:rPr lang="fr-FR" sz="1200" dirty="0" err="1" smtClean="0">
                <a:solidFill>
                  <a:srgbClr val="002776"/>
                </a:solidFill>
              </a:rPr>
              <a:t>VMs</a:t>
            </a:r>
            <a:endParaRPr lang="fr-FR" sz="1200" dirty="0" smtClean="0">
              <a:solidFill>
                <a:srgbClr val="002776"/>
              </a:solidFill>
            </a:endParaRPr>
          </a:p>
          <a:p>
            <a:r>
              <a:rPr lang="fr-FR" sz="1200" b="1" dirty="0" smtClean="0">
                <a:solidFill>
                  <a:srgbClr val="002776"/>
                </a:solidFill>
              </a:rPr>
              <a:t>Etc.</a:t>
            </a:r>
            <a:endParaRPr lang="fr-CH" sz="1400" b="1" dirty="0"/>
          </a:p>
        </p:txBody>
      </p:sp>
      <p:sp>
        <p:nvSpPr>
          <p:cNvPr id="13" name="Rectangle 12"/>
          <p:cNvSpPr/>
          <p:nvPr/>
        </p:nvSpPr>
        <p:spPr>
          <a:xfrm>
            <a:off x="2699792" y="2598003"/>
            <a:ext cx="3456384" cy="646331"/>
          </a:xfrm>
          <a:prstGeom prst="rect">
            <a:avLst/>
          </a:prstGeom>
        </p:spPr>
        <p:txBody>
          <a:bodyPr wrap="square">
            <a:spAutoFit/>
          </a:bodyPr>
          <a:lstStyle/>
          <a:p>
            <a:pPr>
              <a:buFont typeface="Arial" pitchFamily="34" charset="0"/>
              <a:buChar char="•"/>
            </a:pPr>
            <a:r>
              <a:rPr lang="fr-FR" sz="1200" dirty="0" smtClean="0">
                <a:solidFill>
                  <a:srgbClr val="002776"/>
                </a:solidFill>
              </a:rPr>
              <a:t> Une défaillance de l’</a:t>
            </a:r>
            <a:r>
              <a:rPr lang="fr-FR" sz="1200" dirty="0" err="1" smtClean="0">
                <a:solidFill>
                  <a:srgbClr val="002776"/>
                </a:solidFill>
              </a:rPr>
              <a:t>hyperviseur</a:t>
            </a:r>
            <a:r>
              <a:rPr lang="fr-FR" sz="1200" dirty="0" smtClean="0">
                <a:solidFill>
                  <a:srgbClr val="002776"/>
                </a:solidFill>
              </a:rPr>
              <a:t> - ou du système hôte - peut affecter toutes les machines virtuelles.</a:t>
            </a:r>
          </a:p>
        </p:txBody>
      </p:sp>
      <p:sp>
        <p:nvSpPr>
          <p:cNvPr id="14" name="Right Arrow 13"/>
          <p:cNvSpPr/>
          <p:nvPr/>
        </p:nvSpPr>
        <p:spPr>
          <a:xfrm>
            <a:off x="6084168" y="2886035"/>
            <a:ext cx="39861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5" name="Rectangle 14"/>
          <p:cNvSpPr/>
          <p:nvPr/>
        </p:nvSpPr>
        <p:spPr>
          <a:xfrm>
            <a:off x="6516216" y="2598003"/>
            <a:ext cx="2448272"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FR" sz="1200" dirty="0" smtClean="0">
                <a:solidFill>
                  <a:srgbClr val="002776"/>
                </a:solidFill>
              </a:rPr>
              <a:t> Protection antivirus (host)</a:t>
            </a:r>
          </a:p>
          <a:p>
            <a:pPr>
              <a:buFont typeface="Arial" pitchFamily="34" charset="0"/>
              <a:buChar char="•"/>
            </a:pPr>
            <a:r>
              <a:rPr lang="fr-FR" sz="1200" dirty="0" smtClean="0">
                <a:solidFill>
                  <a:srgbClr val="002776"/>
                </a:solidFill>
              </a:rPr>
              <a:t> Correctifs de sécurité (host)</a:t>
            </a:r>
          </a:p>
          <a:p>
            <a:pPr>
              <a:buFont typeface="Arial" pitchFamily="34" charset="0"/>
              <a:buChar char="•"/>
            </a:pPr>
            <a:r>
              <a:rPr lang="fr-FR" sz="1200" dirty="0" smtClean="0">
                <a:solidFill>
                  <a:srgbClr val="002776"/>
                </a:solidFill>
              </a:rPr>
              <a:t> Mises à jour sécurité sur l’</a:t>
            </a:r>
            <a:r>
              <a:rPr lang="fr-FR" sz="1200" dirty="0" err="1" smtClean="0">
                <a:solidFill>
                  <a:srgbClr val="002776"/>
                </a:solidFill>
              </a:rPr>
              <a:t>hyperviseur</a:t>
            </a:r>
            <a:endParaRPr lang="fr-FR" sz="1200" dirty="0" smtClean="0">
              <a:solidFill>
                <a:srgbClr val="002776"/>
              </a:solidFill>
            </a:endParaRPr>
          </a:p>
          <a:p>
            <a:r>
              <a:rPr lang="fr-FR" sz="1200" b="1" dirty="0" smtClean="0">
                <a:solidFill>
                  <a:srgbClr val="002776"/>
                </a:solidFill>
              </a:rPr>
              <a:t>Etc.</a:t>
            </a:r>
            <a:endParaRPr lang="fr-CH" sz="1400" b="1" dirty="0"/>
          </a:p>
        </p:txBody>
      </p:sp>
      <p:cxnSp>
        <p:nvCxnSpPr>
          <p:cNvPr id="17" name="Straight Connector 16"/>
          <p:cNvCxnSpPr/>
          <p:nvPr/>
        </p:nvCxnSpPr>
        <p:spPr>
          <a:xfrm>
            <a:off x="395536" y="2446241"/>
            <a:ext cx="85689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95536" y="3717032"/>
            <a:ext cx="8568952"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699792" y="3925505"/>
            <a:ext cx="3456384" cy="1015663"/>
          </a:xfrm>
          <a:prstGeom prst="rect">
            <a:avLst/>
          </a:prstGeom>
        </p:spPr>
        <p:txBody>
          <a:bodyPr wrap="square">
            <a:spAutoFit/>
          </a:bodyPr>
          <a:lstStyle/>
          <a:p>
            <a:pPr>
              <a:buFont typeface="Arial" pitchFamily="34" charset="0"/>
              <a:buChar char="•"/>
            </a:pPr>
            <a:r>
              <a:rPr lang="fr-FR" sz="1200" dirty="0" smtClean="0">
                <a:solidFill>
                  <a:srgbClr val="002776"/>
                </a:solidFill>
              </a:rPr>
              <a:t> Une défaillance de l’</a:t>
            </a:r>
            <a:r>
              <a:rPr lang="fr-FR" sz="1200" dirty="0" err="1" smtClean="0">
                <a:solidFill>
                  <a:srgbClr val="002776"/>
                </a:solidFill>
              </a:rPr>
              <a:t>hyperviseur</a:t>
            </a:r>
            <a:r>
              <a:rPr lang="fr-FR" sz="1200" dirty="0" smtClean="0">
                <a:solidFill>
                  <a:srgbClr val="002776"/>
                </a:solidFill>
              </a:rPr>
              <a:t> - ou du système hôte - peut affecter toutes les machines virtuelles.</a:t>
            </a:r>
          </a:p>
          <a:p>
            <a:pPr>
              <a:buFont typeface="Arial" pitchFamily="34" charset="0"/>
              <a:buChar char="•"/>
            </a:pPr>
            <a:r>
              <a:rPr lang="fr-FR" sz="1200" dirty="0" smtClean="0">
                <a:solidFill>
                  <a:srgbClr val="002776"/>
                </a:solidFill>
              </a:rPr>
              <a:t> La facilité de cloner et déployer des machines introduit de nouvelles vulnérabilités.</a:t>
            </a:r>
          </a:p>
        </p:txBody>
      </p:sp>
      <p:sp>
        <p:nvSpPr>
          <p:cNvPr id="20" name="Right Arrow 19"/>
          <p:cNvSpPr/>
          <p:nvPr/>
        </p:nvSpPr>
        <p:spPr>
          <a:xfrm>
            <a:off x="6084168" y="4213537"/>
            <a:ext cx="39861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Rectangle 20"/>
          <p:cNvSpPr/>
          <p:nvPr/>
        </p:nvSpPr>
        <p:spPr>
          <a:xfrm>
            <a:off x="6516216" y="3925505"/>
            <a:ext cx="2448272" cy="155427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FR" sz="1200" dirty="0" smtClean="0">
                <a:solidFill>
                  <a:srgbClr val="002776"/>
                </a:solidFill>
              </a:rPr>
              <a:t> Revues de configuration et standards de paramétrage.</a:t>
            </a:r>
            <a:br>
              <a:rPr lang="fr-FR" sz="1200" dirty="0" smtClean="0">
                <a:solidFill>
                  <a:srgbClr val="002776"/>
                </a:solidFill>
              </a:rPr>
            </a:br>
            <a:r>
              <a:rPr lang="fr-FR" sz="1000" dirty="0" smtClean="0">
                <a:solidFill>
                  <a:srgbClr val="002776"/>
                </a:solidFill>
              </a:rPr>
              <a:t>(ex: référentiels DISA, SANS, etc.)</a:t>
            </a:r>
            <a:endParaRPr lang="fr-FR" sz="1200" dirty="0" smtClean="0">
              <a:solidFill>
                <a:srgbClr val="002776"/>
              </a:solidFill>
            </a:endParaRPr>
          </a:p>
          <a:p>
            <a:pPr>
              <a:buFont typeface="Arial" pitchFamily="34" charset="0"/>
              <a:buChar char="•"/>
            </a:pPr>
            <a:r>
              <a:rPr lang="fr-FR" sz="1200" dirty="0" smtClean="0">
                <a:solidFill>
                  <a:srgbClr val="002776"/>
                </a:solidFill>
              </a:rPr>
              <a:t> Gestion des changements (hôte / </a:t>
            </a:r>
            <a:r>
              <a:rPr lang="fr-FR" sz="1200" dirty="0" err="1" smtClean="0">
                <a:solidFill>
                  <a:srgbClr val="002776"/>
                </a:solidFill>
              </a:rPr>
              <a:t>hyperviseur</a:t>
            </a:r>
            <a:r>
              <a:rPr lang="fr-FR" sz="1200" dirty="0" smtClean="0">
                <a:solidFill>
                  <a:srgbClr val="002776"/>
                </a:solidFill>
              </a:rPr>
              <a:t> et </a:t>
            </a:r>
            <a:r>
              <a:rPr lang="fr-FR" sz="1200" dirty="0" err="1" smtClean="0">
                <a:solidFill>
                  <a:srgbClr val="002776"/>
                </a:solidFill>
              </a:rPr>
              <a:t>VMs</a:t>
            </a:r>
            <a:r>
              <a:rPr lang="fr-FR" sz="1200" dirty="0" smtClean="0">
                <a:solidFill>
                  <a:srgbClr val="002776"/>
                </a:solidFill>
              </a:rPr>
              <a:t>)</a:t>
            </a:r>
          </a:p>
          <a:p>
            <a:pPr>
              <a:buFont typeface="Arial" pitchFamily="34" charset="0"/>
              <a:buChar char="•"/>
            </a:pPr>
            <a:r>
              <a:rPr lang="fr-FR" sz="1200" dirty="0" smtClean="0">
                <a:solidFill>
                  <a:srgbClr val="002776"/>
                </a:solidFill>
              </a:rPr>
              <a:t> Surveillance / gestion des évènements de sécurité</a:t>
            </a:r>
          </a:p>
          <a:p>
            <a:r>
              <a:rPr lang="fr-FR" sz="1200" b="1" dirty="0" smtClean="0">
                <a:solidFill>
                  <a:srgbClr val="002776"/>
                </a:solidFill>
              </a:rPr>
              <a:t>Etc.</a:t>
            </a:r>
            <a:endParaRPr lang="fr-CH" sz="1400" b="1" dirty="0"/>
          </a:p>
        </p:txBody>
      </p:sp>
      <p:sp>
        <p:nvSpPr>
          <p:cNvPr id="22" name="Rectangle 21"/>
          <p:cNvSpPr/>
          <p:nvPr/>
        </p:nvSpPr>
        <p:spPr>
          <a:xfrm>
            <a:off x="611560" y="5733256"/>
            <a:ext cx="8280920" cy="5040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buFont typeface="Arial" pitchFamily="34" charset="0"/>
              <a:buChar char="•"/>
            </a:pPr>
            <a:r>
              <a:rPr lang="fr-CH" sz="1200" b="1" dirty="0" smtClean="0">
                <a:solidFill>
                  <a:srgbClr val="002776"/>
                </a:solidFill>
              </a:rPr>
              <a:t>  Des risques standards: l’environnement de contrôle doit être étendu aux plateformes </a:t>
            </a:r>
            <a:r>
              <a:rPr lang="fr-CH" sz="1200" b="1" dirty="0" err="1" smtClean="0">
                <a:solidFill>
                  <a:srgbClr val="002776"/>
                </a:solidFill>
              </a:rPr>
              <a:t>virtualisées</a:t>
            </a:r>
            <a:r>
              <a:rPr lang="fr-CH" sz="1200" b="1" dirty="0" smtClean="0">
                <a:solidFill>
                  <a:srgbClr val="002776"/>
                </a:solidFill>
              </a:rPr>
              <a:t>.</a:t>
            </a:r>
          </a:p>
          <a:p>
            <a:pPr>
              <a:buFont typeface="Arial" pitchFamily="34" charset="0"/>
              <a:buChar char="•"/>
            </a:pPr>
            <a:r>
              <a:rPr lang="fr-CH" sz="1200" b="1" dirty="0" smtClean="0">
                <a:solidFill>
                  <a:srgbClr val="002776"/>
                </a:solidFill>
              </a:rPr>
              <a:t>  Et des risques spécifiques liés à la Virtualisation qui doivent être intégrés dans l’environnement de contrôle. </a:t>
            </a:r>
            <a:endParaRPr lang="fr-CH" sz="1600" b="1" dirty="0"/>
          </a:p>
        </p:txBody>
      </p:sp>
      <p:sp>
        <p:nvSpPr>
          <p:cNvPr id="23" name="Rectangle 22"/>
          <p:cNvSpPr/>
          <p:nvPr/>
        </p:nvSpPr>
        <p:spPr>
          <a:xfrm>
            <a:off x="539552" y="5445224"/>
            <a:ext cx="1160895" cy="307777"/>
          </a:xfrm>
          <a:prstGeom prst="rect">
            <a:avLst/>
          </a:prstGeom>
        </p:spPr>
        <p:txBody>
          <a:bodyPr wrap="none">
            <a:spAutoFit/>
          </a:bodyPr>
          <a:lstStyle/>
          <a:p>
            <a:r>
              <a:rPr lang="fr-FR" sz="1400" b="1" dirty="0" smtClean="0">
                <a:solidFill>
                  <a:srgbClr val="002776"/>
                </a:solidFill>
              </a:rPr>
              <a:t>En résumé:</a:t>
            </a:r>
            <a:endParaRPr lang="fr-CH" sz="1400" b="1"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340768"/>
            <a:ext cx="8352928" cy="1384995"/>
          </a:xfrm>
          <a:prstGeom prst="rect">
            <a:avLst/>
          </a:prstGeom>
        </p:spPr>
        <p:txBody>
          <a:bodyPr wrap="square">
            <a:spAutoFit/>
          </a:bodyPr>
          <a:lstStyle/>
          <a:p>
            <a:r>
              <a:rPr lang="fr-CH" sz="1400" b="1" dirty="0">
                <a:solidFill>
                  <a:srgbClr val="002776"/>
                </a:solidFill>
              </a:rPr>
              <a:t>Microsoft – Technet – Guides techniques sur la sécurité</a:t>
            </a:r>
          </a:p>
          <a:p>
            <a:r>
              <a:rPr lang="fr-CH" sz="1400" dirty="0">
                <a:solidFill>
                  <a:srgbClr val="002776"/>
                </a:solidFill>
                <a:hlinkClick r:id="rId3"/>
              </a:rPr>
              <a:t>http://technet.microsoft.com/fr-fr/library/bb977553.aspx</a:t>
            </a:r>
            <a:r>
              <a:rPr lang="fr-CH" sz="1400" dirty="0">
                <a:solidFill>
                  <a:srgbClr val="002776"/>
                </a:solidFill>
                <a:hlinkClick r:id="rId4"/>
              </a:rPr>
              <a:t> </a:t>
            </a:r>
          </a:p>
          <a:p>
            <a:endParaRPr lang="fr-CH" sz="1400" b="1" dirty="0">
              <a:solidFill>
                <a:srgbClr val="002776"/>
              </a:solidFill>
            </a:endParaRPr>
          </a:p>
          <a:p>
            <a:endParaRPr lang="fr-CH" sz="1400" b="1" dirty="0">
              <a:solidFill>
                <a:srgbClr val="002776"/>
              </a:solidFill>
            </a:endParaRPr>
          </a:p>
          <a:p>
            <a:r>
              <a:rPr lang="fr-CH" sz="1400" b="1" dirty="0">
                <a:solidFill>
                  <a:srgbClr val="002776"/>
                </a:solidFill>
              </a:rPr>
              <a:t>ANSSI </a:t>
            </a:r>
            <a:r>
              <a:rPr lang="fr-CH" sz="1400" dirty="0">
                <a:solidFill>
                  <a:srgbClr val="002776"/>
                </a:solidFill>
              </a:rPr>
              <a:t> - guide d’hygiène informatique</a:t>
            </a:r>
            <a:r>
              <a:rPr lang="fr-CH" sz="1400" dirty="0" smtClean="0">
                <a:solidFill>
                  <a:srgbClr val="002776"/>
                </a:solidFill>
              </a:rPr>
              <a:t>: </a:t>
            </a:r>
            <a:r>
              <a:rPr lang="fr-CH" sz="1400" dirty="0" smtClean="0">
                <a:solidFill>
                  <a:srgbClr val="002776"/>
                </a:solidFill>
                <a:hlinkClick r:id="rId5"/>
              </a:rPr>
              <a:t>https</a:t>
            </a:r>
            <a:r>
              <a:rPr lang="fr-CH" sz="1400" dirty="0">
                <a:solidFill>
                  <a:srgbClr val="002776"/>
                </a:solidFill>
                <a:hlinkClick r:id="rId5"/>
              </a:rPr>
              <a:t>://</a:t>
            </a:r>
            <a:r>
              <a:rPr lang="fr-CH" sz="1400" dirty="0" smtClean="0">
                <a:solidFill>
                  <a:srgbClr val="002776"/>
                </a:solidFill>
                <a:hlinkClick r:id="rId5"/>
              </a:rPr>
              <a:t>www.ssi.gouv.fr/uploads/2017/01/guide_hygiene_informatique_anssi.pdf</a:t>
            </a:r>
            <a:r>
              <a:rPr lang="fr-CH" sz="1400" dirty="0" smtClean="0">
                <a:solidFill>
                  <a:srgbClr val="002776"/>
                </a:solidFill>
              </a:rPr>
              <a:t>   </a:t>
            </a:r>
            <a:endParaRPr lang="fr-CH" sz="1400" dirty="0">
              <a:solidFill>
                <a:srgbClr val="002776"/>
              </a:solidFill>
            </a:endParaRPr>
          </a:p>
        </p:txBody>
      </p:sp>
      <p:sp>
        <p:nvSpPr>
          <p:cNvPr id="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Liens et références</a:t>
            </a:r>
          </a:p>
        </p:txBody>
      </p:sp>
    </p:spTree>
    <p:extLst>
      <p:ext uri="{BB962C8B-B14F-4D97-AF65-F5344CB8AC3E}">
        <p14:creationId xmlns:p14="http://schemas.microsoft.com/office/powerpoint/2010/main" val="415154158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252419"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smtClean="0">
                <a:solidFill>
                  <a:srgbClr val="002776"/>
                </a:solidFill>
                <a:cs typeface="Arial" charset="0"/>
              </a:rPr>
              <a:t>V</a:t>
            </a:r>
            <a:r>
              <a:rPr lang="fr-CH" sz="2500" b="1" dirty="0">
                <a:solidFill>
                  <a:srgbClr val="002776"/>
                </a:solidFill>
                <a:cs typeface="Arial" charset="0"/>
              </a:rPr>
              <a:t>) </a:t>
            </a:r>
            <a:r>
              <a:rPr lang="fr-CH" sz="2500" b="1" dirty="0" smtClean="0">
                <a:solidFill>
                  <a:srgbClr val="002776"/>
                </a:solidFill>
                <a:cs typeface="Arial" charset="0"/>
              </a:rPr>
              <a:t>Cas pratique : protection contre les fuites de données</a:t>
            </a:r>
            <a:endParaRPr lang="fr-CH" sz="2500" b="1" dirty="0">
              <a:solidFill>
                <a:srgbClr val="002776"/>
              </a:solidFill>
              <a:cs typeface="Arial" charset="0"/>
            </a:endParaRP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4" name="Picture 2" descr="http://images.wikia.com/desencyclopedie/images/archive/2/2a/20090716182645%21Rubik.png"/>
          <p:cNvPicPr>
            <a:picLocks noChangeAspect="1" noChangeArrowheads="1"/>
          </p:cNvPicPr>
          <p:nvPr/>
        </p:nvPicPr>
        <p:blipFill>
          <a:blip r:embed="rId3" cstate="print"/>
          <a:srcRect/>
          <a:stretch>
            <a:fillRect/>
          </a:stretch>
        </p:blipFill>
        <p:spPr bwMode="auto">
          <a:xfrm>
            <a:off x="7236296" y="4653136"/>
            <a:ext cx="1737765" cy="1810172"/>
          </a:xfrm>
          <a:prstGeom prst="rect">
            <a:avLst/>
          </a:prstGeom>
          <a:noFill/>
        </p:spPr>
      </p:pic>
    </p:spTree>
    <p:extLst>
      <p:ext uri="{BB962C8B-B14F-4D97-AF65-F5344CB8AC3E}">
        <p14:creationId xmlns:p14="http://schemas.microsoft.com/office/powerpoint/2010/main" val="153614613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467544" y="2564904"/>
          <a:ext cx="6979824" cy="3980681"/>
        </p:xfrm>
        <a:graphic>
          <a:graphicData uri="http://schemas.openxmlformats.org/presentationml/2006/ole">
            <mc:AlternateContent xmlns:mc="http://schemas.openxmlformats.org/markup-compatibility/2006">
              <mc:Choice xmlns:v="urn:schemas-microsoft-com:vml" Requires="v">
                <p:oleObj spid="_x0000_s208963" name="Visio" r:id="rId4" imgW="10272903" imgH="5857875" progId="Visio.Drawing.11">
                  <p:embed/>
                </p:oleObj>
              </mc:Choice>
              <mc:Fallback>
                <p:oleObj name="Visio" r:id="rId4" imgW="10272903" imgH="5857875"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2564904"/>
                        <a:ext cx="6979824" cy="3980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Cas pratique : protection contre les fuites de données </a:t>
            </a:r>
            <a:r>
              <a:rPr sz="2000" dirty="0" smtClean="0"/>
              <a:t/>
            </a:r>
            <a:br>
              <a:rPr sz="2000" dirty="0" smtClean="0"/>
            </a:br>
            <a:r>
              <a:rPr lang="fr-CH" sz="1800" dirty="0" smtClean="0">
                <a:solidFill>
                  <a:schemeClr val="accent1">
                    <a:lumMod val="60000"/>
                    <a:lumOff val="40000"/>
                  </a:schemeClr>
                </a:solidFill>
              </a:rPr>
              <a:t>Points clés</a:t>
            </a:r>
          </a:p>
        </p:txBody>
      </p:sp>
      <p:sp>
        <p:nvSpPr>
          <p:cNvPr id="8" name="Rectangle 5"/>
          <p:cNvSpPr>
            <a:spLocks noGrp="1"/>
          </p:cNvSpPr>
          <p:nvPr>
            <p:ph idx="1"/>
          </p:nvPr>
        </p:nvSpPr>
        <p:spPr>
          <a:xfrm>
            <a:off x="404813" y="980729"/>
            <a:ext cx="6831483" cy="576063"/>
          </a:xfrm>
        </p:spPr>
        <p:txBody>
          <a:bodyPr/>
          <a:lstStyle/>
          <a:p>
            <a:pPr lvl="1" eaLnBrk="1" hangingPunct="1">
              <a:defRPr/>
            </a:pPr>
            <a:r>
              <a:rPr lang="fr-FR" sz="1600" b="1" dirty="0" smtClean="0"/>
              <a:t>Analyse des risques: </a:t>
            </a:r>
            <a:r>
              <a:rPr lang="fr-FR" sz="1600" dirty="0" smtClean="0"/>
              <a:t>quelles données protéger?</a:t>
            </a:r>
          </a:p>
          <a:p>
            <a:pPr lvl="1" eaLnBrk="1" hangingPunct="1">
              <a:defRPr/>
            </a:pPr>
            <a:r>
              <a:rPr lang="fr-FR" sz="1600" dirty="0" smtClean="0"/>
              <a:t>Quelles menaces?</a:t>
            </a:r>
          </a:p>
          <a:p>
            <a:pPr lvl="1" eaLnBrk="1" hangingPunct="1">
              <a:buNone/>
              <a:defRPr/>
            </a:pPr>
            <a:endParaRPr lang="fr-FR" sz="1200" dirty="0"/>
          </a:p>
          <a:p>
            <a:pPr lvl="1" eaLnBrk="1" hangingPunct="1">
              <a:buNone/>
              <a:defRPr/>
            </a:pPr>
            <a:r>
              <a:rPr lang="fr-FR" sz="1200" dirty="0" smtClean="0"/>
              <a:t>	</a:t>
            </a:r>
          </a:p>
        </p:txBody>
      </p:sp>
      <p:grpSp>
        <p:nvGrpSpPr>
          <p:cNvPr id="23" name="Group 22"/>
          <p:cNvGrpSpPr/>
          <p:nvPr/>
        </p:nvGrpSpPr>
        <p:grpSpPr>
          <a:xfrm>
            <a:off x="5436096" y="980728"/>
            <a:ext cx="2880320" cy="576064"/>
            <a:chOff x="5652120" y="980728"/>
            <a:chExt cx="2880320" cy="576064"/>
          </a:xfrm>
        </p:grpSpPr>
        <p:sp>
          <p:nvSpPr>
            <p:cNvPr id="9" name="Rectangle 8"/>
            <p:cNvSpPr/>
            <p:nvPr/>
          </p:nvSpPr>
          <p:spPr>
            <a:xfrm>
              <a:off x="5652120" y="980728"/>
              <a:ext cx="2880320" cy="28803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Classification de l’information</a:t>
              </a:r>
              <a:endParaRPr lang="fr-CH" sz="1400" b="1" dirty="0">
                <a:solidFill>
                  <a:schemeClr val="tx1"/>
                </a:solidFill>
              </a:endParaRPr>
            </a:p>
          </p:txBody>
        </p:sp>
        <p:sp>
          <p:nvSpPr>
            <p:cNvPr id="10" name="Rectangle 9"/>
            <p:cNvSpPr/>
            <p:nvPr/>
          </p:nvSpPr>
          <p:spPr>
            <a:xfrm>
              <a:off x="5652120" y="1268760"/>
              <a:ext cx="2880320" cy="28803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Analyse des risques</a:t>
              </a:r>
              <a:endParaRPr lang="fr-CH" sz="1400" b="1" dirty="0">
                <a:solidFill>
                  <a:schemeClr val="tx1"/>
                </a:solidFill>
              </a:endParaRPr>
            </a:p>
          </p:txBody>
        </p:sp>
      </p:grpSp>
      <p:grpSp>
        <p:nvGrpSpPr>
          <p:cNvPr id="22" name="Group 21"/>
          <p:cNvGrpSpPr/>
          <p:nvPr/>
        </p:nvGrpSpPr>
        <p:grpSpPr>
          <a:xfrm>
            <a:off x="755576" y="1558097"/>
            <a:ext cx="2679397" cy="2135852"/>
            <a:chOff x="755576" y="1558097"/>
            <a:chExt cx="2679397" cy="2135852"/>
          </a:xfrm>
        </p:grpSpPr>
        <p:sp>
          <p:nvSpPr>
            <p:cNvPr id="14" name="Rectangle 13"/>
            <p:cNvSpPr/>
            <p:nvPr/>
          </p:nvSpPr>
          <p:spPr>
            <a:xfrm>
              <a:off x="1403648" y="2278177"/>
              <a:ext cx="2031325" cy="1415772"/>
            </a:xfrm>
            <a:prstGeom prst="rect">
              <a:avLst/>
            </a:prstGeom>
            <a:solidFill>
              <a:srgbClr val="C5EFFF"/>
            </a:solidFill>
          </p:spPr>
          <p:txBody>
            <a:bodyPr wrap="none">
              <a:spAutoFit/>
            </a:bodyPr>
            <a:lstStyle/>
            <a:p>
              <a:pPr>
                <a:buFont typeface="Arial" pitchFamily="34" charset="0"/>
                <a:buChar char="•"/>
              </a:pPr>
              <a:r>
                <a:rPr lang="fr-CH" sz="1100" b="1" dirty="0" smtClean="0"/>
                <a:t> Applications</a:t>
              </a:r>
            </a:p>
            <a:p>
              <a:pPr>
                <a:buFont typeface="Arial" pitchFamily="34" charset="0"/>
                <a:buChar char="•"/>
              </a:pPr>
              <a:r>
                <a:rPr lang="fr-CH" sz="1100" b="1" dirty="0" smtClean="0"/>
                <a:t> Serveurs de fichier</a:t>
              </a:r>
            </a:p>
            <a:p>
              <a:pPr>
                <a:buFont typeface="Arial" pitchFamily="34" charset="0"/>
                <a:buChar char="•"/>
              </a:pPr>
              <a:r>
                <a:rPr lang="fr-CH" sz="1100" b="1" dirty="0" smtClean="0"/>
                <a:t> Contrôleur de domaine</a:t>
              </a:r>
            </a:p>
            <a:p>
              <a:pPr>
                <a:buFont typeface="Arial" pitchFamily="34" charset="0"/>
                <a:buChar char="•"/>
              </a:pPr>
              <a:r>
                <a:rPr lang="fr-CH" sz="1100" b="1" dirty="0" smtClean="0"/>
                <a:t> Accès distants</a:t>
              </a:r>
            </a:p>
            <a:p>
              <a:pPr>
                <a:buFont typeface="Arial" pitchFamily="34" charset="0"/>
                <a:buChar char="•"/>
              </a:pPr>
              <a:r>
                <a:rPr lang="fr-CH" sz="1100" b="1" dirty="0" smtClean="0"/>
                <a:t> Bases de données</a:t>
              </a:r>
              <a:br>
                <a:rPr lang="fr-CH" sz="1100" b="1" dirty="0" smtClean="0"/>
              </a:br>
              <a:r>
                <a:rPr lang="fr-CH" sz="900" b="1" dirty="0" smtClean="0">
                  <a:solidFill>
                    <a:srgbClr val="C00000"/>
                  </a:solidFill>
                </a:rPr>
                <a:t>     (Accès directs ODBC?)</a:t>
              </a:r>
              <a:endParaRPr lang="fr-CH" sz="1100" b="1" dirty="0" smtClean="0">
                <a:solidFill>
                  <a:srgbClr val="C00000"/>
                </a:solidFill>
              </a:endParaRPr>
            </a:p>
            <a:p>
              <a:pPr>
                <a:buFont typeface="Arial" pitchFamily="34" charset="0"/>
                <a:buChar char="•"/>
              </a:pPr>
              <a:r>
                <a:rPr lang="fr-CH" sz="1100" b="1" dirty="0" smtClean="0"/>
                <a:t> Segmentation réseau</a:t>
              </a:r>
            </a:p>
            <a:p>
              <a:pPr>
                <a:buFont typeface="Arial" pitchFamily="34" charset="0"/>
                <a:buChar char="•"/>
              </a:pPr>
              <a:r>
                <a:rPr lang="fr-CH" sz="1100" b="1" dirty="0" smtClean="0"/>
                <a:t> Accès Internet 	</a:t>
              </a:r>
              <a:endParaRPr lang="fr-CH" sz="1100" dirty="0"/>
            </a:p>
          </p:txBody>
        </p:sp>
        <p:sp>
          <p:nvSpPr>
            <p:cNvPr id="11" name="Rectangle 10"/>
            <p:cNvSpPr/>
            <p:nvPr/>
          </p:nvSpPr>
          <p:spPr>
            <a:xfrm>
              <a:off x="1187624" y="1846129"/>
              <a:ext cx="1440160"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Contrôles d’accès</a:t>
              </a:r>
              <a:endParaRPr lang="fr-CH" sz="1400" b="1" dirty="0">
                <a:solidFill>
                  <a:schemeClr val="tx1"/>
                </a:solidFill>
              </a:endParaRPr>
            </a:p>
          </p:txBody>
        </p:sp>
        <p:sp>
          <p:nvSpPr>
            <p:cNvPr id="12" name="Right Arrow 11"/>
            <p:cNvSpPr/>
            <p:nvPr/>
          </p:nvSpPr>
          <p:spPr>
            <a:xfrm>
              <a:off x="755576" y="1918137"/>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Rectangle 12"/>
            <p:cNvSpPr/>
            <p:nvPr/>
          </p:nvSpPr>
          <p:spPr>
            <a:xfrm>
              <a:off x="755576" y="1558097"/>
              <a:ext cx="1440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grpSp>
        <p:nvGrpSpPr>
          <p:cNvPr id="26" name="Group 25"/>
          <p:cNvGrpSpPr/>
          <p:nvPr/>
        </p:nvGrpSpPr>
        <p:grpSpPr>
          <a:xfrm>
            <a:off x="6588224" y="2276872"/>
            <a:ext cx="2232248" cy="720080"/>
            <a:chOff x="6588224" y="2420888"/>
            <a:chExt cx="2232248" cy="720080"/>
          </a:xfrm>
        </p:grpSpPr>
        <p:sp>
          <p:nvSpPr>
            <p:cNvPr id="19" name="Rectangle 18"/>
            <p:cNvSpPr/>
            <p:nvPr/>
          </p:nvSpPr>
          <p:spPr>
            <a:xfrm>
              <a:off x="7020272" y="2708920"/>
              <a:ext cx="1800200"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Export de données sensibles?</a:t>
              </a:r>
              <a:endParaRPr lang="fr-CH" sz="1400" b="1" dirty="0">
                <a:solidFill>
                  <a:schemeClr val="tx1"/>
                </a:solidFill>
              </a:endParaRPr>
            </a:p>
          </p:txBody>
        </p:sp>
        <p:sp>
          <p:nvSpPr>
            <p:cNvPr id="20" name="Right Arrow 19"/>
            <p:cNvSpPr/>
            <p:nvPr/>
          </p:nvSpPr>
          <p:spPr>
            <a:xfrm>
              <a:off x="6588224" y="2780928"/>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Rectangle 20"/>
            <p:cNvSpPr/>
            <p:nvPr/>
          </p:nvSpPr>
          <p:spPr>
            <a:xfrm>
              <a:off x="6588224" y="2420888"/>
              <a:ext cx="1440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27" name="TextBox 26"/>
          <p:cNvSpPr txBox="1"/>
          <p:nvPr/>
        </p:nvSpPr>
        <p:spPr>
          <a:xfrm>
            <a:off x="6948264" y="3212976"/>
            <a:ext cx="2195736" cy="577081"/>
          </a:xfrm>
          <a:prstGeom prst="rect">
            <a:avLst/>
          </a:prstGeom>
          <a:noFill/>
        </p:spPr>
        <p:txBody>
          <a:bodyPr wrap="square" rtlCol="0">
            <a:spAutoFit/>
          </a:bodyPr>
          <a:lstStyle/>
          <a:p>
            <a:r>
              <a:rPr lang="fr-CH" sz="1050" b="1" dirty="0" smtClean="0"/>
              <a:t>A retenir: si accès aux données, il est très difficile de prévenir l’export.</a:t>
            </a:r>
            <a:endParaRPr lang="fr-CH" sz="1050" b="1" dirty="0"/>
          </a:p>
        </p:txBody>
      </p:sp>
      <p:cxnSp>
        <p:nvCxnSpPr>
          <p:cNvPr id="29" name="Straight Arrow Connector 28"/>
          <p:cNvCxnSpPr/>
          <p:nvPr/>
        </p:nvCxnSpPr>
        <p:spPr>
          <a:xfrm>
            <a:off x="7236296" y="2924944"/>
            <a:ext cx="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5940152" y="1556792"/>
            <a:ext cx="2880320" cy="936104"/>
            <a:chOff x="5940152" y="1556792"/>
            <a:chExt cx="2880320" cy="936104"/>
          </a:xfrm>
        </p:grpSpPr>
        <p:grpSp>
          <p:nvGrpSpPr>
            <p:cNvPr id="24" name="Group 23"/>
            <p:cNvGrpSpPr/>
            <p:nvPr/>
          </p:nvGrpSpPr>
          <p:grpSpPr>
            <a:xfrm>
              <a:off x="5940152" y="1556792"/>
              <a:ext cx="2520280" cy="720080"/>
              <a:chOff x="6156176" y="1700808"/>
              <a:chExt cx="2520280" cy="720080"/>
            </a:xfrm>
          </p:grpSpPr>
          <p:sp>
            <p:nvSpPr>
              <p:cNvPr id="16" name="Rectangle 15"/>
              <p:cNvSpPr/>
              <p:nvPr/>
            </p:nvSpPr>
            <p:spPr>
              <a:xfrm>
                <a:off x="6588224" y="1988840"/>
                <a:ext cx="2088232"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Extraction de données sensibles?</a:t>
                </a:r>
                <a:endParaRPr lang="fr-CH" sz="1400" b="1" dirty="0">
                  <a:solidFill>
                    <a:schemeClr val="tx1"/>
                  </a:solidFill>
                </a:endParaRPr>
              </a:p>
            </p:txBody>
          </p:sp>
          <p:sp>
            <p:nvSpPr>
              <p:cNvPr id="17" name="Right Arrow 16"/>
              <p:cNvSpPr/>
              <p:nvPr/>
            </p:nvSpPr>
            <p:spPr>
              <a:xfrm>
                <a:off x="6156176" y="2060848"/>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Rectangle 17"/>
              <p:cNvSpPr/>
              <p:nvPr/>
            </p:nvSpPr>
            <p:spPr>
              <a:xfrm>
                <a:off x="6156176" y="1700808"/>
                <a:ext cx="1440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30" name="TextBox 29"/>
            <p:cNvSpPr txBox="1"/>
            <p:nvPr/>
          </p:nvSpPr>
          <p:spPr>
            <a:xfrm>
              <a:off x="6948264" y="2238980"/>
              <a:ext cx="1872208" cy="253916"/>
            </a:xfrm>
            <a:prstGeom prst="rect">
              <a:avLst/>
            </a:prstGeom>
            <a:noFill/>
          </p:spPr>
          <p:txBody>
            <a:bodyPr wrap="square" rtlCol="0">
              <a:spAutoFit/>
            </a:bodyPr>
            <a:lstStyle/>
            <a:p>
              <a:r>
                <a:rPr lang="fr-CH" sz="1050" dirty="0" smtClean="0"/>
                <a:t>(export ‘’en masse’’?)</a:t>
              </a:r>
              <a:endParaRPr lang="fr-CH" sz="1050" dirty="0"/>
            </a:p>
          </p:txBody>
        </p:sp>
      </p:grpSp>
    </p:spTree>
    <p:extLst>
      <p:ext uri="{BB962C8B-B14F-4D97-AF65-F5344CB8AC3E}">
        <p14:creationId xmlns:p14="http://schemas.microsoft.com/office/powerpoint/2010/main" val="28832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par>
                                <p:cTn id="18" presetID="3" presetClass="entr" presetSubtype="1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linds(horizontal)">
                                      <p:cBhvr>
                                        <p:cTn id="20" dur="500"/>
                                        <p:tgtEl>
                                          <p:spTgt spid="29"/>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linds(horizont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linds(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5076056" y="836712"/>
            <a:ext cx="3456384" cy="1296144"/>
          </a:xfrm>
          <a:prstGeom prst="roundRect">
            <a:avLst/>
          </a:prstGeom>
          <a:solidFill>
            <a:srgbClr val="FFCCFF">
              <a:alpha val="5882"/>
            </a:srgb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fr-CH"/>
          </a:p>
        </p:txBody>
      </p:sp>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Cas pratique : protection contre les fuites de données </a:t>
            </a:r>
            <a:r>
              <a:rPr sz="2000" dirty="0" smtClean="0"/>
              <a:t/>
            </a:r>
            <a:br>
              <a:rPr sz="2000" dirty="0" smtClean="0"/>
            </a:br>
            <a:r>
              <a:rPr lang="fr-CH" sz="1800" dirty="0" smtClean="0">
                <a:solidFill>
                  <a:schemeClr val="accent1">
                    <a:lumMod val="60000"/>
                    <a:lumOff val="40000"/>
                  </a:schemeClr>
                </a:solidFill>
              </a:rPr>
              <a:t>Contrôles clés</a:t>
            </a:r>
          </a:p>
        </p:txBody>
      </p:sp>
      <p:sp>
        <p:nvSpPr>
          <p:cNvPr id="8" name="Rectangle 5"/>
          <p:cNvSpPr>
            <a:spLocks noGrp="1"/>
          </p:cNvSpPr>
          <p:nvPr>
            <p:ph idx="1"/>
          </p:nvPr>
        </p:nvSpPr>
        <p:spPr>
          <a:xfrm>
            <a:off x="404813" y="980729"/>
            <a:ext cx="8559675" cy="5328591"/>
          </a:xfrm>
        </p:spPr>
        <p:txBody>
          <a:bodyPr/>
          <a:lstStyle/>
          <a:p>
            <a:pPr lvl="1" eaLnBrk="1" hangingPunct="1">
              <a:defRPr/>
            </a:pPr>
            <a:r>
              <a:rPr lang="fr-FR" sz="1600" b="1" dirty="0" smtClean="0"/>
              <a:t>Contrôles organisationnels</a:t>
            </a:r>
          </a:p>
          <a:p>
            <a:pPr lvl="2" eaLnBrk="1" hangingPunct="1">
              <a:defRPr/>
            </a:pPr>
            <a:r>
              <a:rPr lang="fr-FR" sz="1200" b="1" dirty="0" smtClean="0"/>
              <a:t>Classification de l’information</a:t>
            </a:r>
          </a:p>
          <a:p>
            <a:pPr lvl="2" eaLnBrk="1" hangingPunct="1">
              <a:defRPr/>
            </a:pPr>
            <a:r>
              <a:rPr lang="fr-FR" sz="1200" b="1" dirty="0" smtClean="0"/>
              <a:t>Politique de sécurité et procédures</a:t>
            </a:r>
          </a:p>
          <a:p>
            <a:pPr lvl="2" eaLnBrk="1" hangingPunct="1">
              <a:defRPr/>
            </a:pPr>
            <a:r>
              <a:rPr lang="fr-FR" sz="1200" b="1" dirty="0" smtClean="0"/>
              <a:t>Sensibilisation des employés </a:t>
            </a:r>
          </a:p>
          <a:p>
            <a:pPr lvl="2" eaLnBrk="1" hangingPunct="1">
              <a:defRPr/>
            </a:pPr>
            <a:r>
              <a:rPr lang="fr-FR" sz="1200" b="1" dirty="0" err="1" smtClean="0"/>
              <a:t>Re</a:t>
            </a:r>
            <a:r>
              <a:rPr lang="fr-FR" sz="1200" b="1" dirty="0" smtClean="0"/>
              <a:t>-certification périodique des accès</a:t>
            </a:r>
          </a:p>
          <a:p>
            <a:pPr lvl="2" eaLnBrk="1" hangingPunct="1">
              <a:buNone/>
              <a:defRPr/>
            </a:pPr>
            <a:endParaRPr lang="fr-FR" sz="1200" b="1" dirty="0" smtClean="0"/>
          </a:p>
          <a:p>
            <a:pPr lvl="1" eaLnBrk="1" hangingPunct="1">
              <a:defRPr/>
            </a:pPr>
            <a:r>
              <a:rPr lang="fr-FR" sz="1600" b="1" dirty="0" smtClean="0"/>
              <a:t>Mesures techniques: contrôles d’accès </a:t>
            </a:r>
            <a:r>
              <a:rPr lang="fr-FR" sz="1400" dirty="0" smtClean="0"/>
              <a:t>(exemples)</a:t>
            </a:r>
            <a:endParaRPr lang="fr-FR" sz="1600" dirty="0"/>
          </a:p>
          <a:p>
            <a:pPr lvl="2" eaLnBrk="1" hangingPunct="1">
              <a:buNone/>
              <a:defRPr/>
            </a:pPr>
            <a:endParaRPr lang="fr-FR" sz="12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dirty="0" smtClean="0"/>
          </a:p>
          <a:p>
            <a:pPr lvl="1" eaLnBrk="1" hangingPunct="1">
              <a:buNone/>
              <a:defRPr/>
            </a:pPr>
            <a:endParaRPr lang="fr-FR" sz="1200" dirty="0"/>
          </a:p>
          <a:p>
            <a:pPr lvl="1" eaLnBrk="1" hangingPunct="1">
              <a:buNone/>
              <a:defRPr/>
            </a:pPr>
            <a:r>
              <a:rPr lang="fr-FR" sz="1200" dirty="0" smtClean="0"/>
              <a:t>	</a:t>
            </a:r>
          </a:p>
        </p:txBody>
      </p:sp>
      <p:graphicFrame>
        <p:nvGraphicFramePr>
          <p:cNvPr id="22" name="Table 21"/>
          <p:cNvGraphicFramePr>
            <a:graphicFrameLocks noGrp="1"/>
          </p:cNvGraphicFramePr>
          <p:nvPr/>
        </p:nvGraphicFramePr>
        <p:xfrm>
          <a:off x="611560" y="2792980"/>
          <a:ext cx="7776864" cy="3566160"/>
        </p:xfrm>
        <a:graphic>
          <a:graphicData uri="http://schemas.openxmlformats.org/drawingml/2006/table">
            <a:tbl>
              <a:tblPr firstRow="1" bandRow="1">
                <a:tableStyleId>{5940675A-B579-460E-94D1-54222C63F5DA}</a:tableStyleId>
              </a:tblPr>
              <a:tblGrid>
                <a:gridCol w="1296144"/>
                <a:gridCol w="1296144"/>
                <a:gridCol w="1296144"/>
                <a:gridCol w="1296144"/>
                <a:gridCol w="1296144"/>
                <a:gridCol w="1296144"/>
              </a:tblGrid>
              <a:tr h="393860">
                <a:tc>
                  <a:txBody>
                    <a:bodyPr/>
                    <a:lstStyle/>
                    <a:p>
                      <a:r>
                        <a:rPr lang="fr-CH" sz="1200" b="1" dirty="0" smtClean="0"/>
                        <a:t>Contrôleur de Domaine</a:t>
                      </a:r>
                      <a:endParaRPr lang="fr-CH" sz="1200" b="1" dirty="0"/>
                    </a:p>
                  </a:txBody>
                  <a:tcPr>
                    <a:solidFill>
                      <a:srgbClr val="C5EFFF"/>
                    </a:solidFill>
                  </a:tcPr>
                </a:tc>
                <a:tc>
                  <a:txBody>
                    <a:bodyPr/>
                    <a:lstStyle/>
                    <a:p>
                      <a:r>
                        <a:rPr lang="fr-CH" sz="1200" b="1" dirty="0" smtClean="0"/>
                        <a:t>Postes de travail</a:t>
                      </a:r>
                      <a:endParaRPr lang="fr-CH" sz="1200" b="1" dirty="0"/>
                    </a:p>
                  </a:txBody>
                  <a:tcPr>
                    <a:solidFill>
                      <a:srgbClr val="C5EFFF"/>
                    </a:solidFill>
                  </a:tcPr>
                </a:tc>
                <a:tc>
                  <a:txBody>
                    <a:bodyPr/>
                    <a:lstStyle/>
                    <a:p>
                      <a:r>
                        <a:rPr lang="fr-CH" sz="1200" b="1" dirty="0" smtClean="0"/>
                        <a:t>Applications</a:t>
                      </a:r>
                      <a:endParaRPr lang="fr-CH" sz="1200" b="1" dirty="0"/>
                    </a:p>
                  </a:txBody>
                  <a:tcPr>
                    <a:solidFill>
                      <a:srgbClr val="C5EFFF"/>
                    </a:solidFill>
                  </a:tcPr>
                </a:tc>
                <a:tc>
                  <a:txBody>
                    <a:bodyPr/>
                    <a:lstStyle/>
                    <a:p>
                      <a:r>
                        <a:rPr lang="fr-CH" sz="1200" b="1" dirty="0" smtClean="0"/>
                        <a:t>Réseau</a:t>
                      </a:r>
                      <a:endParaRPr lang="fr-CH" sz="1200" b="1" dirty="0"/>
                    </a:p>
                  </a:txBody>
                  <a:tcPr>
                    <a:solidFill>
                      <a:srgbClr val="C5EFFF"/>
                    </a:solidFill>
                  </a:tcPr>
                </a:tc>
                <a:tc>
                  <a:txBody>
                    <a:bodyPr/>
                    <a:lstStyle/>
                    <a:p>
                      <a:r>
                        <a:rPr lang="fr-CH" sz="1200" b="1" dirty="0" smtClean="0"/>
                        <a:t>Bases de données</a:t>
                      </a:r>
                      <a:endParaRPr lang="fr-CH" sz="1200" b="1" dirty="0"/>
                    </a:p>
                  </a:txBody>
                  <a:tcPr>
                    <a:solidFill>
                      <a:srgbClr val="C5EFFF"/>
                    </a:solidFill>
                  </a:tcPr>
                </a:tc>
                <a:tc>
                  <a:txBody>
                    <a:bodyPr/>
                    <a:lstStyle/>
                    <a:p>
                      <a:r>
                        <a:rPr lang="fr-CH" sz="1200" b="1" dirty="0" smtClean="0"/>
                        <a:t>Supports de sauvegarde</a:t>
                      </a:r>
                      <a:endParaRPr lang="fr-CH" sz="1200" b="1" dirty="0"/>
                    </a:p>
                  </a:txBody>
                  <a:tcPr>
                    <a:solidFill>
                      <a:srgbClr val="C5EFFF"/>
                    </a:solidFill>
                  </a:tcPr>
                </a:tc>
              </a:tr>
              <a:tr h="735205">
                <a:tc>
                  <a:txBody>
                    <a:bodyPr/>
                    <a:lstStyle/>
                    <a:p>
                      <a:pPr>
                        <a:buFont typeface="Arial" pitchFamily="34" charset="0"/>
                        <a:buChar char="•"/>
                      </a:pPr>
                      <a:r>
                        <a:rPr lang="fr-CH" sz="1000" dirty="0" smtClean="0"/>
                        <a:t> Droits d’accès sur fichiers</a:t>
                      </a:r>
                      <a:r>
                        <a:rPr lang="fr-CH" sz="1000" baseline="0" dirty="0" smtClean="0"/>
                        <a:t> / répertoires sensibles:</a:t>
                      </a:r>
                      <a:br>
                        <a:rPr lang="fr-CH" sz="1000" baseline="0" dirty="0" smtClean="0"/>
                      </a:br>
                      <a:r>
                        <a:rPr lang="fr-CH" sz="900" baseline="0" dirty="0" smtClean="0"/>
                        <a:t>- ségrégation par département</a:t>
                      </a:r>
                      <a:br>
                        <a:rPr lang="fr-CH" sz="900" baseline="0" dirty="0" smtClean="0"/>
                      </a:br>
                      <a:r>
                        <a:rPr lang="fr-CH" sz="900" baseline="0" dirty="0" smtClean="0"/>
                        <a:t>- </a:t>
                      </a:r>
                      <a:r>
                        <a:rPr lang="fr-CH" sz="900" baseline="0" dirty="0" err="1" smtClean="0"/>
                        <a:t>re</a:t>
                      </a:r>
                      <a:r>
                        <a:rPr lang="fr-CH" sz="900" baseline="0" dirty="0" smtClean="0"/>
                        <a:t>-certification des accès aux répertoires partagés.</a:t>
                      </a:r>
                      <a:br>
                        <a:rPr lang="fr-CH" sz="900" baseline="0" dirty="0" smtClean="0"/>
                      </a:br>
                      <a:endParaRPr lang="fr-CH" sz="900" baseline="0" dirty="0" smtClean="0"/>
                    </a:p>
                    <a:p>
                      <a:pPr>
                        <a:buFont typeface="Arial" pitchFamily="34" charset="0"/>
                        <a:buChar char="•"/>
                      </a:pPr>
                      <a:r>
                        <a:rPr lang="fr-CH" sz="900" baseline="0" dirty="0" smtClean="0"/>
                        <a:t> </a:t>
                      </a:r>
                      <a:r>
                        <a:rPr lang="fr-CH" sz="1000" kern="1200" dirty="0" smtClean="0">
                          <a:solidFill>
                            <a:schemeClr val="tx1"/>
                          </a:solidFill>
                          <a:latin typeface="+mn-lt"/>
                          <a:ea typeface="+mn-ea"/>
                          <a:cs typeface="+mn-cs"/>
                        </a:rPr>
                        <a:t>Présence de fichiers sensibles sur les partages réseau existant? </a:t>
                      </a:r>
                    </a:p>
                    <a:p>
                      <a:pPr>
                        <a:buFont typeface="Arial" pitchFamily="34" charset="0"/>
                        <a:buChar char="•"/>
                      </a:pPr>
                      <a:endParaRPr lang="fr-CH" sz="1000" baseline="0" dirty="0" smtClean="0"/>
                    </a:p>
                    <a:p>
                      <a:pPr>
                        <a:buFont typeface="Arial" pitchFamily="34" charset="0"/>
                        <a:buChar char="•"/>
                      </a:pPr>
                      <a:endParaRPr lang="fr-CH" sz="1000" baseline="0" dirty="0" smtClean="0"/>
                    </a:p>
                  </a:txBody>
                  <a:tcPr/>
                </a:tc>
                <a:tc>
                  <a:txBody>
                    <a:bodyPr/>
                    <a:lstStyle/>
                    <a:p>
                      <a:pPr>
                        <a:buFont typeface="Arial" pitchFamily="34" charset="0"/>
                        <a:buChar char="•"/>
                      </a:pPr>
                      <a:r>
                        <a:rPr lang="fr-CH" sz="1000" dirty="0" smtClean="0"/>
                        <a:t> Contrôle des médias amovibles</a:t>
                      </a:r>
                      <a:br>
                        <a:rPr lang="fr-CH" sz="1000" dirty="0" smtClean="0"/>
                      </a:br>
                      <a:r>
                        <a:rPr lang="fr-CH" sz="900" dirty="0" smtClean="0"/>
                        <a:t>(clés USB, graveurs, etc.)</a:t>
                      </a:r>
                      <a:br>
                        <a:rPr lang="fr-CH" sz="900" dirty="0" smtClean="0"/>
                      </a:br>
                      <a:endParaRPr lang="fr-CH" sz="1000" dirty="0" smtClean="0"/>
                    </a:p>
                    <a:p>
                      <a:pPr>
                        <a:buFont typeface="Arial" pitchFamily="34" charset="0"/>
                        <a:buChar char="•"/>
                      </a:pPr>
                      <a:r>
                        <a:rPr lang="fr-CH" sz="1000" dirty="0" smtClean="0"/>
                        <a:t> Chiffrement des disques durs.</a:t>
                      </a:r>
                      <a:br>
                        <a:rPr lang="fr-CH" sz="1000" dirty="0" smtClean="0"/>
                      </a:br>
                      <a:endParaRPr lang="fr-CH" sz="1000" dirty="0" smtClean="0"/>
                    </a:p>
                    <a:p>
                      <a:pPr>
                        <a:buFont typeface="Arial" pitchFamily="34" charset="0"/>
                        <a:buChar char="•"/>
                      </a:pPr>
                      <a:r>
                        <a:rPr lang="fr-CH" sz="1000" dirty="0" smtClean="0"/>
                        <a:t> Applications autorisées </a:t>
                      </a:r>
                      <a:r>
                        <a:rPr lang="fr-CH" sz="900" dirty="0" smtClean="0"/>
                        <a:t>(contrôles des applications portables?)</a:t>
                      </a:r>
                    </a:p>
                    <a:p>
                      <a:pPr>
                        <a:buFont typeface="Arial" pitchFamily="34" charset="0"/>
                        <a:buNone/>
                      </a:pPr>
                      <a:endParaRPr lang="fr-CH" sz="1000" dirty="0"/>
                    </a:p>
                  </a:txBody>
                  <a:tcPr/>
                </a:tc>
                <a:tc>
                  <a:txBody>
                    <a:bodyPr/>
                    <a:lstStyle/>
                    <a:p>
                      <a:pPr>
                        <a:buFont typeface="Arial" pitchFamily="34" charset="0"/>
                        <a:buChar char="•"/>
                      </a:pPr>
                      <a:r>
                        <a:rPr lang="fr-CH" sz="1000" dirty="0" smtClean="0"/>
                        <a:t> Droits d’accès aux données (lecture)</a:t>
                      </a:r>
                      <a:br>
                        <a:rPr lang="fr-CH" sz="1000" dirty="0" smtClean="0"/>
                      </a:br>
                      <a:endParaRPr lang="fr-CH" sz="1000" dirty="0" smtClean="0"/>
                    </a:p>
                    <a:p>
                      <a:pPr>
                        <a:buFont typeface="Arial" pitchFamily="34" charset="0"/>
                        <a:buChar char="•"/>
                      </a:pPr>
                      <a:r>
                        <a:rPr lang="fr-CH" sz="1000" dirty="0" smtClean="0"/>
                        <a:t> Contrôle des fonctions</a:t>
                      </a:r>
                      <a:r>
                        <a:rPr lang="fr-CH" sz="1000" baseline="0" dirty="0" smtClean="0"/>
                        <a:t> d’export « en masse »</a:t>
                      </a:r>
                      <a:br>
                        <a:rPr lang="fr-CH" sz="1000" baseline="0" dirty="0" smtClean="0"/>
                      </a:br>
                      <a:r>
                        <a:rPr lang="fr-CH" sz="900" baseline="0" dirty="0" smtClean="0"/>
                        <a:t>(ex: logs, mécanismes d’alerte, 4-yeux, etc.)</a:t>
                      </a:r>
                      <a:endParaRPr lang="fr-CH" sz="1000" dirty="0"/>
                    </a:p>
                  </a:txBody>
                  <a:tcPr/>
                </a:tc>
                <a:tc>
                  <a:txBody>
                    <a:bodyPr/>
                    <a:lstStyle/>
                    <a:p>
                      <a:pPr>
                        <a:buFont typeface="Arial" pitchFamily="34" charset="0"/>
                        <a:buChar char="•"/>
                      </a:pPr>
                      <a:r>
                        <a:rPr lang="fr-CH" sz="1000" dirty="0" smtClean="0"/>
                        <a:t> Accès Internet:</a:t>
                      </a:r>
                      <a:br>
                        <a:rPr lang="fr-CH" sz="1000" dirty="0" smtClean="0"/>
                      </a:br>
                      <a:r>
                        <a:rPr lang="fr-CH" sz="900" dirty="0" smtClean="0"/>
                        <a:t>  - </a:t>
                      </a:r>
                      <a:r>
                        <a:rPr lang="fr-CH" sz="900" dirty="0" err="1" smtClean="0"/>
                        <a:t>upload</a:t>
                      </a:r>
                      <a:r>
                        <a:rPr lang="fr-CH" sz="900" dirty="0" smtClean="0"/>
                        <a:t> de fichiers</a:t>
                      </a:r>
                      <a:br>
                        <a:rPr lang="fr-CH" sz="900" dirty="0" smtClean="0"/>
                      </a:br>
                      <a:r>
                        <a:rPr lang="fr-CH" sz="900" dirty="0" smtClean="0"/>
                        <a:t>  - </a:t>
                      </a:r>
                      <a:r>
                        <a:rPr lang="fr-CH" sz="900" dirty="0" err="1" smtClean="0"/>
                        <a:t>webmail</a:t>
                      </a:r>
                      <a:r>
                        <a:rPr lang="fr-CH" sz="900" dirty="0" smtClean="0"/>
                        <a:t/>
                      </a:r>
                      <a:br>
                        <a:rPr lang="fr-CH" sz="900" dirty="0" smtClean="0"/>
                      </a:br>
                      <a:r>
                        <a:rPr lang="fr-CH" sz="900" dirty="0" smtClean="0"/>
                        <a:t>  -</a:t>
                      </a:r>
                      <a:r>
                        <a:rPr lang="fr-CH" sz="900" baseline="0" dirty="0" smtClean="0"/>
                        <a:t> partage de fichiers (</a:t>
                      </a:r>
                      <a:r>
                        <a:rPr lang="fr-CH" sz="900" baseline="0" dirty="0" err="1" smtClean="0"/>
                        <a:t>Dropbox</a:t>
                      </a:r>
                      <a:r>
                        <a:rPr lang="fr-CH" sz="900" baseline="0" dirty="0" smtClean="0"/>
                        <a:t>, etc.)</a:t>
                      </a:r>
                      <a:br>
                        <a:rPr lang="fr-CH" sz="900" baseline="0" dirty="0" smtClean="0"/>
                      </a:br>
                      <a:endParaRPr lang="fr-CH" sz="900" baseline="0" dirty="0" smtClean="0"/>
                    </a:p>
                    <a:p>
                      <a:pPr>
                        <a:buFont typeface="Arial" pitchFamily="34" charset="0"/>
                        <a:buChar char="•"/>
                      </a:pPr>
                      <a:r>
                        <a:rPr lang="fr-CH" sz="900" baseline="0" dirty="0" smtClean="0"/>
                        <a:t> Possibilités de contourner les contrôles d’accès réseau?</a:t>
                      </a:r>
                      <a:br>
                        <a:rPr lang="fr-CH" sz="900" baseline="0" dirty="0" smtClean="0"/>
                      </a:br>
                      <a:r>
                        <a:rPr lang="fr-CH" sz="900" baseline="0" dirty="0" smtClean="0"/>
                        <a:t>(tunneling, désactiver proxy du navigateur web, connexion wifi, etc.)</a:t>
                      </a:r>
                    </a:p>
                    <a:p>
                      <a:pPr>
                        <a:buFont typeface="Arial" pitchFamily="34" charset="0"/>
                        <a:buChar char="•"/>
                      </a:pPr>
                      <a:endParaRPr lang="fr-CH" sz="900" baseline="0" dirty="0" smtClean="0"/>
                    </a:p>
                    <a:p>
                      <a:pPr>
                        <a:buFont typeface="Arial" pitchFamily="34" charset="0"/>
                        <a:buChar char="•"/>
                      </a:pPr>
                      <a:r>
                        <a:rPr lang="fr-CH" sz="900" baseline="0" dirty="0" smtClean="0"/>
                        <a:t> Risques d’écoute réseau? (réponse: utilisation de TLS et de certificats)</a:t>
                      </a:r>
                      <a:endParaRPr lang="fr-CH" sz="900" dirty="0"/>
                    </a:p>
                  </a:txBody>
                  <a:tcPr/>
                </a:tc>
                <a:tc>
                  <a:txBody>
                    <a:bodyPr/>
                    <a:lstStyle/>
                    <a:p>
                      <a:pPr>
                        <a:buFont typeface="Arial" pitchFamily="34" charset="0"/>
                        <a:buChar char="•"/>
                      </a:pPr>
                      <a:r>
                        <a:rPr lang="fr-CH" sz="1000" dirty="0" smtClean="0"/>
                        <a:t> Contrôles contre les accès directs (ex: ODBC).</a:t>
                      </a:r>
                    </a:p>
                    <a:p>
                      <a:pPr>
                        <a:buFont typeface="Arial" pitchFamily="34" charset="0"/>
                        <a:buChar char="•"/>
                      </a:pPr>
                      <a:endParaRPr lang="fr-CH" sz="1000" dirty="0" smtClean="0"/>
                    </a:p>
                    <a:p>
                      <a:pPr>
                        <a:buFont typeface="Arial" pitchFamily="34" charset="0"/>
                        <a:buChar char="•"/>
                      </a:pPr>
                      <a:r>
                        <a:rPr lang="fr-CH" sz="1000" baseline="0" dirty="0" smtClean="0"/>
                        <a:t> Contrôles des outils de requête / rapports personnalisés </a:t>
                      </a:r>
                      <a:br>
                        <a:rPr lang="fr-CH" sz="1000" baseline="0" dirty="0" smtClean="0"/>
                      </a:br>
                      <a:r>
                        <a:rPr lang="fr-CH" sz="900" baseline="0" dirty="0" smtClean="0"/>
                        <a:t>(ex: gestion des changements, visa du RSSI pour exécuter des requêtes sensibles, etc.)</a:t>
                      </a:r>
                      <a:endParaRPr lang="fr-CH" sz="1000" dirty="0"/>
                    </a:p>
                  </a:txBody>
                  <a:tcPr/>
                </a:tc>
                <a:tc>
                  <a:txBody>
                    <a:bodyPr/>
                    <a:lstStyle/>
                    <a:p>
                      <a:pPr>
                        <a:buFont typeface="Arial" pitchFamily="34" charset="0"/>
                        <a:buChar char="•"/>
                      </a:pPr>
                      <a:r>
                        <a:rPr lang="fr-CH" sz="1000" dirty="0" smtClean="0"/>
                        <a:t> Chiffrement des supports? </a:t>
                      </a:r>
                      <a:br>
                        <a:rPr lang="fr-CH" sz="1000" dirty="0" smtClean="0"/>
                      </a:br>
                      <a:endParaRPr lang="fr-CH" sz="1000" dirty="0" smtClean="0"/>
                    </a:p>
                    <a:p>
                      <a:pPr>
                        <a:buFont typeface="Arial" pitchFamily="34" charset="0"/>
                        <a:buChar char="•"/>
                      </a:pPr>
                      <a:r>
                        <a:rPr lang="fr-CH" sz="1000" dirty="0" smtClean="0"/>
                        <a:t> Droits</a:t>
                      </a:r>
                      <a:r>
                        <a:rPr lang="fr-CH" sz="1000" baseline="0" dirty="0" smtClean="0"/>
                        <a:t> de restauration?</a:t>
                      </a:r>
                      <a:br>
                        <a:rPr lang="fr-CH" sz="1000" baseline="0" dirty="0" smtClean="0"/>
                      </a:br>
                      <a:endParaRPr lang="fr-CH" sz="1000" baseline="0" dirty="0" smtClean="0"/>
                    </a:p>
                    <a:p>
                      <a:pPr>
                        <a:buFont typeface="Arial" pitchFamily="34" charset="0"/>
                        <a:buChar char="•"/>
                      </a:pPr>
                      <a:r>
                        <a:rPr lang="fr-CH" sz="1000" baseline="0" dirty="0" smtClean="0"/>
                        <a:t> Destruction sécurisée en fin de vie?</a:t>
                      </a:r>
                    </a:p>
                    <a:p>
                      <a:pPr>
                        <a:buFont typeface="Arial" pitchFamily="34" charset="0"/>
                        <a:buChar char="•"/>
                      </a:pPr>
                      <a:endParaRPr lang="fr-CH" sz="1000" baseline="0" dirty="0" smtClean="0"/>
                    </a:p>
                    <a:p>
                      <a:pPr>
                        <a:buFont typeface="Arial" pitchFamily="34" charset="0"/>
                        <a:buChar char="•"/>
                      </a:pPr>
                      <a:r>
                        <a:rPr lang="fr-CH" sz="1000" baseline="0" dirty="0" smtClean="0"/>
                        <a:t> Sécurité physique des medias?</a:t>
                      </a:r>
                    </a:p>
                  </a:txBody>
                  <a:tcPr/>
                </a:tc>
              </a:tr>
              <a:tr h="299564">
                <a:tc gridSpan="6">
                  <a:txBody>
                    <a:bodyPr/>
                    <a:lstStyle/>
                    <a:p>
                      <a:pPr>
                        <a:buFont typeface="Arial" pitchFamily="34" charset="0"/>
                        <a:buChar char="•"/>
                      </a:pPr>
                      <a:r>
                        <a:rPr lang="fr-CH" sz="1000" dirty="0" smtClean="0"/>
                        <a:t> </a:t>
                      </a:r>
                      <a:r>
                        <a:rPr lang="fr-CH" sz="1000" b="1" dirty="0" smtClean="0"/>
                        <a:t>Contrôle</a:t>
                      </a:r>
                      <a:r>
                        <a:rPr lang="fr-CH" sz="1000" b="1" baseline="0" dirty="0" smtClean="0"/>
                        <a:t> </a:t>
                      </a:r>
                      <a:r>
                        <a:rPr lang="fr-CH" sz="1000" b="1" dirty="0" smtClean="0"/>
                        <a:t>des profils avec privilèges </a:t>
                      </a:r>
                      <a:r>
                        <a:rPr lang="fr-CH" sz="1000" dirty="0" smtClean="0"/>
                        <a:t>(Administrateurs</a:t>
                      </a:r>
                      <a:r>
                        <a:rPr lang="fr-CH" sz="1000" baseline="0" dirty="0" smtClean="0"/>
                        <a:t> du Domaine, Administrateurs de bases de données, gestionnaires des sauvegardes, etc.). </a:t>
                      </a:r>
                      <a:r>
                        <a:rPr lang="fr-CH" sz="1000" b="1" baseline="0" dirty="0" smtClean="0"/>
                        <a:t>Mise en œuvre de contrôles préventifs ou détectifs </a:t>
                      </a:r>
                      <a:r>
                        <a:rPr lang="fr-CH" sz="1000" baseline="0" dirty="0" smtClean="0"/>
                        <a:t>(techniques / organisationnels), en fonction des risques.</a:t>
                      </a:r>
                      <a:endParaRPr lang="fr-CH" sz="1000" dirty="0"/>
                    </a:p>
                  </a:txBody>
                  <a:tcPr/>
                </a:tc>
                <a:tc hMerge="1">
                  <a:txBody>
                    <a:bodyPr/>
                    <a:lstStyle/>
                    <a:p>
                      <a:pPr>
                        <a:buFont typeface="Arial" pitchFamily="34" charset="0"/>
                        <a:buChar char="•"/>
                      </a:pPr>
                      <a:endParaRPr lang="fr-CH" sz="1000" dirty="0"/>
                    </a:p>
                  </a:txBody>
                  <a:tcPr/>
                </a:tc>
                <a:tc hMerge="1">
                  <a:txBody>
                    <a:bodyPr/>
                    <a:lstStyle/>
                    <a:p>
                      <a:pPr>
                        <a:buFont typeface="Arial" pitchFamily="34" charset="0"/>
                        <a:buChar char="•"/>
                      </a:pPr>
                      <a:endParaRPr lang="fr-CH" sz="1000" dirty="0"/>
                    </a:p>
                  </a:txBody>
                  <a:tcPr/>
                </a:tc>
                <a:tc hMerge="1">
                  <a:txBody>
                    <a:bodyPr/>
                    <a:lstStyle/>
                    <a:p>
                      <a:pPr>
                        <a:buFont typeface="Arial" pitchFamily="34" charset="0"/>
                        <a:buChar char="•"/>
                      </a:pPr>
                      <a:endParaRPr lang="fr-CH" sz="1000" dirty="0"/>
                    </a:p>
                  </a:txBody>
                  <a:tcPr/>
                </a:tc>
                <a:tc hMerge="1">
                  <a:txBody>
                    <a:bodyPr/>
                    <a:lstStyle/>
                    <a:p>
                      <a:pPr>
                        <a:buFont typeface="Arial" pitchFamily="34" charset="0"/>
                        <a:buChar char="•"/>
                      </a:pPr>
                      <a:endParaRPr lang="fr-CH" sz="1000" dirty="0"/>
                    </a:p>
                  </a:txBody>
                  <a:tcPr/>
                </a:tc>
                <a:tc hMerge="1">
                  <a:txBody>
                    <a:bodyPr/>
                    <a:lstStyle/>
                    <a:p>
                      <a:pPr>
                        <a:buFont typeface="Arial" pitchFamily="34" charset="0"/>
                        <a:buChar char="•"/>
                      </a:pPr>
                      <a:endParaRPr lang="fr-CH" sz="1000" dirty="0"/>
                    </a:p>
                  </a:txBody>
                  <a:tcPr/>
                </a:tc>
              </a:tr>
            </a:tbl>
          </a:graphicData>
        </a:graphic>
      </p:graphicFrame>
      <p:pic>
        <p:nvPicPr>
          <p:cNvPr id="2052" name="Picture 4"/>
          <p:cNvPicPr>
            <a:picLocks noChangeAspect="1" noChangeArrowheads="1"/>
          </p:cNvPicPr>
          <p:nvPr/>
        </p:nvPicPr>
        <p:blipFill>
          <a:blip r:embed="rId3" cstate="print"/>
          <a:srcRect/>
          <a:stretch>
            <a:fillRect/>
          </a:stretch>
        </p:blipFill>
        <p:spPr bwMode="auto">
          <a:xfrm>
            <a:off x="6357021" y="1052736"/>
            <a:ext cx="476250" cy="628650"/>
          </a:xfrm>
          <a:prstGeom prst="rect">
            <a:avLst/>
          </a:prstGeom>
          <a:noFill/>
          <a:ln w="9525">
            <a:noFill/>
            <a:miter lim="800000"/>
            <a:headEnd/>
            <a:tailEnd/>
          </a:ln>
        </p:spPr>
      </p:pic>
      <p:sp>
        <p:nvSpPr>
          <p:cNvPr id="33" name="Rectangle 32"/>
          <p:cNvSpPr/>
          <p:nvPr/>
        </p:nvSpPr>
        <p:spPr>
          <a:xfrm>
            <a:off x="6068989" y="1700808"/>
            <a:ext cx="1135247" cy="276999"/>
          </a:xfrm>
          <a:prstGeom prst="rect">
            <a:avLst/>
          </a:prstGeom>
        </p:spPr>
        <p:txBody>
          <a:bodyPr wrap="none">
            <a:spAutoFit/>
          </a:bodyPr>
          <a:lstStyle/>
          <a:p>
            <a:r>
              <a:rPr lang="fr-FR" sz="1200" b="1" dirty="0" smtClean="0">
                <a:solidFill>
                  <a:srgbClr val="002776"/>
                </a:solidFill>
              </a:rPr>
              <a:t>Audit Interne</a:t>
            </a:r>
            <a:endParaRPr lang="fr-CH" sz="1400" dirty="0"/>
          </a:p>
        </p:txBody>
      </p:sp>
      <p:pic>
        <p:nvPicPr>
          <p:cNvPr id="36" name="Picture 4"/>
          <p:cNvPicPr>
            <a:picLocks noChangeAspect="1" noChangeArrowheads="1"/>
          </p:cNvPicPr>
          <p:nvPr/>
        </p:nvPicPr>
        <p:blipFill>
          <a:blip r:embed="rId3" cstate="print"/>
          <a:srcRect/>
          <a:stretch>
            <a:fillRect/>
          </a:stretch>
        </p:blipFill>
        <p:spPr bwMode="auto">
          <a:xfrm>
            <a:off x="7581157" y="1052736"/>
            <a:ext cx="476250" cy="628650"/>
          </a:xfrm>
          <a:prstGeom prst="rect">
            <a:avLst/>
          </a:prstGeom>
          <a:noFill/>
          <a:ln w="9525">
            <a:noFill/>
            <a:miter lim="800000"/>
            <a:headEnd/>
            <a:tailEnd/>
          </a:ln>
        </p:spPr>
      </p:pic>
      <p:sp>
        <p:nvSpPr>
          <p:cNvPr id="37" name="Rectangle 36"/>
          <p:cNvSpPr/>
          <p:nvPr/>
        </p:nvSpPr>
        <p:spPr>
          <a:xfrm>
            <a:off x="7293125" y="1700808"/>
            <a:ext cx="1256178" cy="461665"/>
          </a:xfrm>
          <a:prstGeom prst="rect">
            <a:avLst/>
          </a:prstGeom>
        </p:spPr>
        <p:txBody>
          <a:bodyPr wrap="none">
            <a:spAutoFit/>
          </a:bodyPr>
          <a:lstStyle/>
          <a:p>
            <a:r>
              <a:rPr lang="fr-FR" sz="1200" b="1" dirty="0" smtClean="0">
                <a:solidFill>
                  <a:srgbClr val="002776"/>
                </a:solidFill>
              </a:rPr>
              <a:t>- Audit externe</a:t>
            </a:r>
            <a:br>
              <a:rPr lang="fr-FR" sz="1200" b="1" dirty="0" smtClean="0">
                <a:solidFill>
                  <a:srgbClr val="002776"/>
                </a:solidFill>
              </a:rPr>
            </a:br>
            <a:r>
              <a:rPr lang="fr-FR" sz="1200" b="1" dirty="0" smtClean="0">
                <a:solidFill>
                  <a:srgbClr val="002776"/>
                </a:solidFill>
              </a:rPr>
              <a:t>- Consultants</a:t>
            </a:r>
            <a:endParaRPr lang="fr-CH" sz="1400" dirty="0"/>
          </a:p>
        </p:txBody>
      </p:sp>
      <p:pic>
        <p:nvPicPr>
          <p:cNvPr id="42" name="Picture 4"/>
          <p:cNvPicPr>
            <a:picLocks noChangeAspect="1" noChangeArrowheads="1"/>
          </p:cNvPicPr>
          <p:nvPr/>
        </p:nvPicPr>
        <p:blipFill>
          <a:blip r:embed="rId3" cstate="print"/>
          <a:srcRect/>
          <a:stretch>
            <a:fillRect/>
          </a:stretch>
        </p:blipFill>
        <p:spPr bwMode="auto">
          <a:xfrm>
            <a:off x="5204893" y="1052736"/>
            <a:ext cx="476250" cy="628650"/>
          </a:xfrm>
          <a:prstGeom prst="rect">
            <a:avLst/>
          </a:prstGeom>
          <a:noFill/>
          <a:ln w="9525">
            <a:noFill/>
            <a:miter lim="800000"/>
            <a:headEnd/>
            <a:tailEnd/>
          </a:ln>
        </p:spPr>
      </p:pic>
      <p:sp>
        <p:nvSpPr>
          <p:cNvPr id="43" name="Rectangle 42"/>
          <p:cNvSpPr/>
          <p:nvPr/>
        </p:nvSpPr>
        <p:spPr>
          <a:xfrm>
            <a:off x="5204893" y="1700808"/>
            <a:ext cx="543739" cy="276999"/>
          </a:xfrm>
          <a:prstGeom prst="rect">
            <a:avLst/>
          </a:prstGeom>
        </p:spPr>
        <p:txBody>
          <a:bodyPr wrap="none">
            <a:spAutoFit/>
          </a:bodyPr>
          <a:lstStyle/>
          <a:p>
            <a:r>
              <a:rPr lang="fr-FR" sz="1200" b="1" dirty="0" smtClean="0">
                <a:solidFill>
                  <a:srgbClr val="002776"/>
                </a:solidFill>
              </a:rPr>
              <a:t>RSSI</a:t>
            </a:r>
            <a:endParaRPr lang="fr-CH" sz="1400" dirty="0"/>
          </a:p>
        </p:txBody>
      </p:sp>
      <p:sp>
        <p:nvSpPr>
          <p:cNvPr id="45" name="Down Arrow 44"/>
          <p:cNvSpPr/>
          <p:nvPr/>
        </p:nvSpPr>
        <p:spPr>
          <a:xfrm rot="5400000">
            <a:off x="4535996" y="1160748"/>
            <a:ext cx="504056" cy="576064"/>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46" name="Down Arrow 45"/>
          <p:cNvSpPr/>
          <p:nvPr/>
        </p:nvSpPr>
        <p:spPr>
          <a:xfrm>
            <a:off x="6444208" y="2132856"/>
            <a:ext cx="504056" cy="576064"/>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cxnSp>
        <p:nvCxnSpPr>
          <p:cNvPr id="48" name="Straight Connector 47"/>
          <p:cNvCxnSpPr/>
          <p:nvPr/>
        </p:nvCxnSpPr>
        <p:spPr>
          <a:xfrm>
            <a:off x="7236296" y="980728"/>
            <a:ext cx="0" cy="1080120"/>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275856" y="6381328"/>
            <a:ext cx="2629631" cy="338554"/>
          </a:xfrm>
          <a:prstGeom prst="rect">
            <a:avLst/>
          </a:prstGeom>
          <a:solidFill>
            <a:srgbClr val="FFCCFF"/>
          </a:solidFill>
        </p:spPr>
        <p:txBody>
          <a:bodyPr wrap="none" rtlCol="0">
            <a:spAutoFit/>
          </a:bodyPr>
          <a:lstStyle/>
          <a:p>
            <a:r>
              <a:rPr lang="fr-CH" sz="1600" b="1" dirty="0" smtClean="0">
                <a:solidFill>
                  <a:srgbClr val="C00000"/>
                </a:solidFill>
              </a:rPr>
              <a:t>A évaluer au cas par cas.</a:t>
            </a:r>
            <a:endParaRPr lang="fr-CH" b="1" dirty="0">
              <a:solidFill>
                <a:srgbClr val="C00000"/>
              </a:solidFill>
            </a:endParaRPr>
          </a:p>
        </p:txBody>
      </p:sp>
    </p:spTree>
    <p:extLst>
      <p:ext uri="{BB962C8B-B14F-4D97-AF65-F5344CB8AC3E}">
        <p14:creationId xmlns:p14="http://schemas.microsoft.com/office/powerpoint/2010/main" val="257660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linds(horizontal)">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252419"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smtClean="0">
                <a:solidFill>
                  <a:srgbClr val="002776"/>
                </a:solidFill>
                <a:cs typeface="Arial" charset="0"/>
              </a:rPr>
              <a:t>VI) Sécurité des applications Web</a:t>
            </a:r>
            <a:endParaRPr lang="fr-CH" sz="2500" b="1" dirty="0">
              <a:solidFill>
                <a:srgbClr val="002776"/>
              </a:solidFill>
              <a:cs typeface="Arial" charset="0"/>
            </a:endParaRP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4" name="Picture 2" descr="http://images.wikia.com/desencyclopedie/images/archive/2/2a/20090716182645%21Rubik.png"/>
          <p:cNvPicPr>
            <a:picLocks noChangeAspect="1" noChangeArrowheads="1"/>
          </p:cNvPicPr>
          <p:nvPr/>
        </p:nvPicPr>
        <p:blipFill>
          <a:blip r:embed="rId3" cstate="print"/>
          <a:srcRect/>
          <a:stretch>
            <a:fillRect/>
          </a:stretch>
        </p:blipFill>
        <p:spPr bwMode="auto">
          <a:xfrm>
            <a:off x="7236296" y="4653136"/>
            <a:ext cx="1737765" cy="1810172"/>
          </a:xfrm>
          <a:prstGeom prst="rect">
            <a:avLst/>
          </a:prstGeom>
          <a:noFill/>
        </p:spPr>
      </p:pic>
    </p:spTree>
    <p:extLst>
      <p:ext uri="{BB962C8B-B14F-4D97-AF65-F5344CB8AC3E}">
        <p14:creationId xmlns:p14="http://schemas.microsoft.com/office/powerpoint/2010/main" val="12783052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#1 – </a:t>
            </a:r>
            <a:r>
              <a:rPr lang="en-GB" sz="1800" dirty="0" smtClean="0">
                <a:solidFill>
                  <a:schemeClr val="accent1">
                    <a:lumMod val="60000"/>
                    <a:lumOff val="40000"/>
                  </a:schemeClr>
                </a:solidFill>
              </a:rPr>
              <a:t>“need-to-know ” / “least privilege”</a:t>
            </a:r>
            <a:endParaRPr lang="en-GB"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3" eaLnBrk="1" hangingPunct="1">
              <a:defRPr/>
            </a:pPr>
            <a:endParaRPr lang="fr-FR" sz="400" b="1" dirty="0"/>
          </a:p>
          <a:p>
            <a:pPr lvl="3" eaLnBrk="1" hangingPunct="1">
              <a:buNone/>
              <a:defRPr/>
            </a:pPr>
            <a:r>
              <a:rPr lang="fr-FR" sz="1200" dirty="0" smtClean="0"/>
              <a:t/>
            </a:r>
            <a:br>
              <a:rPr lang="fr-FR" sz="1200" dirty="0" smtClean="0"/>
            </a:br>
            <a:endParaRPr lang="fr-FR" sz="1200" dirty="0" smtClean="0"/>
          </a:p>
          <a:p>
            <a:pPr lvl="3" eaLnBrk="1" hangingPunct="1">
              <a:buNone/>
              <a:defRPr/>
            </a:pPr>
            <a:endParaRPr lang="fr-FR" sz="1200" dirty="0" smtClean="0"/>
          </a:p>
          <a:p>
            <a:pPr lvl="2" eaLnBrk="1" hangingPunct="1">
              <a:defRPr/>
            </a:pPr>
            <a:endParaRPr lang="fr-FR" sz="1200" dirty="0"/>
          </a:p>
          <a:p>
            <a:pPr lvl="1" eaLnBrk="1" hangingPunct="1">
              <a:buNone/>
              <a:defRPr/>
            </a:pPr>
            <a:r>
              <a:rPr lang="fr-FR" sz="1200" dirty="0" smtClean="0"/>
              <a:t>	</a:t>
            </a:r>
          </a:p>
        </p:txBody>
      </p:sp>
      <p:sp>
        <p:nvSpPr>
          <p:cNvPr id="6" name="TextBox 5"/>
          <p:cNvSpPr txBox="1"/>
          <p:nvPr/>
        </p:nvSpPr>
        <p:spPr>
          <a:xfrm>
            <a:off x="395536" y="1124744"/>
            <a:ext cx="108012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CH" sz="1200" b="1" dirty="0" smtClean="0">
                <a:solidFill>
                  <a:srgbClr val="002776"/>
                </a:solidFill>
                <a:cs typeface="Arial" pitchFamily="34" charset="0"/>
              </a:rPr>
              <a:t>Exemples</a:t>
            </a:r>
            <a:endParaRPr lang="fr-CH" sz="1200" dirty="0">
              <a:solidFill>
                <a:srgbClr val="002776"/>
              </a:solidFill>
              <a:cs typeface="Arial" pitchFamily="34" charset="0"/>
            </a:endParaRPr>
          </a:p>
        </p:txBody>
      </p:sp>
      <p:sp>
        <p:nvSpPr>
          <p:cNvPr id="13" name="ZoneTexte 12"/>
          <p:cNvSpPr txBox="1"/>
          <p:nvPr/>
        </p:nvSpPr>
        <p:spPr>
          <a:xfrm>
            <a:off x="323528" y="1556792"/>
            <a:ext cx="3222422" cy="1200329"/>
          </a:xfrm>
          <a:prstGeom prst="rect">
            <a:avLst/>
          </a:prstGeom>
          <a:noFill/>
        </p:spPr>
        <p:txBody>
          <a:bodyPr wrap="square" rtlCol="0">
            <a:spAutoFit/>
          </a:bodyPr>
          <a:lstStyle/>
          <a:p>
            <a:r>
              <a:rPr lang="fr-FR" sz="1200" b="1" dirty="0" smtClean="0">
                <a:solidFill>
                  <a:schemeClr val="tx2"/>
                </a:solidFill>
              </a:rPr>
              <a:t>6.a) </a:t>
            </a:r>
            <a:r>
              <a:rPr lang="fr-FR" sz="1200" dirty="0">
                <a:solidFill>
                  <a:schemeClr val="tx2"/>
                </a:solidFill>
              </a:rPr>
              <a:t>Découvrant une fraude interne potentielle, la Direction décide de limiter les risques d’accès aux données de l’entreprise en révoquant immédiatement les accès physiques des employés concernés au site de l’entreprise</a:t>
            </a:r>
            <a:r>
              <a:rPr lang="fr-FR" sz="1200" dirty="0" smtClean="0">
                <a:solidFill>
                  <a:schemeClr val="tx2"/>
                </a:solidFill>
              </a:rPr>
              <a:t>.</a:t>
            </a:r>
            <a:endParaRPr lang="fr-FR" sz="1200" dirty="0">
              <a:solidFill>
                <a:schemeClr val="tx2"/>
              </a:solidFill>
            </a:endParaRPr>
          </a:p>
        </p:txBody>
      </p:sp>
      <p:cxnSp>
        <p:nvCxnSpPr>
          <p:cNvPr id="15" name="Connecteur droit 14"/>
          <p:cNvCxnSpPr/>
          <p:nvPr/>
        </p:nvCxnSpPr>
        <p:spPr>
          <a:xfrm>
            <a:off x="3545950" y="1263243"/>
            <a:ext cx="0" cy="28138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6516216" y="1263243"/>
            <a:ext cx="0" cy="2813829"/>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5"/>
          <p:cNvSpPr txBox="1"/>
          <p:nvPr/>
        </p:nvSpPr>
        <p:spPr>
          <a:xfrm>
            <a:off x="3635896" y="1124743"/>
            <a:ext cx="273630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fr-CH" sz="1100" b="1" dirty="0"/>
              <a:t>Y a-t-il un risque de sécurité </a:t>
            </a:r>
            <a:r>
              <a:rPr lang="fr-CH" sz="1100" b="1" dirty="0" smtClean="0"/>
              <a:t>logique?</a:t>
            </a:r>
            <a:endParaRPr lang="fr-CH" sz="1100" b="1" dirty="0">
              <a:solidFill>
                <a:srgbClr val="002776"/>
              </a:solidFill>
              <a:cs typeface="Arial" pitchFamily="34" charset="0"/>
            </a:endParaRPr>
          </a:p>
        </p:txBody>
      </p:sp>
      <p:sp>
        <p:nvSpPr>
          <p:cNvPr id="19" name="TextBox 5"/>
          <p:cNvSpPr txBox="1"/>
          <p:nvPr/>
        </p:nvSpPr>
        <p:spPr>
          <a:xfrm>
            <a:off x="6732240" y="1123202"/>
            <a:ext cx="201622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fr-FR"/>
            </a:defPPr>
            <a:lvl1pPr algn="ctr">
              <a:defRPr sz="1100" b="1"/>
            </a:lvl1pPr>
          </a:lstStyle>
          <a:p>
            <a:r>
              <a:rPr lang="fr-CH" dirty="0"/>
              <a:t>Amélioration possible ?</a:t>
            </a:r>
          </a:p>
        </p:txBody>
      </p:sp>
      <p:cxnSp>
        <p:nvCxnSpPr>
          <p:cNvPr id="20" name="Connecteur droit 19"/>
          <p:cNvCxnSpPr/>
          <p:nvPr/>
        </p:nvCxnSpPr>
        <p:spPr>
          <a:xfrm>
            <a:off x="323528" y="2852936"/>
            <a:ext cx="842493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323528" y="2924944"/>
            <a:ext cx="3222422" cy="646331"/>
          </a:xfrm>
          <a:prstGeom prst="rect">
            <a:avLst/>
          </a:prstGeom>
          <a:noFill/>
        </p:spPr>
        <p:txBody>
          <a:bodyPr wrap="square" rtlCol="0">
            <a:spAutoFit/>
          </a:bodyPr>
          <a:lstStyle/>
          <a:p>
            <a:r>
              <a:rPr lang="fr-FR" sz="1200" b="1" dirty="0" smtClean="0">
                <a:solidFill>
                  <a:schemeClr val="tx2"/>
                </a:solidFill>
              </a:rPr>
              <a:t>6.b) </a:t>
            </a:r>
            <a:r>
              <a:rPr lang="fr-FR" sz="1200" dirty="0">
                <a:solidFill>
                  <a:schemeClr val="tx2"/>
                </a:solidFill>
              </a:rPr>
              <a:t>Elle décide aussi de faire désactiver les comptes utilisateurs de tous les employés concernés sur le contrôleur de Domaine.</a:t>
            </a:r>
          </a:p>
        </p:txBody>
      </p:sp>
      <p:sp>
        <p:nvSpPr>
          <p:cNvPr id="21" name="TextBox 51"/>
          <p:cNvSpPr txBox="1"/>
          <p:nvPr/>
        </p:nvSpPr>
        <p:spPr>
          <a:xfrm>
            <a:off x="611560" y="4520153"/>
            <a:ext cx="230425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Quels challenges?</a:t>
            </a:r>
            <a:endParaRPr lang="fr-CH" sz="1200" dirty="0">
              <a:solidFill>
                <a:srgbClr val="002776"/>
              </a:solidFill>
              <a:cs typeface="Arial" pitchFamily="34" charset="0"/>
            </a:endParaRPr>
          </a:p>
        </p:txBody>
      </p:sp>
      <p:sp>
        <p:nvSpPr>
          <p:cNvPr id="22" name="TextBox 6"/>
          <p:cNvSpPr txBox="1"/>
          <p:nvPr/>
        </p:nvSpPr>
        <p:spPr>
          <a:xfrm>
            <a:off x="611560" y="5271590"/>
            <a:ext cx="230425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200" b="1" dirty="0">
                <a:solidFill>
                  <a:srgbClr val="C00000"/>
                </a:solidFill>
                <a:cs typeface="Arial" pitchFamily="34" charset="0"/>
              </a:rPr>
              <a:t>Trouver le juste </a:t>
            </a:r>
            <a:r>
              <a:rPr lang="fr-CH" sz="1200" b="1" dirty="0" smtClean="0">
                <a:solidFill>
                  <a:srgbClr val="C00000"/>
                </a:solidFill>
                <a:cs typeface="Arial" pitchFamily="34" charset="0"/>
              </a:rPr>
              <a:t>équilibre</a:t>
            </a:r>
            <a:br>
              <a:rPr lang="fr-CH" sz="1200" b="1" dirty="0" smtClean="0">
                <a:solidFill>
                  <a:srgbClr val="C00000"/>
                </a:solidFill>
                <a:cs typeface="Arial" pitchFamily="34" charset="0"/>
              </a:rPr>
            </a:br>
            <a:r>
              <a:rPr lang="fr-CH" sz="1200" b="1" dirty="0" smtClean="0">
                <a:solidFill>
                  <a:srgbClr val="C00000"/>
                </a:solidFill>
                <a:cs typeface="Arial" pitchFamily="34" charset="0"/>
              </a:rPr>
              <a:t>-&gt; le plus complexe</a:t>
            </a:r>
            <a:endParaRPr lang="fr-CH" sz="1200" b="1" dirty="0">
              <a:solidFill>
                <a:srgbClr val="C00000"/>
              </a:solidFill>
              <a:cs typeface="Arial" pitchFamily="34" charset="0"/>
            </a:endParaRPr>
          </a:p>
        </p:txBody>
      </p:sp>
      <p:sp>
        <p:nvSpPr>
          <p:cNvPr id="24" name="TextBox 7"/>
          <p:cNvSpPr txBox="1"/>
          <p:nvPr/>
        </p:nvSpPr>
        <p:spPr>
          <a:xfrm>
            <a:off x="4211960" y="4911550"/>
            <a:ext cx="3384376"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Accès des administrateurs</a:t>
            </a:r>
            <a:r>
              <a:rPr lang="fr-CH" sz="1200" dirty="0" smtClean="0">
                <a:solidFill>
                  <a:srgbClr val="002776"/>
                </a:solidFill>
                <a:cs typeface="Arial" pitchFamily="34" charset="0"/>
              </a:rPr>
              <a:t> (inventaire à jour)</a:t>
            </a:r>
            <a:endParaRPr lang="fr-CH" sz="1200" dirty="0">
              <a:solidFill>
                <a:srgbClr val="002776"/>
              </a:solidFill>
              <a:cs typeface="Arial" pitchFamily="34" charset="0"/>
            </a:endParaRPr>
          </a:p>
        </p:txBody>
      </p:sp>
      <p:sp>
        <p:nvSpPr>
          <p:cNvPr id="26" name="TextBox 8"/>
          <p:cNvSpPr txBox="1"/>
          <p:nvPr/>
        </p:nvSpPr>
        <p:spPr>
          <a:xfrm>
            <a:off x="4211960" y="4479502"/>
            <a:ext cx="3395481" cy="276999"/>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fr-CH" sz="1200" b="1" dirty="0" smtClean="0">
                <a:solidFill>
                  <a:srgbClr val="002776"/>
                </a:solidFill>
                <a:cs typeface="Arial" pitchFamily="34" charset="0"/>
              </a:rPr>
              <a:t>Maintenir le « </a:t>
            </a:r>
            <a:r>
              <a:rPr lang="fr-CH" sz="1200" b="1" dirty="0" err="1" smtClean="0">
                <a:solidFill>
                  <a:srgbClr val="002776"/>
                </a:solidFill>
                <a:cs typeface="Arial" pitchFamily="34" charset="0"/>
              </a:rPr>
              <a:t>need</a:t>
            </a:r>
            <a:r>
              <a:rPr lang="fr-CH" sz="1200" b="1" dirty="0" smtClean="0">
                <a:solidFill>
                  <a:srgbClr val="002776"/>
                </a:solidFill>
                <a:cs typeface="Arial" pitchFamily="34" charset="0"/>
              </a:rPr>
              <a:t> to know » dans le temps</a:t>
            </a:r>
            <a:endParaRPr lang="fr-CH" sz="1200" b="1" dirty="0">
              <a:solidFill>
                <a:srgbClr val="002776"/>
              </a:solidFill>
              <a:cs typeface="Arial" pitchFamily="34" charset="0"/>
            </a:endParaRPr>
          </a:p>
        </p:txBody>
      </p:sp>
      <p:sp>
        <p:nvSpPr>
          <p:cNvPr id="27" name="TextBox 9"/>
          <p:cNvSpPr txBox="1"/>
          <p:nvPr/>
        </p:nvSpPr>
        <p:spPr>
          <a:xfrm>
            <a:off x="4211960" y="5354631"/>
            <a:ext cx="2808312"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Personnel externe / sous-traitant</a:t>
            </a:r>
            <a:endParaRPr lang="fr-CH" sz="1200" b="1" dirty="0">
              <a:solidFill>
                <a:srgbClr val="002776"/>
              </a:solidFill>
              <a:cs typeface="Arial" pitchFamily="34" charset="0"/>
            </a:endParaRPr>
          </a:p>
        </p:txBody>
      </p:sp>
      <p:sp>
        <p:nvSpPr>
          <p:cNvPr id="28" name="TextBox 10"/>
          <p:cNvSpPr txBox="1"/>
          <p:nvPr/>
        </p:nvSpPr>
        <p:spPr>
          <a:xfrm>
            <a:off x="4211960" y="5775647"/>
            <a:ext cx="338437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Besoins d’accès « temporaires » </a:t>
            </a:r>
            <a:br>
              <a:rPr lang="fr-CH" sz="1200" b="1" dirty="0" smtClean="0">
                <a:solidFill>
                  <a:srgbClr val="002776"/>
                </a:solidFill>
                <a:cs typeface="Arial" pitchFamily="34" charset="0"/>
              </a:rPr>
            </a:br>
            <a:r>
              <a:rPr lang="fr-CH" sz="800" b="1" dirty="0" smtClean="0">
                <a:solidFill>
                  <a:srgbClr val="002776"/>
                </a:solidFill>
                <a:cs typeface="Arial" pitchFamily="34" charset="0"/>
              </a:rPr>
              <a:t>(ex: remplacement / dépannage, etc.)</a:t>
            </a:r>
            <a:r>
              <a:rPr lang="fr-CH" sz="1200" b="1" dirty="0" smtClean="0">
                <a:solidFill>
                  <a:srgbClr val="002776"/>
                </a:solidFill>
                <a:cs typeface="Arial" pitchFamily="34" charset="0"/>
              </a:rPr>
              <a:t> </a:t>
            </a:r>
            <a:endParaRPr lang="fr-CH" sz="1200" b="1" dirty="0">
              <a:solidFill>
                <a:srgbClr val="002776"/>
              </a:solidFill>
              <a:cs typeface="Arial" pitchFamily="34" charset="0"/>
            </a:endParaRPr>
          </a:p>
        </p:txBody>
      </p:sp>
      <p:sp>
        <p:nvSpPr>
          <p:cNvPr id="29" name="Rectangle 28"/>
          <p:cNvSpPr/>
          <p:nvPr/>
        </p:nvSpPr>
        <p:spPr>
          <a:xfrm>
            <a:off x="7884368" y="5271590"/>
            <a:ext cx="582211" cy="369332"/>
          </a:xfrm>
          <a:prstGeom prst="rect">
            <a:avLst/>
          </a:prstGeom>
        </p:spPr>
        <p:txBody>
          <a:bodyPr wrap="none">
            <a:spAutoFit/>
          </a:bodyPr>
          <a:lstStyle/>
          <a:p>
            <a:r>
              <a:rPr lang="fr-FR" dirty="0" smtClean="0"/>
              <a:t>Etc.</a:t>
            </a:r>
            <a:endParaRPr lang="fr-CH" dirty="0"/>
          </a:p>
        </p:txBody>
      </p:sp>
      <p:sp>
        <p:nvSpPr>
          <p:cNvPr id="25" name="Rectangle 24"/>
          <p:cNvSpPr/>
          <p:nvPr/>
        </p:nvSpPr>
        <p:spPr>
          <a:xfrm>
            <a:off x="3567275" y="1556792"/>
            <a:ext cx="2916952" cy="276999"/>
          </a:xfrm>
          <a:prstGeom prst="rect">
            <a:avLst/>
          </a:prstGeom>
        </p:spPr>
        <p:txBody>
          <a:bodyPr wrap="square">
            <a:spAutoFit/>
          </a:bodyPr>
          <a:lstStyle/>
          <a:p>
            <a:r>
              <a:rPr lang="fr-FR" sz="1200" dirty="0" smtClean="0">
                <a:solidFill>
                  <a:srgbClr val="002776"/>
                </a:solidFill>
              </a:rPr>
              <a:t>Quid des accès à distance?</a:t>
            </a:r>
            <a:endParaRPr lang="fr-FR" sz="1200" dirty="0">
              <a:solidFill>
                <a:srgbClr val="002776"/>
              </a:solidFill>
            </a:endParaRPr>
          </a:p>
        </p:txBody>
      </p:sp>
      <p:sp>
        <p:nvSpPr>
          <p:cNvPr id="30" name="Rectangle 29"/>
          <p:cNvSpPr/>
          <p:nvPr/>
        </p:nvSpPr>
        <p:spPr>
          <a:xfrm>
            <a:off x="3599264" y="2996952"/>
            <a:ext cx="2916952" cy="276999"/>
          </a:xfrm>
          <a:prstGeom prst="rect">
            <a:avLst/>
          </a:prstGeom>
        </p:spPr>
        <p:txBody>
          <a:bodyPr wrap="square">
            <a:spAutoFit/>
          </a:bodyPr>
          <a:lstStyle/>
          <a:p>
            <a:r>
              <a:rPr lang="fr-FR" sz="1200" dirty="0" smtClean="0">
                <a:solidFill>
                  <a:srgbClr val="002776"/>
                </a:solidFill>
              </a:rPr>
              <a:t>Quid des accès applicatifs?</a:t>
            </a:r>
            <a:endParaRPr lang="fr-FR" sz="1200" dirty="0">
              <a:solidFill>
                <a:srgbClr val="002776"/>
              </a:solidFill>
            </a:endParaRPr>
          </a:p>
        </p:txBody>
      </p:sp>
      <p:sp>
        <p:nvSpPr>
          <p:cNvPr id="31" name="Rectangle 30"/>
          <p:cNvSpPr/>
          <p:nvPr/>
        </p:nvSpPr>
        <p:spPr>
          <a:xfrm>
            <a:off x="6546669" y="1547965"/>
            <a:ext cx="2345811" cy="1169551"/>
          </a:xfrm>
          <a:prstGeom prst="rect">
            <a:avLst/>
          </a:prstGeom>
        </p:spPr>
        <p:txBody>
          <a:bodyPr wrap="square">
            <a:spAutoFit/>
          </a:bodyPr>
          <a:lstStyle/>
          <a:p>
            <a:r>
              <a:rPr lang="fr-FR" sz="1200" dirty="0" smtClean="0">
                <a:solidFill>
                  <a:srgbClr val="002776"/>
                </a:solidFill>
              </a:rPr>
              <a:t>Désactivation des accès logiques / Désactivation des accès distants (VPN).</a:t>
            </a:r>
          </a:p>
          <a:p>
            <a:endParaRPr lang="fr-FR" sz="1200" dirty="0">
              <a:solidFill>
                <a:srgbClr val="002776"/>
              </a:solidFill>
            </a:endParaRPr>
          </a:p>
          <a:p>
            <a:r>
              <a:rPr lang="fr-FR" sz="1100" i="1" dirty="0" smtClean="0">
                <a:solidFill>
                  <a:srgbClr val="002776"/>
                </a:solidFill>
              </a:rPr>
              <a:t>(combinaison de mesures techniques et organisationnelles)</a:t>
            </a:r>
            <a:endParaRPr lang="fr-FR" sz="1100" i="1" dirty="0">
              <a:solidFill>
                <a:srgbClr val="002776"/>
              </a:solidFill>
            </a:endParaRPr>
          </a:p>
        </p:txBody>
      </p:sp>
      <p:sp>
        <p:nvSpPr>
          <p:cNvPr id="32" name="Rectangle 31"/>
          <p:cNvSpPr/>
          <p:nvPr/>
        </p:nvSpPr>
        <p:spPr>
          <a:xfrm>
            <a:off x="6567446" y="2924943"/>
            <a:ext cx="2345811" cy="830997"/>
          </a:xfrm>
          <a:prstGeom prst="rect">
            <a:avLst/>
          </a:prstGeom>
        </p:spPr>
        <p:txBody>
          <a:bodyPr wrap="square">
            <a:spAutoFit/>
          </a:bodyPr>
          <a:lstStyle/>
          <a:p>
            <a:r>
              <a:rPr lang="fr-FR" sz="1200" dirty="0" smtClean="0">
                <a:solidFill>
                  <a:srgbClr val="002776"/>
                </a:solidFill>
              </a:rPr>
              <a:t>Désactivation des accès logiques également au niveau des applications (les plus sensibles en premier).</a:t>
            </a:r>
            <a:endParaRPr lang="fr-FR" sz="1200" dirty="0">
              <a:solidFill>
                <a:srgbClr val="002776"/>
              </a:solidFill>
            </a:endParaRPr>
          </a:p>
        </p:txBody>
      </p:sp>
    </p:spTree>
    <p:extLst>
      <p:ext uri="{BB962C8B-B14F-4D97-AF65-F5344CB8AC3E}">
        <p14:creationId xmlns:p14="http://schemas.microsoft.com/office/powerpoint/2010/main" val="109295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6" grpId="0" animBg="1"/>
      <p:bldP spid="27" grpId="0" animBg="1"/>
      <p:bldP spid="28" grpId="0" animBg="1"/>
      <p:bldP spid="29" grpId="0"/>
      <p:bldP spid="25" grpId="0"/>
      <p:bldP spid="30" grpId="0"/>
      <p:bldP spid="31" grpId="0"/>
      <p:bldP spid="3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Divers chemins d’attaque:</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r>
              <a:rPr lang="fr-FR" sz="1600" b="1" dirty="0" smtClean="0"/>
              <a:t>La nécessité de déterminer le risque global</a:t>
            </a:r>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pic>
        <p:nvPicPr>
          <p:cNvPr id="6" name="Picture 3"/>
          <p:cNvPicPr>
            <a:picLocks noChangeAspect="1" noChangeArrowheads="1"/>
          </p:cNvPicPr>
          <p:nvPr/>
        </p:nvPicPr>
        <p:blipFill>
          <a:blip r:embed="rId3" cstate="print"/>
          <a:srcRect/>
          <a:stretch>
            <a:fillRect/>
          </a:stretch>
        </p:blipFill>
        <p:spPr bwMode="auto">
          <a:xfrm>
            <a:off x="683568" y="1412776"/>
            <a:ext cx="7250835" cy="2891571"/>
          </a:xfrm>
          <a:prstGeom prst="rect">
            <a:avLst/>
          </a:prstGeom>
          <a:noFill/>
          <a:ln w="9525">
            <a:noFill/>
            <a:miter lim="800000"/>
            <a:headEnd/>
            <a:tailEnd/>
          </a:ln>
        </p:spPr>
      </p:pic>
      <p:grpSp>
        <p:nvGrpSpPr>
          <p:cNvPr id="12" name="Group 11"/>
          <p:cNvGrpSpPr/>
          <p:nvPr/>
        </p:nvGrpSpPr>
        <p:grpSpPr>
          <a:xfrm>
            <a:off x="755576" y="5805264"/>
            <a:ext cx="7632848" cy="430887"/>
            <a:chOff x="755576" y="5445224"/>
            <a:chExt cx="7632848" cy="430887"/>
          </a:xfrm>
        </p:grpSpPr>
        <p:sp>
          <p:nvSpPr>
            <p:cNvPr id="7" name="Rectangle 6"/>
            <p:cNvSpPr/>
            <p:nvPr/>
          </p:nvSpPr>
          <p:spPr>
            <a:xfrm>
              <a:off x="1763688" y="5445224"/>
              <a:ext cx="2808312" cy="4308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CH" sz="1100" b="1" dirty="0" smtClean="0">
                  <a:solidFill>
                    <a:schemeClr val="tx2"/>
                  </a:solidFill>
                </a:rPr>
                <a:t>probabilité</a:t>
              </a:r>
              <a:r>
                <a:rPr lang="fr-CH" sz="1100" dirty="0" smtClean="0">
                  <a:solidFill>
                    <a:schemeClr val="tx2"/>
                  </a:solidFill>
                </a:rPr>
                <a:t> relative à chaque agent de menace, vecteur d’attaque, et vulnérabilité</a:t>
              </a:r>
            </a:p>
          </p:txBody>
        </p:sp>
        <p:sp>
          <p:nvSpPr>
            <p:cNvPr id="8" name="Rectangle 7"/>
            <p:cNvSpPr/>
            <p:nvPr/>
          </p:nvSpPr>
          <p:spPr>
            <a:xfrm>
              <a:off x="755576" y="5445224"/>
              <a:ext cx="792087" cy="430887"/>
            </a:xfrm>
            <a:prstGeom prst="rect">
              <a:avLst/>
            </a:prstGeom>
          </p:spPr>
          <p:txBody>
            <a:bodyPr wrap="square">
              <a:spAutoFit/>
            </a:bodyPr>
            <a:lstStyle/>
            <a:p>
              <a:r>
                <a:rPr lang="fr-CH" sz="1050" b="1" dirty="0" smtClean="0">
                  <a:solidFill>
                    <a:schemeClr val="tx2"/>
                  </a:solidFill>
                </a:rPr>
                <a:t>Risque global</a:t>
              </a:r>
              <a:endParaRPr lang="fr-CH" sz="1050" b="1" dirty="0"/>
            </a:p>
          </p:txBody>
        </p:sp>
        <p:sp>
          <p:nvSpPr>
            <p:cNvPr id="9" name="Rectangle 8"/>
            <p:cNvSpPr/>
            <p:nvPr/>
          </p:nvSpPr>
          <p:spPr>
            <a:xfrm>
              <a:off x="4860032" y="5445224"/>
              <a:ext cx="3528392" cy="4308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CH" sz="1100" dirty="0" smtClean="0">
                  <a:solidFill>
                    <a:schemeClr val="tx2"/>
                  </a:solidFill>
                </a:rPr>
                <a:t>Estimation d’</a:t>
              </a:r>
              <a:r>
                <a:rPr lang="fr-CH" sz="1100" b="1" dirty="0" smtClean="0">
                  <a:solidFill>
                    <a:schemeClr val="tx2"/>
                  </a:solidFill>
                </a:rPr>
                <a:t>impact</a:t>
              </a:r>
              <a:r>
                <a:rPr lang="fr-CH" sz="1100" dirty="0" smtClean="0">
                  <a:solidFill>
                    <a:schemeClr val="tx2"/>
                  </a:solidFill>
                </a:rPr>
                <a:t> technique et financier pour l’entreprise 	</a:t>
              </a:r>
            </a:p>
          </p:txBody>
        </p:sp>
        <p:sp>
          <p:nvSpPr>
            <p:cNvPr id="10" name="Rectangle 9"/>
            <p:cNvSpPr/>
            <p:nvPr/>
          </p:nvSpPr>
          <p:spPr>
            <a:xfrm>
              <a:off x="1331640" y="5445224"/>
              <a:ext cx="383438" cy="369332"/>
            </a:xfrm>
            <a:prstGeom prst="rect">
              <a:avLst/>
            </a:prstGeom>
          </p:spPr>
          <p:txBody>
            <a:bodyPr wrap="none">
              <a:spAutoFit/>
            </a:bodyPr>
            <a:lstStyle/>
            <a:p>
              <a:r>
                <a:rPr lang="fr-CH" b="1" dirty="0" smtClean="0">
                  <a:solidFill>
                    <a:schemeClr val="tx2"/>
                  </a:solidFill>
                </a:rPr>
                <a:t>= </a:t>
              </a:r>
              <a:endParaRPr lang="fr-CH" b="1" dirty="0"/>
            </a:p>
          </p:txBody>
        </p:sp>
        <p:sp>
          <p:nvSpPr>
            <p:cNvPr id="11" name="Rectangle 10"/>
            <p:cNvSpPr/>
            <p:nvPr/>
          </p:nvSpPr>
          <p:spPr>
            <a:xfrm>
              <a:off x="4544568" y="5472656"/>
              <a:ext cx="402674" cy="369332"/>
            </a:xfrm>
            <a:prstGeom prst="rect">
              <a:avLst/>
            </a:prstGeom>
          </p:spPr>
          <p:txBody>
            <a:bodyPr wrap="none">
              <a:spAutoFit/>
            </a:bodyPr>
            <a:lstStyle/>
            <a:p>
              <a:r>
                <a:rPr lang="fr-CH" b="1" dirty="0" smtClean="0">
                  <a:solidFill>
                    <a:schemeClr val="tx2"/>
                  </a:solidFill>
                </a:rPr>
                <a:t>X </a:t>
              </a:r>
              <a:endParaRPr lang="fr-CH" b="1" dirty="0"/>
            </a:p>
          </p:txBody>
        </p:sp>
      </p:grpSp>
      <p:sp>
        <p:nvSpPr>
          <p:cNvPr id="13" name="Rectangle 12"/>
          <p:cNvSpPr/>
          <p:nvPr/>
        </p:nvSpPr>
        <p:spPr>
          <a:xfrm>
            <a:off x="179512" y="4149080"/>
            <a:ext cx="2664296" cy="1200329"/>
          </a:xfrm>
          <a:prstGeom prst="rect">
            <a:avLst/>
          </a:prstGeom>
          <a:solidFill>
            <a:schemeClr val="bg2">
              <a:lumMod val="95000"/>
            </a:schemeClr>
          </a:solidFill>
        </p:spPr>
        <p:txBody>
          <a:bodyPr wrap="square">
            <a:spAutoFit/>
          </a:bodyPr>
          <a:lstStyle/>
          <a:p>
            <a:r>
              <a:rPr lang="fr-CH" sz="900" b="1" dirty="0" smtClean="0">
                <a:solidFill>
                  <a:schemeClr val="tx2"/>
                </a:solidFill>
              </a:rPr>
              <a:t>Exemples de vecteurs d’attaque: </a:t>
            </a:r>
          </a:p>
          <a:p>
            <a:pPr>
              <a:buFontTx/>
              <a:buChar char="-"/>
            </a:pPr>
            <a:r>
              <a:rPr lang="fr-CH" sz="900" dirty="0" smtClean="0">
                <a:solidFill>
                  <a:schemeClr val="tx2"/>
                </a:solidFill>
              </a:rPr>
              <a:t> Scripts qui exploitent la syntaxe d’un interpréteur cible 	(injection)</a:t>
            </a:r>
          </a:p>
          <a:p>
            <a:pPr>
              <a:buFontTx/>
              <a:buChar char="-"/>
            </a:pPr>
            <a:r>
              <a:rPr lang="fr-CH" sz="900" dirty="0" smtClean="0">
                <a:solidFill>
                  <a:schemeClr val="tx2"/>
                </a:solidFill>
              </a:rPr>
              <a:t> Attaquant accédant à des comptes par défaut, </a:t>
            </a:r>
          </a:p>
          <a:p>
            <a:pPr>
              <a:buFontTx/>
              <a:buChar char="-"/>
            </a:pPr>
            <a:r>
              <a:rPr lang="fr-CH" sz="900" dirty="0" smtClean="0">
                <a:solidFill>
                  <a:schemeClr val="tx2"/>
                </a:solidFill>
              </a:rPr>
              <a:t> Modification d’URL, </a:t>
            </a:r>
          </a:p>
          <a:p>
            <a:pPr>
              <a:buFontTx/>
              <a:buChar char="-"/>
            </a:pPr>
            <a:r>
              <a:rPr lang="fr-CH" sz="900" dirty="0" smtClean="0">
                <a:solidFill>
                  <a:schemeClr val="tx2"/>
                </a:solidFill>
              </a:rPr>
              <a:t> Vulnérabilités non corrigées, </a:t>
            </a:r>
          </a:p>
          <a:p>
            <a:pPr>
              <a:buFontTx/>
              <a:buChar char="-"/>
            </a:pPr>
            <a:r>
              <a:rPr lang="fr-CH" sz="900" dirty="0" smtClean="0">
                <a:solidFill>
                  <a:schemeClr val="tx2"/>
                </a:solidFill>
              </a:rPr>
              <a:t> Fichiers et répertoires non protégés, </a:t>
            </a:r>
          </a:p>
          <a:p>
            <a:pPr>
              <a:buFontTx/>
              <a:buChar char="-"/>
            </a:pPr>
            <a:r>
              <a:rPr lang="fr-CH" sz="900" dirty="0" smtClean="0">
                <a:solidFill>
                  <a:schemeClr val="tx2"/>
                </a:solidFill>
              </a:rPr>
              <a:t> etc. 	</a:t>
            </a:r>
          </a:p>
        </p:txBody>
      </p:sp>
      <p:sp>
        <p:nvSpPr>
          <p:cNvPr id="14" name="Rectangle 13"/>
          <p:cNvSpPr/>
          <p:nvPr/>
        </p:nvSpPr>
        <p:spPr>
          <a:xfrm>
            <a:off x="5652120" y="4077072"/>
            <a:ext cx="2664296" cy="1200329"/>
          </a:xfrm>
          <a:prstGeom prst="rect">
            <a:avLst/>
          </a:prstGeom>
          <a:solidFill>
            <a:schemeClr val="bg2">
              <a:lumMod val="95000"/>
            </a:schemeClr>
          </a:solidFill>
        </p:spPr>
        <p:txBody>
          <a:bodyPr wrap="square">
            <a:spAutoFit/>
          </a:bodyPr>
          <a:lstStyle/>
          <a:p>
            <a:r>
              <a:rPr lang="fr-CH" sz="900" b="1" dirty="0" smtClean="0">
                <a:solidFill>
                  <a:schemeClr val="tx2"/>
                </a:solidFill>
              </a:rPr>
              <a:t>Exemples d’impacts techniques: </a:t>
            </a:r>
          </a:p>
          <a:p>
            <a:pPr>
              <a:buFontTx/>
              <a:buChar char="-"/>
            </a:pPr>
            <a:r>
              <a:rPr lang="fr-CH" sz="900" dirty="0" smtClean="0">
                <a:solidFill>
                  <a:schemeClr val="tx2"/>
                </a:solidFill>
              </a:rPr>
              <a:t> perte ou une corruption de données, </a:t>
            </a:r>
          </a:p>
          <a:p>
            <a:pPr>
              <a:buFontTx/>
              <a:buChar char="-"/>
            </a:pPr>
            <a:r>
              <a:rPr lang="fr-CH" sz="900" dirty="0" smtClean="0">
                <a:solidFill>
                  <a:schemeClr val="tx2"/>
                </a:solidFill>
              </a:rPr>
              <a:t> perte de droits, ou un refus d’accès. </a:t>
            </a:r>
          </a:p>
          <a:p>
            <a:pPr>
              <a:buFontTx/>
              <a:buChar char="-"/>
            </a:pPr>
            <a:r>
              <a:rPr lang="fr-CH" sz="900" dirty="0" smtClean="0">
                <a:solidFill>
                  <a:schemeClr val="tx2"/>
                </a:solidFill>
              </a:rPr>
              <a:t> détournement de sessions</a:t>
            </a:r>
          </a:p>
          <a:p>
            <a:pPr>
              <a:buFontTx/>
              <a:buChar char="-"/>
            </a:pPr>
            <a:r>
              <a:rPr lang="fr-CH" sz="900" dirty="0" smtClean="0">
                <a:solidFill>
                  <a:schemeClr val="tx2"/>
                </a:solidFill>
              </a:rPr>
              <a:t> défigurer des sites web</a:t>
            </a:r>
          </a:p>
          <a:p>
            <a:pPr>
              <a:buFontTx/>
              <a:buChar char="-"/>
            </a:pPr>
            <a:r>
              <a:rPr lang="fr-CH" sz="900" dirty="0" smtClean="0">
                <a:solidFill>
                  <a:schemeClr val="tx2"/>
                </a:solidFill>
              </a:rPr>
              <a:t> rediriger l’utilisateur vers un site malveillant</a:t>
            </a:r>
          </a:p>
          <a:p>
            <a:pPr>
              <a:buFontTx/>
              <a:buChar char="-"/>
            </a:pPr>
            <a:r>
              <a:rPr lang="fr-CH" sz="900" dirty="0" smtClean="0">
                <a:solidFill>
                  <a:schemeClr val="tx2"/>
                </a:solidFill>
              </a:rPr>
              <a:t> parfois prise de contrôle totale du serveur. </a:t>
            </a:r>
          </a:p>
          <a:p>
            <a:pPr>
              <a:buFontTx/>
              <a:buChar char="-"/>
            </a:pPr>
            <a:r>
              <a:rPr lang="fr-CH" sz="900" dirty="0" smtClean="0">
                <a:solidFill>
                  <a:schemeClr val="tx2"/>
                </a:solidFill>
              </a:rPr>
              <a:t> etc.	</a:t>
            </a:r>
          </a:p>
        </p:txBody>
      </p:sp>
      <p:sp>
        <p:nvSpPr>
          <p:cNvPr id="15" name="Rectangle 14"/>
          <p:cNvSpPr/>
          <p:nvPr/>
        </p:nvSpPr>
        <p:spPr>
          <a:xfrm>
            <a:off x="3203848" y="4509120"/>
            <a:ext cx="2088232" cy="646331"/>
          </a:xfrm>
          <a:prstGeom prst="rect">
            <a:avLst/>
          </a:prstGeom>
          <a:solidFill>
            <a:schemeClr val="bg2">
              <a:lumMod val="95000"/>
            </a:schemeClr>
          </a:solidFill>
        </p:spPr>
        <p:txBody>
          <a:bodyPr wrap="square">
            <a:spAutoFit/>
          </a:bodyPr>
          <a:lstStyle/>
          <a:p>
            <a:r>
              <a:rPr lang="fr-CH" sz="900" b="1" dirty="0" smtClean="0">
                <a:solidFill>
                  <a:schemeClr val="tx2"/>
                </a:solidFill>
              </a:rPr>
              <a:t>Exemple de vulnérabilité: </a:t>
            </a:r>
          </a:p>
          <a:p>
            <a:pPr>
              <a:buFontTx/>
              <a:buChar char="-"/>
            </a:pPr>
            <a:r>
              <a:rPr lang="fr-CH" sz="900" dirty="0" smtClean="0">
                <a:solidFill>
                  <a:schemeClr val="tx2"/>
                </a:solidFill>
              </a:rPr>
              <a:t> envoi de données </a:t>
            </a:r>
            <a:r>
              <a:rPr lang="fr-CH" sz="900" dirty="0" err="1" smtClean="0">
                <a:solidFill>
                  <a:schemeClr val="tx2"/>
                </a:solidFill>
              </a:rPr>
              <a:t>non-fiables</a:t>
            </a:r>
            <a:r>
              <a:rPr lang="fr-CH" sz="900" dirty="0" smtClean="0">
                <a:solidFill>
                  <a:schemeClr val="tx2"/>
                </a:solidFill>
              </a:rPr>
              <a:t> par une application à un interpréteur</a:t>
            </a:r>
          </a:p>
          <a:p>
            <a:r>
              <a:rPr lang="fr-CH" sz="900" dirty="0" smtClean="0">
                <a:solidFill>
                  <a:schemeClr val="tx2"/>
                </a:solidFill>
              </a:rPr>
              <a:t>(de type injection SQL)	</a:t>
            </a:r>
          </a:p>
        </p:txBody>
      </p:sp>
      <p:sp>
        <p:nvSpPr>
          <p:cNvPr id="16" name="Rectangle 15"/>
          <p:cNvSpPr/>
          <p:nvPr/>
        </p:nvSpPr>
        <p:spPr>
          <a:xfrm>
            <a:off x="7668344" y="3698744"/>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
        <p:nvSpPr>
          <p:cNvPr id="17" name="Rectangle 16"/>
          <p:cNvSpPr/>
          <p:nvPr/>
        </p:nvSpPr>
        <p:spPr>
          <a:xfrm>
            <a:off x="179512" y="2996952"/>
            <a:ext cx="1656184" cy="1061829"/>
          </a:xfrm>
          <a:prstGeom prst="rect">
            <a:avLst/>
          </a:prstGeom>
          <a:solidFill>
            <a:schemeClr val="bg2">
              <a:lumMod val="95000"/>
            </a:schemeClr>
          </a:solidFill>
        </p:spPr>
        <p:txBody>
          <a:bodyPr wrap="square">
            <a:spAutoFit/>
          </a:bodyPr>
          <a:lstStyle/>
          <a:p>
            <a:r>
              <a:rPr lang="fr-CH" sz="900" b="1" dirty="0" smtClean="0">
                <a:solidFill>
                  <a:schemeClr val="tx2"/>
                </a:solidFill>
              </a:rPr>
              <a:t>Agents de menace: </a:t>
            </a:r>
            <a:r>
              <a:rPr lang="fr-CH" sz="900" dirty="0" smtClean="0">
                <a:solidFill>
                  <a:schemeClr val="tx2"/>
                </a:solidFill>
              </a:rPr>
              <a:t>peuvent être des attaquants externes anonymes, des utilisateurs internes , des utilisateurs internes voulant camoufler leurs actes, des administrateurs, etc. </a:t>
            </a:r>
          </a:p>
        </p:txBody>
      </p:sp>
    </p:spTree>
    <p:extLst>
      <p:ext uri="{BB962C8B-B14F-4D97-AF65-F5344CB8AC3E}">
        <p14:creationId xmlns:p14="http://schemas.microsoft.com/office/powerpoint/2010/main" val="139525899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buNone/>
              <a:defRPr/>
            </a:pPr>
            <a:r>
              <a:rPr lang="fr-FR" sz="1200" b="1" u="sng" dirty="0" smtClean="0"/>
              <a:t>Référence</a:t>
            </a:r>
            <a:r>
              <a:rPr lang="fr-FR" sz="1200" b="1" dirty="0" smtClean="0"/>
              <a:t>: </a:t>
            </a:r>
            <a:r>
              <a:rPr lang="fr-FR" sz="1200" b="1" dirty="0" smtClean="0">
                <a:hlinkClick r:id="rId3"/>
              </a:rPr>
              <a:t>OWASP Top 10</a:t>
            </a:r>
            <a:endParaRPr lang="fr-FR" sz="12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A1 – Injection</a:t>
            </a:r>
            <a:endParaRPr lang="fr-CH" sz="1400" b="1" dirty="0"/>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A4 – Références directes non sécurisées à un objet</a:t>
            </a:r>
            <a:endParaRPr lang="fr-CH" sz="1400" b="1" dirty="0"/>
          </a:p>
        </p:txBody>
      </p:sp>
      <p:sp>
        <p:nvSpPr>
          <p:cNvPr id="21" name="TextBox 20"/>
          <p:cNvSpPr txBox="1"/>
          <p:nvPr/>
        </p:nvSpPr>
        <p:spPr>
          <a:xfrm>
            <a:off x="535274"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endParaRPr lang="fr-CH" sz="1400" dirty="0" smtClean="0"/>
          </a:p>
          <a:p>
            <a:r>
              <a:rPr lang="fr-CH" sz="1400" b="1" dirty="0" smtClean="0"/>
              <a:t>A6 – Exposition de données sensibles</a:t>
            </a:r>
          </a:p>
        </p:txBody>
      </p:sp>
      <p:sp>
        <p:nvSpPr>
          <p:cNvPr id="23" name="TextBox 22"/>
          <p:cNvSpPr txBox="1"/>
          <p:nvPr/>
        </p:nvSpPr>
        <p:spPr>
          <a:xfrm>
            <a:off x="4663732"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A7 – Manque de contrôle d’accès au niveau fonctionnel</a:t>
            </a:r>
            <a:endParaRPr lang="fr-CH" sz="1300" b="1" dirty="0"/>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
        <p:nvSpPr>
          <p:cNvPr id="27" name="Rectangle 26"/>
          <p:cNvSpPr/>
          <p:nvPr/>
        </p:nvSpPr>
        <p:spPr>
          <a:xfrm>
            <a:off x="2699792" y="5661248"/>
            <a:ext cx="352839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fr-CH" b="1" dirty="0" smtClean="0">
                <a:solidFill>
                  <a:schemeClr val="tx2"/>
                </a:solidFill>
              </a:rPr>
              <a:t>Quelques exemples</a:t>
            </a:r>
          </a:p>
        </p:txBody>
      </p:sp>
    </p:spTree>
    <p:extLst>
      <p:ext uri="{BB962C8B-B14F-4D97-AF65-F5344CB8AC3E}">
        <p14:creationId xmlns:p14="http://schemas.microsoft.com/office/powerpoint/2010/main" val="281130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A1 - Injection SQL</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14" name="Rectangle 3"/>
          <p:cNvSpPr>
            <a:spLocks noChangeArrowheads="1"/>
          </p:cNvSpPr>
          <p:nvPr/>
        </p:nvSpPr>
        <p:spPr bwMode="auto">
          <a:xfrm>
            <a:off x="228600" y="1371600"/>
            <a:ext cx="5715000" cy="2579688"/>
          </a:xfrm>
          <a:prstGeom prst="rect">
            <a:avLst/>
          </a:prstGeom>
          <a:solidFill>
            <a:srgbClr val="DDDDDD"/>
          </a:solidFill>
          <a:ln w="9525">
            <a:noFill/>
            <a:miter lim="800000"/>
            <a:headEnd/>
            <a:tailEnd/>
          </a:ln>
        </p:spPr>
        <p:txBody>
          <a:bodyPr wrap="none" anchorCtr="1"/>
          <a:lstStyle/>
          <a:p>
            <a:pPr algn="ctr"/>
            <a:endParaRPr lang="en-US" sz="900"/>
          </a:p>
        </p:txBody>
      </p:sp>
      <p:sp>
        <p:nvSpPr>
          <p:cNvPr id="15" name="Line 4"/>
          <p:cNvSpPr>
            <a:spLocks noChangeShapeType="1"/>
          </p:cNvSpPr>
          <p:nvPr/>
        </p:nvSpPr>
        <p:spPr bwMode="auto">
          <a:xfrm flipH="1">
            <a:off x="4495800" y="3400425"/>
            <a:ext cx="1066800" cy="0"/>
          </a:xfrm>
          <a:prstGeom prst="line">
            <a:avLst/>
          </a:prstGeom>
          <a:noFill/>
          <a:ln w="127000">
            <a:solidFill>
              <a:schemeClr val="tx1"/>
            </a:solidFill>
            <a:round/>
            <a:headEnd/>
            <a:tailEnd/>
          </a:ln>
        </p:spPr>
        <p:txBody>
          <a:bodyPr anchor="ctr"/>
          <a:lstStyle/>
          <a:p>
            <a:endParaRPr lang="en-US"/>
          </a:p>
        </p:txBody>
      </p:sp>
      <p:sp>
        <p:nvSpPr>
          <p:cNvPr id="16" name="Rectangle 5"/>
          <p:cNvSpPr>
            <a:spLocks noChangeArrowheads="1"/>
          </p:cNvSpPr>
          <p:nvPr/>
        </p:nvSpPr>
        <p:spPr bwMode="auto">
          <a:xfrm>
            <a:off x="228600" y="4125913"/>
            <a:ext cx="5715000" cy="2579687"/>
          </a:xfrm>
          <a:prstGeom prst="rect">
            <a:avLst/>
          </a:prstGeom>
          <a:solidFill>
            <a:srgbClr val="DDDDDD"/>
          </a:solidFill>
          <a:ln w="9525">
            <a:noFill/>
            <a:miter lim="800000"/>
            <a:headEnd/>
            <a:tailEnd/>
          </a:ln>
        </p:spPr>
        <p:txBody>
          <a:bodyPr wrap="none" anchorCtr="1"/>
          <a:lstStyle/>
          <a:p>
            <a:pPr algn="ctr"/>
            <a:endParaRPr lang="en-US" sz="1600"/>
          </a:p>
        </p:txBody>
      </p:sp>
      <p:sp>
        <p:nvSpPr>
          <p:cNvPr id="27" name="Line 6"/>
          <p:cNvSpPr>
            <a:spLocks noChangeShapeType="1"/>
          </p:cNvSpPr>
          <p:nvPr/>
        </p:nvSpPr>
        <p:spPr bwMode="auto">
          <a:xfrm>
            <a:off x="765175" y="5514975"/>
            <a:ext cx="1090613" cy="0"/>
          </a:xfrm>
          <a:prstGeom prst="line">
            <a:avLst/>
          </a:prstGeom>
          <a:noFill/>
          <a:ln w="127000">
            <a:solidFill>
              <a:schemeClr val="tx1"/>
            </a:solidFill>
            <a:round/>
            <a:headEnd/>
            <a:tailEnd/>
          </a:ln>
        </p:spPr>
        <p:txBody>
          <a:bodyPr anchor="ctr"/>
          <a:lstStyle/>
          <a:p>
            <a:endParaRPr lang="en-US"/>
          </a:p>
        </p:txBody>
      </p:sp>
      <p:sp>
        <p:nvSpPr>
          <p:cNvPr id="28" name="Line 7"/>
          <p:cNvSpPr>
            <a:spLocks noChangeShapeType="1"/>
          </p:cNvSpPr>
          <p:nvPr/>
        </p:nvSpPr>
        <p:spPr bwMode="auto">
          <a:xfrm>
            <a:off x="1009650" y="3459163"/>
            <a:ext cx="1588" cy="2055812"/>
          </a:xfrm>
          <a:prstGeom prst="line">
            <a:avLst/>
          </a:prstGeom>
          <a:noFill/>
          <a:ln w="127000">
            <a:solidFill>
              <a:schemeClr val="tx1"/>
            </a:solidFill>
            <a:round/>
            <a:headEnd/>
            <a:tailEnd/>
          </a:ln>
        </p:spPr>
        <p:txBody>
          <a:bodyPr anchor="ctr"/>
          <a:lstStyle/>
          <a:p>
            <a:endParaRPr lang="en-US"/>
          </a:p>
        </p:txBody>
      </p:sp>
      <p:sp>
        <p:nvSpPr>
          <p:cNvPr id="29" name="AutoShape 8"/>
          <p:cNvSpPr>
            <a:spLocks noChangeArrowheads="1"/>
          </p:cNvSpPr>
          <p:nvPr/>
        </p:nvSpPr>
        <p:spPr bwMode="auto">
          <a:xfrm rot="-318816">
            <a:off x="1311275" y="5345113"/>
            <a:ext cx="139700" cy="342900"/>
          </a:xfrm>
          <a:prstGeom prst="parallelogram">
            <a:avLst>
              <a:gd name="adj" fmla="val 56324"/>
            </a:avLst>
          </a:prstGeom>
          <a:solidFill>
            <a:schemeClr val="bg1"/>
          </a:solidFill>
          <a:ln w="9525">
            <a:noFill/>
            <a:miter lim="800000"/>
            <a:headEnd/>
            <a:tailEnd/>
          </a:ln>
        </p:spPr>
        <p:txBody>
          <a:bodyPr wrap="none" anchor="ctr"/>
          <a:lstStyle/>
          <a:p>
            <a:endParaRPr lang="en-US"/>
          </a:p>
        </p:txBody>
      </p:sp>
      <p:sp>
        <p:nvSpPr>
          <p:cNvPr id="30" name="Line 9"/>
          <p:cNvSpPr>
            <a:spLocks noChangeShapeType="1"/>
          </p:cNvSpPr>
          <p:nvPr/>
        </p:nvSpPr>
        <p:spPr bwMode="auto">
          <a:xfrm flipV="1">
            <a:off x="1330325" y="5403850"/>
            <a:ext cx="49213" cy="258763"/>
          </a:xfrm>
          <a:prstGeom prst="line">
            <a:avLst/>
          </a:prstGeom>
          <a:noFill/>
          <a:ln w="9525">
            <a:solidFill>
              <a:schemeClr val="tx1"/>
            </a:solidFill>
            <a:round/>
            <a:headEnd/>
            <a:tailEnd/>
          </a:ln>
        </p:spPr>
        <p:txBody>
          <a:bodyPr anchor="ctr"/>
          <a:lstStyle/>
          <a:p>
            <a:endParaRPr lang="en-US"/>
          </a:p>
        </p:txBody>
      </p:sp>
      <p:sp>
        <p:nvSpPr>
          <p:cNvPr id="31" name="Line 10"/>
          <p:cNvSpPr>
            <a:spLocks noChangeShapeType="1"/>
          </p:cNvSpPr>
          <p:nvPr/>
        </p:nvSpPr>
        <p:spPr bwMode="auto">
          <a:xfrm flipV="1">
            <a:off x="1379538" y="5403850"/>
            <a:ext cx="50800" cy="258763"/>
          </a:xfrm>
          <a:prstGeom prst="line">
            <a:avLst/>
          </a:prstGeom>
          <a:noFill/>
          <a:ln w="9525">
            <a:solidFill>
              <a:schemeClr val="tx1"/>
            </a:solidFill>
            <a:round/>
            <a:headEnd/>
            <a:tailEnd/>
          </a:ln>
        </p:spPr>
        <p:txBody>
          <a:bodyPr anchor="ctr"/>
          <a:lstStyle/>
          <a:p>
            <a:endParaRPr lang="en-US"/>
          </a:p>
        </p:txBody>
      </p:sp>
      <p:sp>
        <p:nvSpPr>
          <p:cNvPr id="32" name="Rectangle 11"/>
          <p:cNvSpPr>
            <a:spLocks noChangeArrowheads="1"/>
          </p:cNvSpPr>
          <p:nvPr/>
        </p:nvSpPr>
        <p:spPr bwMode="ltGray">
          <a:xfrm rot="16200000" flipH="1">
            <a:off x="889000" y="5688013"/>
            <a:ext cx="1631950" cy="228600"/>
          </a:xfrm>
          <a:prstGeom prst="rect">
            <a:avLst/>
          </a:prstGeom>
          <a:solidFill>
            <a:srgbClr val="CC3300"/>
          </a:solidFill>
          <a:ln w="9525">
            <a:miter lim="800000"/>
            <a:headEnd/>
            <a:tailEnd/>
          </a:ln>
          <a:scene3d>
            <a:camera prst="legacyPerspectiveTopRight"/>
            <a:lightRig rig="legacyFlat3" dir="b"/>
          </a:scene3d>
          <a:sp3d extrusionH="36306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Firewall</a:t>
            </a:r>
          </a:p>
        </p:txBody>
      </p:sp>
      <p:sp>
        <p:nvSpPr>
          <p:cNvPr id="33" name="AutoShape 12"/>
          <p:cNvSpPr>
            <a:spLocks noChangeArrowheads="1"/>
          </p:cNvSpPr>
          <p:nvPr/>
        </p:nvSpPr>
        <p:spPr bwMode="auto">
          <a:xfrm rot="5400000">
            <a:off x="1609725" y="5392738"/>
            <a:ext cx="668337" cy="153988"/>
          </a:xfrm>
          <a:prstGeom prst="can">
            <a:avLst>
              <a:gd name="adj" fmla="val 36056"/>
            </a:avLst>
          </a:prstGeom>
          <a:solidFill>
            <a:srgbClr val="FFFF00"/>
          </a:solidFill>
          <a:ln w="12700">
            <a:solidFill>
              <a:schemeClr val="tx1"/>
            </a:solidFill>
            <a:round/>
            <a:headEnd/>
            <a:tailEnd/>
          </a:ln>
        </p:spPr>
        <p:txBody>
          <a:bodyPr wrap="none" anchor="ctr"/>
          <a:lstStyle/>
          <a:p>
            <a:endParaRPr lang="en-US"/>
          </a:p>
        </p:txBody>
      </p:sp>
      <p:sp>
        <p:nvSpPr>
          <p:cNvPr id="34" name="Line 13"/>
          <p:cNvSpPr>
            <a:spLocks noChangeShapeType="1"/>
          </p:cNvSpPr>
          <p:nvPr/>
        </p:nvSpPr>
        <p:spPr bwMode="auto">
          <a:xfrm>
            <a:off x="1968500" y="5500688"/>
            <a:ext cx="2063750" cy="14287"/>
          </a:xfrm>
          <a:prstGeom prst="line">
            <a:avLst/>
          </a:prstGeom>
          <a:noFill/>
          <a:ln w="127000">
            <a:solidFill>
              <a:schemeClr val="tx1"/>
            </a:solidFill>
            <a:round/>
            <a:headEnd/>
            <a:tailEnd/>
          </a:ln>
        </p:spPr>
        <p:txBody>
          <a:bodyPr anchor="ctr"/>
          <a:lstStyle/>
          <a:p>
            <a:endParaRPr lang="en-US"/>
          </a:p>
        </p:txBody>
      </p:sp>
      <p:sp>
        <p:nvSpPr>
          <p:cNvPr id="35" name="Freeform 14"/>
          <p:cNvSpPr>
            <a:spLocks/>
          </p:cNvSpPr>
          <p:nvPr/>
        </p:nvSpPr>
        <p:spPr bwMode="gray">
          <a:xfrm>
            <a:off x="1073150" y="3436938"/>
            <a:ext cx="511175" cy="1927225"/>
          </a:xfrm>
          <a:custGeom>
            <a:avLst/>
            <a:gdLst>
              <a:gd name="T0" fmla="*/ 2147483647 w 479"/>
              <a:gd name="T1" fmla="*/ 0 h 980"/>
              <a:gd name="T2" fmla="*/ 2147483647 w 479"/>
              <a:gd name="T3" fmla="*/ 2147483647 h 980"/>
              <a:gd name="T4" fmla="*/ 2147483647 w 479"/>
              <a:gd name="T5" fmla="*/ 2147483647 h 980"/>
              <a:gd name="T6" fmla="*/ 0 60000 65536"/>
              <a:gd name="T7" fmla="*/ 0 60000 65536"/>
              <a:gd name="T8" fmla="*/ 0 60000 65536"/>
              <a:gd name="T9" fmla="*/ 0 w 479"/>
              <a:gd name="T10" fmla="*/ 0 h 980"/>
              <a:gd name="T11" fmla="*/ 479 w 479"/>
              <a:gd name="T12" fmla="*/ 980 h 980"/>
            </a:gdLst>
            <a:ahLst/>
            <a:cxnLst>
              <a:cxn ang="T6">
                <a:pos x="T0" y="T1"/>
              </a:cxn>
              <a:cxn ang="T7">
                <a:pos x="T2" y="T3"/>
              </a:cxn>
              <a:cxn ang="T8">
                <a:pos x="T4" y="T5"/>
              </a:cxn>
            </a:cxnLst>
            <a:rect l="T9" t="T10" r="T11" b="T12"/>
            <a:pathLst>
              <a:path w="479" h="980">
                <a:moveTo>
                  <a:pt x="68" y="0"/>
                </a:moveTo>
                <a:cubicBezTo>
                  <a:pt x="33" y="304"/>
                  <a:pt x="0" y="612"/>
                  <a:pt x="68" y="775"/>
                </a:cubicBezTo>
                <a:cubicBezTo>
                  <a:pt x="136" y="938"/>
                  <a:pt x="393" y="937"/>
                  <a:pt x="479" y="980"/>
                </a:cubicBezTo>
              </a:path>
            </a:pathLst>
          </a:custGeom>
          <a:noFill/>
          <a:ln w="101600">
            <a:solidFill>
              <a:srgbClr val="FF0000">
                <a:alpha val="59999"/>
              </a:srgbClr>
            </a:solidFill>
            <a:round/>
            <a:headEnd/>
            <a:tailEnd/>
          </a:ln>
        </p:spPr>
        <p:txBody>
          <a:bodyPr anchor="ctr"/>
          <a:lstStyle/>
          <a:p>
            <a:endParaRPr lang="en-US"/>
          </a:p>
        </p:txBody>
      </p:sp>
      <p:sp>
        <p:nvSpPr>
          <p:cNvPr id="36" name="Line 15"/>
          <p:cNvSpPr>
            <a:spLocks noChangeShapeType="1"/>
          </p:cNvSpPr>
          <p:nvPr/>
        </p:nvSpPr>
        <p:spPr bwMode="auto">
          <a:xfrm>
            <a:off x="2989263" y="4872038"/>
            <a:ext cx="0" cy="601662"/>
          </a:xfrm>
          <a:prstGeom prst="line">
            <a:avLst/>
          </a:prstGeom>
          <a:noFill/>
          <a:ln w="127000">
            <a:solidFill>
              <a:schemeClr val="tx1"/>
            </a:solidFill>
            <a:round/>
            <a:headEnd/>
            <a:tailEnd/>
          </a:ln>
        </p:spPr>
        <p:txBody>
          <a:bodyPr anchor="ctr"/>
          <a:lstStyle/>
          <a:p>
            <a:endParaRPr lang="en-US"/>
          </a:p>
        </p:txBody>
      </p:sp>
      <p:sp>
        <p:nvSpPr>
          <p:cNvPr id="37" name="AutoShape 16"/>
          <p:cNvSpPr>
            <a:spLocks noChangeArrowheads="1"/>
          </p:cNvSpPr>
          <p:nvPr/>
        </p:nvSpPr>
        <p:spPr bwMode="auto">
          <a:xfrm>
            <a:off x="2801938" y="4813300"/>
            <a:ext cx="388937" cy="515938"/>
          </a:xfrm>
          <a:prstGeom prst="can">
            <a:avLst>
              <a:gd name="adj" fmla="val 33163"/>
            </a:avLst>
          </a:prstGeom>
          <a:solidFill>
            <a:srgbClr val="FFFF00"/>
          </a:solidFill>
          <a:ln w="12700">
            <a:solidFill>
              <a:schemeClr val="tx1"/>
            </a:solidFill>
            <a:round/>
            <a:headEnd/>
            <a:tailEnd/>
          </a:ln>
        </p:spPr>
        <p:txBody>
          <a:bodyPr wrap="none" anchor="ctr"/>
          <a:lstStyle/>
          <a:p>
            <a:endParaRPr lang="en-US"/>
          </a:p>
        </p:txBody>
      </p:sp>
      <p:sp>
        <p:nvSpPr>
          <p:cNvPr id="38" name="Rectangle 17"/>
          <p:cNvSpPr>
            <a:spLocks noChangeArrowheads="1"/>
          </p:cNvSpPr>
          <p:nvPr/>
        </p:nvSpPr>
        <p:spPr bwMode="ltGray">
          <a:xfrm>
            <a:off x="2368550" y="4946650"/>
            <a:ext cx="1227138"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Hardened OS</a:t>
            </a:r>
          </a:p>
        </p:txBody>
      </p:sp>
      <p:sp>
        <p:nvSpPr>
          <p:cNvPr id="39" name="Rectangle 18"/>
          <p:cNvSpPr>
            <a:spLocks noChangeArrowheads="1"/>
          </p:cNvSpPr>
          <p:nvPr/>
        </p:nvSpPr>
        <p:spPr bwMode="ltGray">
          <a:xfrm>
            <a:off x="2354263" y="4613275"/>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Web Server</a:t>
            </a:r>
          </a:p>
        </p:txBody>
      </p:sp>
      <p:sp>
        <p:nvSpPr>
          <p:cNvPr id="40" name="Rectangle 19"/>
          <p:cNvSpPr>
            <a:spLocks noChangeArrowheads="1"/>
          </p:cNvSpPr>
          <p:nvPr/>
        </p:nvSpPr>
        <p:spPr bwMode="ltGray">
          <a:xfrm>
            <a:off x="2354263" y="4270375"/>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App Server</a:t>
            </a:r>
          </a:p>
        </p:txBody>
      </p:sp>
      <p:sp>
        <p:nvSpPr>
          <p:cNvPr id="41" name="AutoShape 20"/>
          <p:cNvSpPr>
            <a:spLocks noChangeArrowheads="1"/>
          </p:cNvSpPr>
          <p:nvPr/>
        </p:nvSpPr>
        <p:spPr bwMode="auto">
          <a:xfrm>
            <a:off x="2801938" y="4011613"/>
            <a:ext cx="385762" cy="171450"/>
          </a:xfrm>
          <a:prstGeom prst="can">
            <a:avLst>
              <a:gd name="adj" fmla="val 36056"/>
            </a:avLst>
          </a:prstGeom>
          <a:solidFill>
            <a:srgbClr val="FFFF00"/>
          </a:solidFill>
          <a:ln w="12700">
            <a:solidFill>
              <a:schemeClr val="tx1"/>
            </a:solidFill>
            <a:round/>
            <a:headEnd/>
            <a:tailEnd/>
          </a:ln>
        </p:spPr>
        <p:txBody>
          <a:bodyPr wrap="none" anchor="ctr"/>
          <a:lstStyle/>
          <a:p>
            <a:endParaRPr lang="en-US"/>
          </a:p>
        </p:txBody>
      </p:sp>
      <p:sp>
        <p:nvSpPr>
          <p:cNvPr id="42" name="Line 21"/>
          <p:cNvSpPr>
            <a:spLocks noChangeShapeType="1"/>
          </p:cNvSpPr>
          <p:nvPr/>
        </p:nvSpPr>
        <p:spPr bwMode="auto">
          <a:xfrm flipH="1">
            <a:off x="2995613" y="3690938"/>
            <a:ext cx="1587" cy="388937"/>
          </a:xfrm>
          <a:prstGeom prst="line">
            <a:avLst/>
          </a:prstGeom>
          <a:noFill/>
          <a:ln w="127000">
            <a:solidFill>
              <a:schemeClr val="tx1"/>
            </a:solidFill>
            <a:round/>
            <a:headEnd/>
            <a:tailEnd/>
          </a:ln>
        </p:spPr>
        <p:txBody>
          <a:bodyPr anchor="ctr"/>
          <a:lstStyle/>
          <a:p>
            <a:endParaRPr lang="en-US"/>
          </a:p>
        </p:txBody>
      </p:sp>
      <p:sp>
        <p:nvSpPr>
          <p:cNvPr id="43" name="Rectangle 22"/>
          <p:cNvSpPr>
            <a:spLocks noChangeArrowheads="1"/>
          </p:cNvSpPr>
          <p:nvPr/>
        </p:nvSpPr>
        <p:spPr bwMode="ltGray">
          <a:xfrm rot="16200000" flipH="1">
            <a:off x="3292475" y="5661025"/>
            <a:ext cx="1631950" cy="228600"/>
          </a:xfrm>
          <a:prstGeom prst="rect">
            <a:avLst/>
          </a:prstGeom>
          <a:solidFill>
            <a:srgbClr val="CC3300"/>
          </a:solidFill>
          <a:ln w="9525">
            <a:miter lim="800000"/>
            <a:headEnd/>
            <a:tailEnd/>
          </a:ln>
          <a:scene3d>
            <a:camera prst="legacyPerspectiveTopRight"/>
            <a:lightRig rig="legacyFlat3" dir="b"/>
          </a:scene3d>
          <a:sp3d extrusionH="36306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Firewall</a:t>
            </a:r>
          </a:p>
        </p:txBody>
      </p:sp>
      <p:sp>
        <p:nvSpPr>
          <p:cNvPr id="44" name="AutoShape 23"/>
          <p:cNvSpPr>
            <a:spLocks noChangeArrowheads="1"/>
          </p:cNvSpPr>
          <p:nvPr/>
        </p:nvSpPr>
        <p:spPr bwMode="auto">
          <a:xfrm rot="5400000">
            <a:off x="4012407" y="5390356"/>
            <a:ext cx="666750" cy="150813"/>
          </a:xfrm>
          <a:prstGeom prst="can">
            <a:avLst>
              <a:gd name="adj" fmla="val 36056"/>
            </a:avLst>
          </a:prstGeom>
          <a:solidFill>
            <a:srgbClr val="FFFF00"/>
          </a:solidFill>
          <a:ln w="12700">
            <a:solidFill>
              <a:schemeClr val="tx1"/>
            </a:solidFill>
            <a:round/>
            <a:headEnd/>
            <a:tailEnd/>
          </a:ln>
        </p:spPr>
        <p:txBody>
          <a:bodyPr wrap="none" anchor="ctr"/>
          <a:lstStyle/>
          <a:p>
            <a:endParaRPr lang="en-US"/>
          </a:p>
        </p:txBody>
      </p:sp>
      <p:sp>
        <p:nvSpPr>
          <p:cNvPr id="45" name="Line 24"/>
          <p:cNvSpPr>
            <a:spLocks noChangeShapeType="1"/>
          </p:cNvSpPr>
          <p:nvPr/>
        </p:nvSpPr>
        <p:spPr bwMode="auto">
          <a:xfrm flipV="1">
            <a:off x="4362450" y="5510213"/>
            <a:ext cx="1033463" cy="1587"/>
          </a:xfrm>
          <a:prstGeom prst="line">
            <a:avLst/>
          </a:prstGeom>
          <a:noFill/>
          <a:ln w="127000">
            <a:solidFill>
              <a:schemeClr val="tx1"/>
            </a:solidFill>
            <a:round/>
            <a:headEnd/>
            <a:tailEnd/>
          </a:ln>
        </p:spPr>
        <p:txBody>
          <a:bodyPr anchor="ctr"/>
          <a:lstStyle/>
          <a:p>
            <a:endParaRPr lang="en-US"/>
          </a:p>
        </p:txBody>
      </p:sp>
      <p:sp>
        <p:nvSpPr>
          <p:cNvPr id="46" name="Rectangle 25"/>
          <p:cNvSpPr>
            <a:spLocks noChangeArrowheads="1"/>
          </p:cNvSpPr>
          <p:nvPr/>
        </p:nvSpPr>
        <p:spPr bwMode="ltGray">
          <a:xfrm rot="-5400000">
            <a:off x="3846513"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Databases</a:t>
            </a:r>
          </a:p>
        </p:txBody>
      </p:sp>
      <p:sp>
        <p:nvSpPr>
          <p:cNvPr id="47" name="Rectangle 26"/>
          <p:cNvSpPr>
            <a:spLocks noChangeArrowheads="1"/>
          </p:cNvSpPr>
          <p:nvPr/>
        </p:nvSpPr>
        <p:spPr bwMode="ltGray">
          <a:xfrm rot="-5400000">
            <a:off x="4044950"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Legacy Systems</a:t>
            </a:r>
          </a:p>
        </p:txBody>
      </p:sp>
      <p:sp>
        <p:nvSpPr>
          <p:cNvPr id="48" name="Rectangle 27"/>
          <p:cNvSpPr>
            <a:spLocks noChangeArrowheads="1"/>
          </p:cNvSpPr>
          <p:nvPr/>
        </p:nvSpPr>
        <p:spPr bwMode="ltGray">
          <a:xfrm rot="-5400000">
            <a:off x="4243388"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Web Services</a:t>
            </a:r>
          </a:p>
        </p:txBody>
      </p:sp>
      <p:sp>
        <p:nvSpPr>
          <p:cNvPr id="49" name="Rectangle 28"/>
          <p:cNvSpPr>
            <a:spLocks noChangeArrowheads="1"/>
          </p:cNvSpPr>
          <p:nvPr/>
        </p:nvSpPr>
        <p:spPr bwMode="ltGray">
          <a:xfrm rot="-5400000">
            <a:off x="4441825"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Directories</a:t>
            </a:r>
          </a:p>
        </p:txBody>
      </p:sp>
      <p:sp>
        <p:nvSpPr>
          <p:cNvPr id="50" name="Rectangle 29"/>
          <p:cNvSpPr>
            <a:spLocks noChangeArrowheads="1"/>
          </p:cNvSpPr>
          <p:nvPr/>
        </p:nvSpPr>
        <p:spPr bwMode="ltGray">
          <a:xfrm rot="-5400000">
            <a:off x="4641057" y="2521743"/>
            <a:ext cx="1371600" cy="138113"/>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Human Resrcs</a:t>
            </a:r>
          </a:p>
        </p:txBody>
      </p:sp>
      <p:sp>
        <p:nvSpPr>
          <p:cNvPr id="51" name="Rectangle 30"/>
          <p:cNvSpPr>
            <a:spLocks noChangeArrowheads="1"/>
          </p:cNvSpPr>
          <p:nvPr/>
        </p:nvSpPr>
        <p:spPr bwMode="ltGray">
          <a:xfrm rot="-5400000">
            <a:off x="4840288"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Billing</a:t>
            </a:r>
          </a:p>
        </p:txBody>
      </p:sp>
      <p:sp>
        <p:nvSpPr>
          <p:cNvPr id="52" name="Line 31"/>
          <p:cNvSpPr>
            <a:spLocks noChangeShapeType="1"/>
          </p:cNvSpPr>
          <p:nvPr/>
        </p:nvSpPr>
        <p:spPr bwMode="auto">
          <a:xfrm flipH="1">
            <a:off x="5099050" y="3429000"/>
            <a:ext cx="6350" cy="2090738"/>
          </a:xfrm>
          <a:prstGeom prst="line">
            <a:avLst/>
          </a:prstGeom>
          <a:noFill/>
          <a:ln w="127000">
            <a:solidFill>
              <a:schemeClr val="tx1"/>
            </a:solidFill>
            <a:round/>
            <a:headEnd/>
            <a:tailEnd/>
          </a:ln>
        </p:spPr>
        <p:txBody>
          <a:bodyPr anchor="ctr"/>
          <a:lstStyle/>
          <a:p>
            <a:endParaRPr lang="en-US"/>
          </a:p>
        </p:txBody>
      </p:sp>
      <p:sp>
        <p:nvSpPr>
          <p:cNvPr id="53" name="Rectangle 32"/>
          <p:cNvSpPr>
            <a:spLocks noChangeArrowheads="1"/>
          </p:cNvSpPr>
          <p:nvPr/>
        </p:nvSpPr>
        <p:spPr bwMode="ltGray">
          <a:xfrm>
            <a:off x="2252663" y="3257550"/>
            <a:ext cx="1455737" cy="260350"/>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Custom Code</a:t>
            </a:r>
          </a:p>
        </p:txBody>
      </p:sp>
      <p:pic>
        <p:nvPicPr>
          <p:cNvPr id="54" name="Picture 33" descr="TN_hacker"/>
          <p:cNvPicPr>
            <a:picLocks noChangeAspect="1" noChangeArrowheads="1"/>
          </p:cNvPicPr>
          <p:nvPr/>
        </p:nvPicPr>
        <p:blipFill>
          <a:blip r:embed="rId3" cstate="print">
            <a:lum bright="24000" contrast="42000"/>
          </a:blip>
          <a:srcRect/>
          <a:stretch>
            <a:fillRect/>
          </a:stretch>
        </p:blipFill>
        <p:spPr bwMode="auto">
          <a:xfrm>
            <a:off x="627063" y="1866900"/>
            <a:ext cx="1209675" cy="1462088"/>
          </a:xfrm>
          <a:prstGeom prst="rect">
            <a:avLst/>
          </a:prstGeom>
          <a:noFill/>
          <a:ln w="9525">
            <a:noFill/>
            <a:miter lim="800000"/>
            <a:headEnd/>
            <a:tailEnd/>
          </a:ln>
        </p:spPr>
      </p:pic>
      <p:sp>
        <p:nvSpPr>
          <p:cNvPr id="55" name="Freeform 34"/>
          <p:cNvSpPr>
            <a:spLocks/>
          </p:cNvSpPr>
          <p:nvPr/>
        </p:nvSpPr>
        <p:spPr bwMode="gray">
          <a:xfrm>
            <a:off x="3049588" y="3459163"/>
            <a:ext cx="935037" cy="2041525"/>
          </a:xfrm>
          <a:custGeom>
            <a:avLst/>
            <a:gdLst>
              <a:gd name="T0" fmla="*/ 2147483647 w 876"/>
              <a:gd name="T1" fmla="*/ 0 h 1633"/>
              <a:gd name="T2" fmla="*/ 2147483647 w 876"/>
              <a:gd name="T3" fmla="*/ 2147483647 h 1633"/>
              <a:gd name="T4" fmla="*/ 2147483647 w 876"/>
              <a:gd name="T5" fmla="*/ 2147483647 h 1633"/>
              <a:gd name="T6" fmla="*/ 0 60000 65536"/>
              <a:gd name="T7" fmla="*/ 0 60000 65536"/>
              <a:gd name="T8" fmla="*/ 0 60000 65536"/>
              <a:gd name="T9" fmla="*/ 0 w 876"/>
              <a:gd name="T10" fmla="*/ 0 h 1633"/>
              <a:gd name="T11" fmla="*/ 876 w 876"/>
              <a:gd name="T12" fmla="*/ 1633 h 1633"/>
            </a:gdLst>
            <a:ahLst/>
            <a:cxnLst>
              <a:cxn ang="T6">
                <a:pos x="T0" y="T1"/>
              </a:cxn>
              <a:cxn ang="T7">
                <a:pos x="T2" y="T3"/>
              </a:cxn>
              <a:cxn ang="T8">
                <a:pos x="T4" y="T5"/>
              </a:cxn>
            </a:cxnLst>
            <a:rect l="T9" t="T10" r="T11" b="T12"/>
            <a:pathLst>
              <a:path w="876" h="1633">
                <a:moveTo>
                  <a:pt x="68" y="0"/>
                </a:moveTo>
                <a:cubicBezTo>
                  <a:pt x="78" y="229"/>
                  <a:pt x="0" y="1117"/>
                  <a:pt x="135" y="1375"/>
                </a:cubicBezTo>
                <a:cubicBezTo>
                  <a:pt x="270" y="1633"/>
                  <a:pt x="722" y="1514"/>
                  <a:pt x="876" y="1551"/>
                </a:cubicBezTo>
              </a:path>
            </a:pathLst>
          </a:custGeom>
          <a:noFill/>
          <a:ln w="101600">
            <a:solidFill>
              <a:srgbClr val="FF9900">
                <a:alpha val="59999"/>
              </a:srgbClr>
            </a:solidFill>
            <a:round/>
            <a:headEnd/>
            <a:tailEnd/>
          </a:ln>
        </p:spPr>
        <p:txBody>
          <a:bodyPr anchor="ctr"/>
          <a:lstStyle/>
          <a:p>
            <a:endParaRPr lang="en-US"/>
          </a:p>
        </p:txBody>
      </p:sp>
      <p:sp>
        <p:nvSpPr>
          <p:cNvPr id="56" name="Freeform 35"/>
          <p:cNvSpPr>
            <a:spLocks/>
          </p:cNvSpPr>
          <p:nvPr/>
        </p:nvSpPr>
        <p:spPr bwMode="gray">
          <a:xfrm flipH="1">
            <a:off x="1968500" y="3459163"/>
            <a:ext cx="955675" cy="2041525"/>
          </a:xfrm>
          <a:custGeom>
            <a:avLst/>
            <a:gdLst>
              <a:gd name="T0" fmla="*/ 2147483647 w 876"/>
              <a:gd name="T1" fmla="*/ 0 h 1633"/>
              <a:gd name="T2" fmla="*/ 2147483647 w 876"/>
              <a:gd name="T3" fmla="*/ 2147483647 h 1633"/>
              <a:gd name="T4" fmla="*/ 2147483647 w 876"/>
              <a:gd name="T5" fmla="*/ 2147483647 h 1633"/>
              <a:gd name="T6" fmla="*/ 0 60000 65536"/>
              <a:gd name="T7" fmla="*/ 0 60000 65536"/>
              <a:gd name="T8" fmla="*/ 0 60000 65536"/>
              <a:gd name="T9" fmla="*/ 0 w 876"/>
              <a:gd name="T10" fmla="*/ 0 h 1633"/>
              <a:gd name="T11" fmla="*/ 876 w 876"/>
              <a:gd name="T12" fmla="*/ 1633 h 1633"/>
            </a:gdLst>
            <a:ahLst/>
            <a:cxnLst>
              <a:cxn ang="T6">
                <a:pos x="T0" y="T1"/>
              </a:cxn>
              <a:cxn ang="T7">
                <a:pos x="T2" y="T3"/>
              </a:cxn>
              <a:cxn ang="T8">
                <a:pos x="T4" y="T5"/>
              </a:cxn>
            </a:cxnLst>
            <a:rect l="T9" t="T10" r="T11" b="T12"/>
            <a:pathLst>
              <a:path w="876" h="1633">
                <a:moveTo>
                  <a:pt x="68" y="0"/>
                </a:moveTo>
                <a:cubicBezTo>
                  <a:pt x="78" y="229"/>
                  <a:pt x="0" y="1117"/>
                  <a:pt x="135" y="1375"/>
                </a:cubicBezTo>
                <a:cubicBezTo>
                  <a:pt x="270" y="1633"/>
                  <a:pt x="722" y="1514"/>
                  <a:pt x="876" y="1551"/>
                </a:cubicBezTo>
              </a:path>
            </a:pathLst>
          </a:custGeom>
          <a:noFill/>
          <a:ln w="101600">
            <a:solidFill>
              <a:srgbClr val="FF0000">
                <a:alpha val="59999"/>
              </a:srgbClr>
            </a:solidFill>
            <a:round/>
            <a:headEnd type="triangle" w="med" len="med"/>
            <a:tailEnd/>
          </a:ln>
        </p:spPr>
        <p:txBody>
          <a:bodyPr anchor="ctr"/>
          <a:lstStyle/>
          <a:p>
            <a:endParaRPr lang="en-US"/>
          </a:p>
        </p:txBody>
      </p:sp>
      <p:sp>
        <p:nvSpPr>
          <p:cNvPr id="57" name="Freeform 36"/>
          <p:cNvSpPr>
            <a:spLocks/>
          </p:cNvSpPr>
          <p:nvPr/>
        </p:nvSpPr>
        <p:spPr bwMode="gray">
          <a:xfrm flipH="1">
            <a:off x="4375150" y="3505200"/>
            <a:ext cx="658813" cy="1968500"/>
          </a:xfrm>
          <a:custGeom>
            <a:avLst/>
            <a:gdLst>
              <a:gd name="T0" fmla="*/ 2147483647 w 876"/>
              <a:gd name="T1" fmla="*/ 0 h 1633"/>
              <a:gd name="T2" fmla="*/ 2147483647 w 876"/>
              <a:gd name="T3" fmla="*/ 2147483647 h 1633"/>
              <a:gd name="T4" fmla="*/ 2147483647 w 876"/>
              <a:gd name="T5" fmla="*/ 2147483647 h 1633"/>
              <a:gd name="T6" fmla="*/ 0 60000 65536"/>
              <a:gd name="T7" fmla="*/ 0 60000 65536"/>
              <a:gd name="T8" fmla="*/ 0 60000 65536"/>
              <a:gd name="T9" fmla="*/ 0 w 876"/>
              <a:gd name="T10" fmla="*/ 0 h 1633"/>
              <a:gd name="T11" fmla="*/ 876 w 876"/>
              <a:gd name="T12" fmla="*/ 1633 h 1633"/>
            </a:gdLst>
            <a:ahLst/>
            <a:cxnLst>
              <a:cxn ang="T6">
                <a:pos x="T0" y="T1"/>
              </a:cxn>
              <a:cxn ang="T7">
                <a:pos x="T2" y="T3"/>
              </a:cxn>
              <a:cxn ang="T8">
                <a:pos x="T4" y="T5"/>
              </a:cxn>
            </a:cxnLst>
            <a:rect l="T9" t="T10" r="T11" b="T12"/>
            <a:pathLst>
              <a:path w="876" h="1633">
                <a:moveTo>
                  <a:pt x="68" y="0"/>
                </a:moveTo>
                <a:cubicBezTo>
                  <a:pt x="78" y="229"/>
                  <a:pt x="0" y="1117"/>
                  <a:pt x="135" y="1375"/>
                </a:cubicBezTo>
                <a:cubicBezTo>
                  <a:pt x="270" y="1633"/>
                  <a:pt x="722" y="1514"/>
                  <a:pt x="876" y="1551"/>
                </a:cubicBezTo>
              </a:path>
            </a:pathLst>
          </a:custGeom>
          <a:noFill/>
          <a:ln w="101600">
            <a:solidFill>
              <a:srgbClr val="FF9900">
                <a:alpha val="59999"/>
              </a:srgbClr>
            </a:solidFill>
            <a:round/>
            <a:headEnd type="triangle" w="med" len="med"/>
            <a:tailEnd/>
          </a:ln>
        </p:spPr>
        <p:txBody>
          <a:bodyPr anchor="ctr"/>
          <a:lstStyle/>
          <a:p>
            <a:endParaRPr lang="en-US"/>
          </a:p>
        </p:txBody>
      </p:sp>
      <p:sp>
        <p:nvSpPr>
          <p:cNvPr id="58" name="Text Box 37"/>
          <p:cNvSpPr txBox="1">
            <a:spLocks noChangeArrowheads="1"/>
          </p:cNvSpPr>
          <p:nvPr/>
        </p:nvSpPr>
        <p:spPr bwMode="white">
          <a:xfrm>
            <a:off x="576263" y="2813050"/>
            <a:ext cx="1260475" cy="365125"/>
          </a:xfrm>
          <a:prstGeom prst="rect">
            <a:avLst/>
          </a:prstGeom>
          <a:noFill/>
          <a:ln w="9525">
            <a:noFill/>
            <a:miter lim="800000"/>
            <a:headEnd/>
            <a:tailEnd/>
          </a:ln>
        </p:spPr>
        <p:txBody>
          <a:bodyPr>
            <a:spAutoFit/>
          </a:bodyPr>
          <a:lstStyle/>
          <a:p>
            <a:pPr algn="ctr"/>
            <a:r>
              <a:rPr lang="en-US" sz="1000">
                <a:solidFill>
                  <a:schemeClr val="bg1"/>
                </a:solidFill>
              </a:rPr>
              <a:t>APPLICATION</a:t>
            </a:r>
            <a:br>
              <a:rPr lang="en-US" sz="1000">
                <a:solidFill>
                  <a:schemeClr val="bg1"/>
                </a:solidFill>
              </a:rPr>
            </a:br>
            <a:r>
              <a:rPr lang="en-US" sz="1000">
                <a:solidFill>
                  <a:schemeClr val="bg1"/>
                </a:solidFill>
              </a:rPr>
              <a:t>ATTACK</a:t>
            </a:r>
          </a:p>
        </p:txBody>
      </p:sp>
      <p:sp>
        <p:nvSpPr>
          <p:cNvPr id="59" name="Text Box 38"/>
          <p:cNvSpPr txBox="1">
            <a:spLocks noChangeArrowheads="1"/>
          </p:cNvSpPr>
          <p:nvPr/>
        </p:nvSpPr>
        <p:spPr bwMode="auto">
          <a:xfrm rot="-5400000">
            <a:off x="-129381" y="5323682"/>
            <a:ext cx="1055687" cy="228600"/>
          </a:xfrm>
          <a:prstGeom prst="rect">
            <a:avLst/>
          </a:prstGeom>
          <a:noFill/>
          <a:ln w="9525">
            <a:noFill/>
            <a:miter lim="800000"/>
            <a:headEnd/>
            <a:tailEnd/>
          </a:ln>
        </p:spPr>
        <p:txBody>
          <a:bodyPr wrap="none">
            <a:spAutoFit/>
          </a:bodyPr>
          <a:lstStyle/>
          <a:p>
            <a:pPr algn="ctr"/>
            <a:r>
              <a:rPr lang="en-US" sz="1000"/>
              <a:t>Network Layer</a:t>
            </a:r>
          </a:p>
        </p:txBody>
      </p:sp>
      <p:sp>
        <p:nvSpPr>
          <p:cNvPr id="60" name="Text Box 39"/>
          <p:cNvSpPr txBox="1">
            <a:spLocks noChangeArrowheads="1"/>
          </p:cNvSpPr>
          <p:nvPr/>
        </p:nvSpPr>
        <p:spPr bwMode="auto">
          <a:xfrm rot="-5400000">
            <a:off x="-223044" y="2566194"/>
            <a:ext cx="1246188" cy="228600"/>
          </a:xfrm>
          <a:prstGeom prst="rect">
            <a:avLst/>
          </a:prstGeom>
          <a:noFill/>
          <a:ln w="9525">
            <a:noFill/>
            <a:miter lim="800000"/>
            <a:headEnd/>
            <a:tailEnd/>
          </a:ln>
        </p:spPr>
        <p:txBody>
          <a:bodyPr wrap="none">
            <a:spAutoFit/>
          </a:bodyPr>
          <a:lstStyle/>
          <a:p>
            <a:pPr algn="ctr"/>
            <a:r>
              <a:rPr lang="en-US" sz="1000"/>
              <a:t>Application Layer</a:t>
            </a:r>
          </a:p>
        </p:txBody>
      </p:sp>
      <p:sp>
        <p:nvSpPr>
          <p:cNvPr id="61" name="Rectangle 40"/>
          <p:cNvSpPr>
            <a:spLocks noChangeArrowheads="1"/>
          </p:cNvSpPr>
          <p:nvPr/>
        </p:nvSpPr>
        <p:spPr bwMode="ltGray">
          <a:xfrm rot="-5400000">
            <a:off x="1674019"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Accounts</a:t>
            </a:r>
          </a:p>
        </p:txBody>
      </p:sp>
      <p:sp>
        <p:nvSpPr>
          <p:cNvPr id="62" name="Rectangle 41"/>
          <p:cNvSpPr>
            <a:spLocks noChangeArrowheads="1"/>
          </p:cNvSpPr>
          <p:nvPr/>
        </p:nvSpPr>
        <p:spPr bwMode="ltGray">
          <a:xfrm rot="-5400000">
            <a:off x="1857375" y="2500313"/>
            <a:ext cx="1316038" cy="125412"/>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Finance</a:t>
            </a:r>
          </a:p>
        </p:txBody>
      </p:sp>
      <p:sp>
        <p:nvSpPr>
          <p:cNvPr id="63" name="Rectangle 42"/>
          <p:cNvSpPr>
            <a:spLocks noChangeArrowheads="1"/>
          </p:cNvSpPr>
          <p:nvPr/>
        </p:nvSpPr>
        <p:spPr bwMode="ltGray">
          <a:xfrm rot="-5400000">
            <a:off x="2053432"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Administration</a:t>
            </a:r>
          </a:p>
        </p:txBody>
      </p:sp>
      <p:sp>
        <p:nvSpPr>
          <p:cNvPr id="64" name="Rectangle 43"/>
          <p:cNvSpPr>
            <a:spLocks noChangeArrowheads="1"/>
          </p:cNvSpPr>
          <p:nvPr/>
        </p:nvSpPr>
        <p:spPr bwMode="ltGray">
          <a:xfrm rot="-5400000">
            <a:off x="2232025" y="2500313"/>
            <a:ext cx="1316038" cy="125412"/>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Transactions</a:t>
            </a:r>
          </a:p>
        </p:txBody>
      </p:sp>
      <p:sp>
        <p:nvSpPr>
          <p:cNvPr id="65" name="Rectangle 44"/>
          <p:cNvSpPr>
            <a:spLocks noChangeArrowheads="1"/>
          </p:cNvSpPr>
          <p:nvPr/>
        </p:nvSpPr>
        <p:spPr bwMode="ltGray">
          <a:xfrm rot="-5400000">
            <a:off x="2428082"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Communication</a:t>
            </a:r>
          </a:p>
        </p:txBody>
      </p:sp>
      <p:sp>
        <p:nvSpPr>
          <p:cNvPr id="66" name="Rectangle 45"/>
          <p:cNvSpPr>
            <a:spLocks noChangeArrowheads="1"/>
          </p:cNvSpPr>
          <p:nvPr/>
        </p:nvSpPr>
        <p:spPr bwMode="ltGray">
          <a:xfrm rot="-5400000">
            <a:off x="2604294"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Knowledge Mgmt</a:t>
            </a:r>
          </a:p>
        </p:txBody>
      </p:sp>
      <p:sp>
        <p:nvSpPr>
          <p:cNvPr id="67" name="Rectangle 46"/>
          <p:cNvSpPr>
            <a:spLocks noChangeArrowheads="1"/>
          </p:cNvSpPr>
          <p:nvPr/>
        </p:nvSpPr>
        <p:spPr bwMode="ltGray">
          <a:xfrm rot="-5400000">
            <a:off x="2788444"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E-Commerce</a:t>
            </a:r>
          </a:p>
        </p:txBody>
      </p:sp>
      <p:sp>
        <p:nvSpPr>
          <p:cNvPr id="68" name="Rectangle 47"/>
          <p:cNvSpPr>
            <a:spLocks noChangeArrowheads="1"/>
          </p:cNvSpPr>
          <p:nvPr/>
        </p:nvSpPr>
        <p:spPr bwMode="ltGray">
          <a:xfrm rot="-5400000">
            <a:off x="2974182"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Bus. Functions</a:t>
            </a:r>
          </a:p>
        </p:txBody>
      </p:sp>
      <p:sp>
        <p:nvSpPr>
          <p:cNvPr id="69" name="Rectangle 48"/>
          <p:cNvSpPr>
            <a:spLocks noChangeArrowheads="1"/>
          </p:cNvSpPr>
          <p:nvPr/>
        </p:nvSpPr>
        <p:spPr bwMode="auto">
          <a:xfrm>
            <a:off x="609600" y="2438400"/>
            <a:ext cx="838200" cy="950913"/>
          </a:xfrm>
          <a:prstGeom prst="rect">
            <a:avLst/>
          </a:prstGeom>
          <a:solidFill>
            <a:srgbClr val="EFEFFF"/>
          </a:solidFill>
          <a:ln w="38100" cmpd="dbl" algn="ctr">
            <a:solidFill>
              <a:schemeClr val="tx1"/>
            </a:solidFill>
            <a:miter lim="800000"/>
            <a:headEnd/>
            <a:tailEnd/>
          </a:ln>
        </p:spPr>
        <p:txBody>
          <a:bodyPr anchor="ctr"/>
          <a:lstStyle/>
          <a:p>
            <a:pPr algn="ctr"/>
            <a:r>
              <a:rPr lang="en-US" sz="1400" b="0" dirty="0">
                <a:latin typeface="Arial Narrow" pitchFamily="34" charset="0"/>
                <a:sym typeface="Wingdings" pitchFamily="2" charset="2"/>
              </a:rPr>
              <a:t>HTTP request</a:t>
            </a:r>
            <a:r>
              <a:rPr lang="en-US" sz="2400" dirty="0">
                <a:sym typeface="Wingdings" pitchFamily="2" charset="2"/>
              </a:rPr>
              <a:t></a:t>
            </a:r>
          </a:p>
        </p:txBody>
      </p:sp>
      <p:sp>
        <p:nvSpPr>
          <p:cNvPr id="70" name="Rectangle 49"/>
          <p:cNvSpPr>
            <a:spLocks noChangeArrowheads="1"/>
          </p:cNvSpPr>
          <p:nvPr/>
        </p:nvSpPr>
        <p:spPr bwMode="auto">
          <a:xfrm>
            <a:off x="2819400" y="2401888"/>
            <a:ext cx="838200" cy="950912"/>
          </a:xfrm>
          <a:prstGeom prst="rect">
            <a:avLst/>
          </a:prstGeom>
          <a:solidFill>
            <a:srgbClr val="EFEFFF"/>
          </a:solidFill>
          <a:ln w="38100" cmpd="dbl" algn="ctr">
            <a:solidFill>
              <a:schemeClr val="tx1"/>
            </a:solidFill>
            <a:miter lim="800000"/>
            <a:headEnd/>
            <a:tailEnd/>
          </a:ln>
        </p:spPr>
        <p:txBody>
          <a:bodyPr anchor="ctr"/>
          <a:lstStyle/>
          <a:p>
            <a:pPr algn="ctr"/>
            <a:r>
              <a:rPr lang="en-US" sz="1400" b="0">
                <a:latin typeface="Arial Narrow" pitchFamily="34" charset="0"/>
                <a:sym typeface="Wingdings" pitchFamily="2" charset="2"/>
              </a:rPr>
              <a:t>SQL query</a:t>
            </a:r>
            <a:r>
              <a:rPr lang="en-US" sz="2400">
                <a:sym typeface="Wingdings" pitchFamily="2" charset="2"/>
              </a:rPr>
              <a:t></a:t>
            </a:r>
          </a:p>
        </p:txBody>
      </p:sp>
      <p:sp>
        <p:nvSpPr>
          <p:cNvPr id="71" name="Rectangle 50"/>
          <p:cNvSpPr>
            <a:spLocks noChangeArrowheads="1"/>
          </p:cNvSpPr>
          <p:nvPr/>
        </p:nvSpPr>
        <p:spPr bwMode="auto">
          <a:xfrm>
            <a:off x="4648200" y="2325688"/>
            <a:ext cx="838200" cy="950912"/>
          </a:xfrm>
          <a:prstGeom prst="rect">
            <a:avLst/>
          </a:prstGeom>
          <a:solidFill>
            <a:srgbClr val="EFEFFF"/>
          </a:solidFill>
          <a:ln w="38100" cmpd="dbl" algn="ctr">
            <a:solidFill>
              <a:schemeClr val="tx1"/>
            </a:solidFill>
            <a:miter lim="800000"/>
            <a:headEnd/>
            <a:tailEnd/>
          </a:ln>
        </p:spPr>
        <p:txBody>
          <a:bodyPr anchor="ctr"/>
          <a:lstStyle/>
          <a:p>
            <a:pPr algn="ctr"/>
            <a:r>
              <a:rPr lang="en-US" sz="1400" b="0">
                <a:latin typeface="Arial Narrow" pitchFamily="34" charset="0"/>
                <a:sym typeface="Wingdings" pitchFamily="2" charset="2"/>
              </a:rPr>
              <a:t>DB Table </a:t>
            </a:r>
            <a:r>
              <a:rPr lang="en-US" sz="1400">
                <a:sym typeface="Webdings" pitchFamily="18" charset="2"/>
              </a:rPr>
              <a:t></a:t>
            </a:r>
            <a:r>
              <a:rPr lang="en-US" sz="1400">
                <a:sym typeface="Wingdings" pitchFamily="2" charset="2"/>
              </a:rPr>
              <a:t> </a:t>
            </a:r>
          </a:p>
          <a:p>
            <a:pPr algn="ctr"/>
            <a:r>
              <a:rPr lang="en-US">
                <a:sym typeface="Wingdings" pitchFamily="2" charset="2"/>
              </a:rPr>
              <a:t></a:t>
            </a:r>
          </a:p>
        </p:txBody>
      </p:sp>
      <p:sp>
        <p:nvSpPr>
          <p:cNvPr id="72" name="Rectangle 51"/>
          <p:cNvSpPr>
            <a:spLocks noChangeArrowheads="1"/>
          </p:cNvSpPr>
          <p:nvPr/>
        </p:nvSpPr>
        <p:spPr bwMode="auto">
          <a:xfrm>
            <a:off x="2438400" y="2362200"/>
            <a:ext cx="838200" cy="950913"/>
          </a:xfrm>
          <a:prstGeom prst="rect">
            <a:avLst/>
          </a:prstGeom>
          <a:solidFill>
            <a:srgbClr val="EFEFFF"/>
          </a:solidFill>
          <a:ln w="38100" cmpd="dbl" algn="ctr">
            <a:solidFill>
              <a:schemeClr val="tx1"/>
            </a:solidFill>
            <a:miter lim="800000"/>
            <a:headEnd/>
            <a:tailEnd/>
          </a:ln>
        </p:spPr>
        <p:txBody>
          <a:bodyPr anchor="ctr"/>
          <a:lstStyle/>
          <a:p>
            <a:pPr algn="ctr"/>
            <a:r>
              <a:rPr lang="en-US" sz="1400" b="0">
                <a:latin typeface="Arial Narrow" pitchFamily="34" charset="0"/>
                <a:sym typeface="Wingdings" pitchFamily="2" charset="2"/>
              </a:rPr>
              <a:t>HTTP response </a:t>
            </a:r>
            <a:r>
              <a:rPr lang="en-US" sz="1400">
                <a:sym typeface="Webdings" pitchFamily="18" charset="2"/>
              </a:rPr>
              <a:t></a:t>
            </a:r>
            <a:r>
              <a:rPr lang="en-US" sz="1400">
                <a:sym typeface="Wingdings" pitchFamily="2" charset="2"/>
              </a:rPr>
              <a:t> </a:t>
            </a:r>
          </a:p>
          <a:p>
            <a:pPr algn="ctr"/>
            <a:r>
              <a:rPr lang="en-US">
                <a:sym typeface="Wingdings" pitchFamily="2" charset="2"/>
              </a:rPr>
              <a:t></a:t>
            </a:r>
          </a:p>
        </p:txBody>
      </p:sp>
      <p:sp>
        <p:nvSpPr>
          <p:cNvPr id="73" name="Rectangle 52"/>
          <p:cNvSpPr>
            <a:spLocks noChangeArrowheads="1"/>
          </p:cNvSpPr>
          <p:nvPr/>
        </p:nvSpPr>
        <p:spPr bwMode="auto">
          <a:xfrm>
            <a:off x="6345238" y="1676400"/>
            <a:ext cx="2422525" cy="1146175"/>
          </a:xfrm>
          <a:prstGeom prst="rect">
            <a:avLst/>
          </a:prstGeom>
          <a:solidFill>
            <a:schemeClr val="bg1"/>
          </a:solidFill>
          <a:ln w="9525" algn="ctr">
            <a:solidFill>
              <a:schemeClr val="tx1"/>
            </a:solidFill>
            <a:miter lim="800000"/>
            <a:headEnd/>
            <a:tailEnd/>
          </a:ln>
        </p:spPr>
        <p:txBody>
          <a:bodyPr anchor="ctr"/>
          <a:lstStyle/>
          <a:p>
            <a:pPr algn="ctr"/>
            <a:r>
              <a:rPr lang="en-US">
                <a:latin typeface="Courier New" pitchFamily="49" charset="0"/>
              </a:rPr>
              <a:t>"SELECT * FROM accounts WHERE acct=‘</a:t>
            </a:r>
            <a:r>
              <a:rPr lang="en-US">
                <a:solidFill>
                  <a:srgbClr val="FF0000"/>
                </a:solidFill>
                <a:latin typeface="Courier New" pitchFamily="49" charset="0"/>
              </a:rPr>
              <a:t>’ OR 1=1--</a:t>
            </a:r>
            <a:r>
              <a:rPr lang="en-US">
                <a:latin typeface="Courier New" pitchFamily="49" charset="0"/>
              </a:rPr>
              <a:t>’"</a:t>
            </a:r>
          </a:p>
        </p:txBody>
      </p:sp>
      <p:sp>
        <p:nvSpPr>
          <p:cNvPr id="74" name="Text Box 53"/>
          <p:cNvSpPr txBox="1">
            <a:spLocks noChangeArrowheads="1"/>
          </p:cNvSpPr>
          <p:nvPr/>
        </p:nvSpPr>
        <p:spPr bwMode="auto">
          <a:xfrm>
            <a:off x="6019800" y="3276600"/>
            <a:ext cx="3124200" cy="685800"/>
          </a:xfrm>
          <a:prstGeom prst="rect">
            <a:avLst/>
          </a:prstGeom>
          <a:noFill/>
          <a:ln w="9525" algn="ctr">
            <a:noFill/>
            <a:miter lim="800000"/>
            <a:headEnd/>
            <a:tailEnd/>
          </a:ln>
        </p:spPr>
        <p:txBody>
          <a:bodyPr/>
          <a:lstStyle/>
          <a:p>
            <a:r>
              <a:rPr lang="fr-FR" sz="1200" b="1" smtClean="0"/>
              <a:t>1. L’application présente un formulaire pour l’entrée de données</a:t>
            </a:r>
            <a:endParaRPr lang="fr-FR" sz="1200" b="1"/>
          </a:p>
        </p:txBody>
      </p:sp>
      <p:sp>
        <p:nvSpPr>
          <p:cNvPr id="75" name="Text Box 54"/>
          <p:cNvSpPr txBox="1">
            <a:spLocks noChangeArrowheads="1"/>
          </p:cNvSpPr>
          <p:nvPr/>
        </p:nvSpPr>
        <p:spPr bwMode="auto">
          <a:xfrm>
            <a:off x="6019800" y="3819525"/>
            <a:ext cx="3124200" cy="685800"/>
          </a:xfrm>
          <a:prstGeom prst="rect">
            <a:avLst/>
          </a:prstGeom>
          <a:noFill/>
          <a:ln w="9525" algn="ctr">
            <a:noFill/>
            <a:miter lim="800000"/>
            <a:headEnd/>
            <a:tailEnd/>
          </a:ln>
        </p:spPr>
        <p:txBody>
          <a:bodyPr/>
          <a:lstStyle/>
          <a:p>
            <a:r>
              <a:rPr lang="fr-FR" sz="1200" b="1" dirty="0" smtClean="0"/>
              <a:t>2. L’attaquant envoie une attaque via le formulaire</a:t>
            </a:r>
            <a:endParaRPr lang="fr-FR" sz="1200" b="1" dirty="0"/>
          </a:p>
        </p:txBody>
      </p:sp>
      <p:sp>
        <p:nvSpPr>
          <p:cNvPr id="76" name="Text Box 55"/>
          <p:cNvSpPr txBox="1">
            <a:spLocks noChangeArrowheads="1"/>
          </p:cNvSpPr>
          <p:nvPr/>
        </p:nvSpPr>
        <p:spPr bwMode="auto">
          <a:xfrm>
            <a:off x="6019800" y="4371975"/>
            <a:ext cx="3124200" cy="685800"/>
          </a:xfrm>
          <a:prstGeom prst="rect">
            <a:avLst/>
          </a:prstGeom>
          <a:noFill/>
          <a:ln w="9525" algn="ctr">
            <a:noFill/>
            <a:miter lim="800000"/>
            <a:headEnd/>
            <a:tailEnd/>
          </a:ln>
        </p:spPr>
        <p:txBody>
          <a:bodyPr/>
          <a:lstStyle/>
          <a:p>
            <a:r>
              <a:rPr lang="fr-FR" sz="1200" b="1" dirty="0" smtClean="0"/>
              <a:t>3. L’application fait suivre l’attaque vers la base de données sous forme de requête SQL.</a:t>
            </a:r>
            <a:endParaRPr lang="fr-FR" sz="1200" b="1" dirty="0"/>
          </a:p>
        </p:txBody>
      </p:sp>
      <p:sp>
        <p:nvSpPr>
          <p:cNvPr id="77" name="Rectangle 56"/>
          <p:cNvSpPr>
            <a:spLocks noChangeArrowheads="1"/>
          </p:cNvSpPr>
          <p:nvPr/>
        </p:nvSpPr>
        <p:spPr bwMode="auto">
          <a:xfrm>
            <a:off x="6019800" y="1828800"/>
            <a:ext cx="2963863" cy="1374775"/>
          </a:xfrm>
          <a:prstGeom prst="rect">
            <a:avLst/>
          </a:prstGeom>
          <a:solidFill>
            <a:schemeClr val="bg1"/>
          </a:solidFill>
          <a:ln w="9525" algn="ctr">
            <a:solidFill>
              <a:schemeClr val="tx1"/>
            </a:solidFill>
            <a:miter lim="800000"/>
            <a:headEnd/>
            <a:tailEnd/>
          </a:ln>
        </p:spPr>
        <p:txBody>
          <a:bodyPr anchor="ctr"/>
          <a:lstStyle/>
          <a:p>
            <a:pPr algn="ctr"/>
            <a:r>
              <a:rPr lang="en-US" sz="1400" b="1" dirty="0">
                <a:latin typeface="Courier New" pitchFamily="49" charset="0"/>
              </a:rPr>
              <a:t>Account Summary</a:t>
            </a:r>
          </a:p>
          <a:p>
            <a:pPr algn="ctr"/>
            <a:endParaRPr lang="en-US" sz="1400" b="1" dirty="0">
              <a:latin typeface="Courier New" pitchFamily="49" charset="0"/>
            </a:endParaRPr>
          </a:p>
          <a:p>
            <a:pPr algn="ctr"/>
            <a:r>
              <a:rPr lang="en-US" sz="1400" b="1" dirty="0">
                <a:latin typeface="Courier New" pitchFamily="49" charset="0"/>
              </a:rPr>
              <a:t>Acct:5424-6066-2134-4334</a:t>
            </a:r>
          </a:p>
          <a:p>
            <a:pPr algn="ctr"/>
            <a:r>
              <a:rPr lang="en-US" sz="1400" b="1" dirty="0">
                <a:latin typeface="Courier New" pitchFamily="49" charset="0"/>
              </a:rPr>
              <a:t>Acct:4128-7574-3921-0192</a:t>
            </a:r>
          </a:p>
          <a:p>
            <a:pPr algn="ctr"/>
            <a:r>
              <a:rPr lang="en-US" sz="1400" b="1" dirty="0">
                <a:latin typeface="Courier New" pitchFamily="49" charset="0"/>
              </a:rPr>
              <a:t>Acct:5424-9383-2039-4029</a:t>
            </a:r>
          </a:p>
          <a:p>
            <a:pPr algn="ctr"/>
            <a:r>
              <a:rPr lang="en-US" sz="1400" b="1" dirty="0">
                <a:latin typeface="Courier New" pitchFamily="49" charset="0"/>
              </a:rPr>
              <a:t>Acct:4128-0004-1234-0293</a:t>
            </a:r>
          </a:p>
        </p:txBody>
      </p:sp>
      <p:sp>
        <p:nvSpPr>
          <p:cNvPr id="78" name="Text Box 57"/>
          <p:cNvSpPr txBox="1">
            <a:spLocks noChangeArrowheads="1"/>
          </p:cNvSpPr>
          <p:nvPr/>
        </p:nvSpPr>
        <p:spPr bwMode="auto">
          <a:xfrm>
            <a:off x="6019800" y="5047456"/>
            <a:ext cx="3124200" cy="685800"/>
          </a:xfrm>
          <a:prstGeom prst="rect">
            <a:avLst/>
          </a:prstGeom>
          <a:noFill/>
          <a:ln w="9525" algn="ctr">
            <a:noFill/>
            <a:miter lim="800000"/>
            <a:headEnd/>
            <a:tailEnd/>
          </a:ln>
        </p:spPr>
        <p:txBody>
          <a:bodyPr/>
          <a:lstStyle/>
          <a:p>
            <a:r>
              <a:rPr lang="fr-FR" sz="1200" b="1" dirty="0" smtClean="0"/>
              <a:t>4. La base de données exécute la requête contenant l’attaque et renvoie les résultats sous forme chiffrée à l’application.</a:t>
            </a:r>
            <a:endParaRPr lang="fr-FR" sz="1200" b="1" dirty="0"/>
          </a:p>
        </p:txBody>
      </p:sp>
      <p:sp>
        <p:nvSpPr>
          <p:cNvPr id="79" name="Text Box 58"/>
          <p:cNvSpPr txBox="1">
            <a:spLocks noChangeArrowheads="1"/>
          </p:cNvSpPr>
          <p:nvPr/>
        </p:nvSpPr>
        <p:spPr bwMode="auto">
          <a:xfrm>
            <a:off x="6019800" y="5911552"/>
            <a:ext cx="3124200" cy="685800"/>
          </a:xfrm>
          <a:prstGeom prst="rect">
            <a:avLst/>
          </a:prstGeom>
          <a:noFill/>
          <a:ln w="9525" algn="ctr">
            <a:noFill/>
            <a:miter lim="800000"/>
            <a:headEnd/>
            <a:tailEnd/>
          </a:ln>
        </p:spPr>
        <p:txBody>
          <a:bodyPr/>
          <a:lstStyle/>
          <a:p>
            <a:r>
              <a:rPr lang="fr-FR" sz="1200" b="1" dirty="0" smtClean="0"/>
              <a:t>5. L’application déchiffre les données et retourne le résultat de la requête à l’utilisateur.</a:t>
            </a:r>
            <a:endParaRPr lang="fr-FR" sz="1200" b="1" dirty="0"/>
          </a:p>
        </p:txBody>
      </p:sp>
      <p:grpSp>
        <p:nvGrpSpPr>
          <p:cNvPr id="80" name="Group 59"/>
          <p:cNvGrpSpPr>
            <a:grpSpLocks/>
          </p:cNvGrpSpPr>
          <p:nvPr/>
        </p:nvGrpSpPr>
        <p:grpSpPr bwMode="auto">
          <a:xfrm>
            <a:off x="6248400" y="1676400"/>
            <a:ext cx="2613025" cy="1287463"/>
            <a:chOff x="5424" y="3360"/>
            <a:chExt cx="1646" cy="811"/>
          </a:xfrm>
        </p:grpSpPr>
        <p:pic>
          <p:nvPicPr>
            <p:cNvPr id="81" name="Picture 60"/>
            <p:cNvPicPr>
              <a:picLocks noChangeAspect="1" noChangeArrowheads="1"/>
            </p:cNvPicPr>
            <p:nvPr/>
          </p:nvPicPr>
          <p:blipFill>
            <a:blip r:embed="rId4" cstate="print"/>
            <a:srcRect/>
            <a:stretch>
              <a:fillRect/>
            </a:stretch>
          </p:blipFill>
          <p:spPr bwMode="auto">
            <a:xfrm>
              <a:off x="5424" y="3360"/>
              <a:ext cx="1646" cy="811"/>
            </a:xfrm>
            <a:prstGeom prst="rect">
              <a:avLst/>
            </a:prstGeom>
            <a:noFill/>
            <a:ln w="9525">
              <a:solidFill>
                <a:schemeClr val="tx1"/>
              </a:solidFill>
              <a:miter lim="800000"/>
              <a:headEnd/>
              <a:tailEnd/>
            </a:ln>
          </p:spPr>
        </p:pic>
        <p:sp>
          <p:nvSpPr>
            <p:cNvPr id="82" name="Text Box 61"/>
            <p:cNvSpPr txBox="1">
              <a:spLocks noChangeArrowheads="1"/>
            </p:cNvSpPr>
            <p:nvPr/>
          </p:nvSpPr>
          <p:spPr bwMode="auto">
            <a:xfrm>
              <a:off x="5483" y="3504"/>
              <a:ext cx="501" cy="162"/>
            </a:xfrm>
            <a:prstGeom prst="rect">
              <a:avLst/>
            </a:prstGeom>
            <a:solidFill>
              <a:schemeClr val="bg1"/>
            </a:solidFill>
            <a:ln w="9525" algn="ctr">
              <a:noFill/>
              <a:miter lim="800000"/>
              <a:headEnd/>
              <a:tailEnd/>
            </a:ln>
          </p:spPr>
          <p:txBody>
            <a:bodyPr wrap="none" lIns="45720" rIns="45720">
              <a:spAutoFit/>
            </a:bodyPr>
            <a:lstStyle/>
            <a:p>
              <a:pPr algn="r"/>
              <a:r>
                <a:rPr lang="en-US" sz="1200"/>
                <a:t>Account: </a:t>
              </a:r>
            </a:p>
          </p:txBody>
        </p:sp>
        <p:sp>
          <p:nvSpPr>
            <p:cNvPr id="83" name="Text Box 62"/>
            <p:cNvSpPr txBox="1">
              <a:spLocks noChangeArrowheads="1"/>
            </p:cNvSpPr>
            <p:nvPr/>
          </p:nvSpPr>
          <p:spPr bwMode="auto">
            <a:xfrm>
              <a:off x="5472" y="3678"/>
              <a:ext cx="508" cy="162"/>
            </a:xfrm>
            <a:prstGeom prst="rect">
              <a:avLst/>
            </a:prstGeom>
            <a:solidFill>
              <a:schemeClr val="bg1"/>
            </a:solidFill>
            <a:ln w="9525" algn="ctr">
              <a:noFill/>
              <a:miter lim="800000"/>
              <a:headEnd/>
              <a:tailEnd/>
            </a:ln>
          </p:spPr>
          <p:txBody>
            <a:bodyPr wrap="none" lIns="45720" rIns="45720">
              <a:spAutoFit/>
            </a:bodyPr>
            <a:lstStyle/>
            <a:p>
              <a:pPr algn="r"/>
              <a:r>
                <a:rPr lang="en-US" sz="1200"/>
                <a:t>       SKU: </a:t>
              </a:r>
            </a:p>
          </p:txBody>
        </p:sp>
      </p:grpSp>
      <p:grpSp>
        <p:nvGrpSpPr>
          <p:cNvPr id="84" name="Group 63"/>
          <p:cNvGrpSpPr>
            <a:grpSpLocks/>
          </p:cNvGrpSpPr>
          <p:nvPr/>
        </p:nvGrpSpPr>
        <p:grpSpPr bwMode="auto">
          <a:xfrm>
            <a:off x="6324600" y="1676400"/>
            <a:ext cx="2492375" cy="1463675"/>
            <a:chOff x="5184" y="2448"/>
            <a:chExt cx="1570" cy="922"/>
          </a:xfrm>
        </p:grpSpPr>
        <p:pic>
          <p:nvPicPr>
            <p:cNvPr id="85" name="Picture 64"/>
            <p:cNvPicPr>
              <a:picLocks noChangeAspect="1" noChangeArrowheads="1"/>
            </p:cNvPicPr>
            <p:nvPr/>
          </p:nvPicPr>
          <p:blipFill>
            <a:blip r:embed="rId5" cstate="print"/>
            <a:srcRect/>
            <a:stretch>
              <a:fillRect/>
            </a:stretch>
          </p:blipFill>
          <p:spPr bwMode="auto">
            <a:xfrm>
              <a:off x="5184" y="2448"/>
              <a:ext cx="1570" cy="922"/>
            </a:xfrm>
            <a:prstGeom prst="rect">
              <a:avLst/>
            </a:prstGeom>
            <a:noFill/>
            <a:ln w="9525">
              <a:solidFill>
                <a:schemeClr val="tx1"/>
              </a:solidFill>
              <a:miter lim="800000"/>
              <a:headEnd/>
              <a:tailEnd/>
            </a:ln>
          </p:spPr>
        </p:pic>
        <p:sp>
          <p:nvSpPr>
            <p:cNvPr id="86" name="Text Box 65"/>
            <p:cNvSpPr txBox="1">
              <a:spLocks noChangeArrowheads="1"/>
            </p:cNvSpPr>
            <p:nvPr/>
          </p:nvSpPr>
          <p:spPr bwMode="auto">
            <a:xfrm>
              <a:off x="5204" y="2605"/>
              <a:ext cx="501" cy="162"/>
            </a:xfrm>
            <a:prstGeom prst="rect">
              <a:avLst/>
            </a:prstGeom>
            <a:solidFill>
              <a:schemeClr val="bg1"/>
            </a:solidFill>
            <a:ln w="9525" algn="ctr">
              <a:noFill/>
              <a:miter lim="800000"/>
              <a:headEnd/>
              <a:tailEnd/>
            </a:ln>
          </p:spPr>
          <p:txBody>
            <a:bodyPr wrap="none" lIns="45720" rIns="45720">
              <a:spAutoFit/>
            </a:bodyPr>
            <a:lstStyle/>
            <a:p>
              <a:pPr algn="r"/>
              <a:r>
                <a:rPr lang="en-US" sz="1200"/>
                <a:t>Account: </a:t>
              </a:r>
            </a:p>
          </p:txBody>
        </p:sp>
        <p:sp>
          <p:nvSpPr>
            <p:cNvPr id="87" name="Text Box 66"/>
            <p:cNvSpPr txBox="1">
              <a:spLocks noChangeArrowheads="1"/>
            </p:cNvSpPr>
            <p:nvPr/>
          </p:nvSpPr>
          <p:spPr bwMode="auto">
            <a:xfrm>
              <a:off x="5193" y="2779"/>
              <a:ext cx="508" cy="162"/>
            </a:xfrm>
            <a:prstGeom prst="rect">
              <a:avLst/>
            </a:prstGeom>
            <a:solidFill>
              <a:schemeClr val="bg1"/>
            </a:solidFill>
            <a:ln w="9525" algn="ctr">
              <a:noFill/>
              <a:miter lim="800000"/>
              <a:headEnd/>
              <a:tailEnd/>
            </a:ln>
          </p:spPr>
          <p:txBody>
            <a:bodyPr wrap="none" lIns="45720" rIns="45720">
              <a:spAutoFit/>
            </a:bodyPr>
            <a:lstStyle/>
            <a:p>
              <a:pPr algn="r"/>
              <a:r>
                <a:rPr lang="en-US" sz="1200"/>
                <a:t>       SKU: </a:t>
              </a:r>
            </a:p>
          </p:txBody>
        </p:sp>
      </p:grpSp>
      <p:sp>
        <p:nvSpPr>
          <p:cNvPr id="89" name="Rectangle 88"/>
          <p:cNvSpPr/>
          <p:nvPr/>
        </p:nvSpPr>
        <p:spPr>
          <a:xfrm>
            <a:off x="2483768" y="6453336"/>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Tree>
    <p:extLst>
      <p:ext uri="{BB962C8B-B14F-4D97-AF65-F5344CB8AC3E}">
        <p14:creationId xmlns:p14="http://schemas.microsoft.com/office/powerpoint/2010/main" val="177231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ox(in)">
                                      <p:cBhvr>
                                        <p:cTn id="7" dur="500"/>
                                        <p:tgtEl>
                                          <p:spTgt spid="80"/>
                                        </p:tgtEl>
                                      </p:cBhvr>
                                    </p:animEffect>
                                  </p:childTnLst>
                                  <p:subTnLst>
                                    <p:set>
                                      <p:cBhvr override="childStyle">
                                        <p:cTn dur="1" fill="hold" display="0" masterRel="nextClick" afterEffect="1"/>
                                        <p:tgtEl>
                                          <p:spTgt spid="80"/>
                                        </p:tgtEl>
                                        <p:attrNameLst>
                                          <p:attrName>style.visibility</p:attrName>
                                        </p:attrNameLst>
                                      </p:cBhvr>
                                      <p:to>
                                        <p:strVal val="hidden"/>
                                      </p:to>
                                    </p:set>
                                  </p:sub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1000"/>
                                        <p:tgtEl>
                                          <p:spTgt spid="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1000"/>
                                        <p:tgtEl>
                                          <p:spTgt spid="69"/>
                                        </p:tgtEl>
                                      </p:cBhvr>
                                    </p:animEffect>
                                  </p:childTnLst>
                                </p:cTn>
                              </p:par>
                              <p:par>
                                <p:cTn id="16" presetID="0" presetClass="path" presetSubtype="0" accel="50000" decel="50000" fill="hold" nodeType="withEffect">
                                  <p:stCondLst>
                                    <p:cond delay="0"/>
                                  </p:stCondLst>
                                  <p:childTnLst>
                                    <p:animMotion origin="layout" path="M -0.00399 -0.00671 C -0.00191 0.04445 -0.00851 0.2375 0.00885 0.30093 C 0.02622 0.36435 0.06892 0.37153 0.10035 0.37431 C 0.13177 0.37709 0.17899 0.38218 0.19705 0.31783 C 0.21493 0.25347 0.20694 0.04259 0.20885 -0.0125 " pathEditMode="relative" rAng="0" ptsTypes="aaaaa">
                                      <p:cBhvr>
                                        <p:cTn id="17" dur="3000" fill="hold"/>
                                        <p:tgtEl>
                                          <p:spTgt spid="69"/>
                                        </p:tgtEl>
                                        <p:attrNameLst>
                                          <p:attrName>ppt_x</p:attrName>
                                          <p:attrName>ppt_y</p:attrName>
                                        </p:attrNameLst>
                                      </p:cBhvr>
                                      <p:rCtr x="10700" y="19100"/>
                                    </p:animMotion>
                                  </p:childTnLst>
                                </p:cTn>
                              </p:par>
                              <p:par>
                                <p:cTn id="18" presetID="10" presetClass="entr" presetSubtype="0" fill="hold" grpId="0" nodeType="with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fade">
                                      <p:cBhvr>
                                        <p:cTn id="20" dur="1000"/>
                                        <p:tgtEl>
                                          <p:spTgt spid="75"/>
                                        </p:tgtEl>
                                      </p:cBhvr>
                                    </p:animEffect>
                                  </p:childTnLst>
                                </p:cTn>
                              </p:par>
                              <p:par>
                                <p:cTn id="21" presetID="10" presetClass="entr" presetSubtype="0" fill="hold" nodeType="with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fade">
                                      <p:cBhvr>
                                        <p:cTn id="23" dur="1000"/>
                                        <p:tgtEl>
                                          <p:spTgt spid="84"/>
                                        </p:tgtEl>
                                      </p:cBhvr>
                                    </p:animEffect>
                                  </p:childTnLst>
                                  <p:subTnLst>
                                    <p:set>
                                      <p:cBhvr override="childStyle">
                                        <p:cTn dur="1" fill="hold" display="0" masterRel="nextClick" afterEffect="1"/>
                                        <p:tgtEl>
                                          <p:spTgt spid="84"/>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69"/>
                                        </p:tgtEl>
                                      </p:cBhvr>
                                    </p:animEffect>
                                    <p:set>
                                      <p:cBhvr>
                                        <p:cTn id="28" dur="1" fill="hold">
                                          <p:stCondLst>
                                            <p:cond delay="499"/>
                                          </p:stCondLst>
                                        </p:cTn>
                                        <p:tgtEl>
                                          <p:spTgt spid="69"/>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1000"/>
                                        <p:tgtEl>
                                          <p:spTgt spid="73"/>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1000"/>
                                        <p:tgtEl>
                                          <p:spTgt spid="76"/>
                                        </p:tgtEl>
                                      </p:cBhvr>
                                    </p:animEffect>
                                  </p:childTnLst>
                                </p:cTn>
                              </p:par>
                            </p:childTnLst>
                          </p:cTn>
                        </p:par>
                        <p:par>
                          <p:cTn id="36" fill="hold">
                            <p:stCondLst>
                              <p:cond delay="2000"/>
                            </p:stCondLst>
                            <p:childTnLst>
                              <p:par>
                                <p:cTn id="37" presetID="10" presetClass="entr" presetSubtype="0" fill="hold" grpId="1" nodeType="after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fade">
                                      <p:cBhvr>
                                        <p:cTn id="39" dur="1000"/>
                                        <p:tgtEl>
                                          <p:spTgt spid="70"/>
                                        </p:tgtEl>
                                      </p:cBhvr>
                                    </p:animEffect>
                                  </p:childTnLst>
                                </p:cTn>
                              </p:par>
                            </p:childTnLst>
                          </p:cTn>
                        </p:par>
                        <p:par>
                          <p:cTn id="40" fill="hold">
                            <p:stCondLst>
                              <p:cond delay="3000"/>
                            </p:stCondLst>
                            <p:childTnLst>
                              <p:par>
                                <p:cTn id="41" presetID="0" presetClass="path" presetSubtype="0" accel="50000" decel="50000" fill="hold" grpId="0" nodeType="afterEffect">
                                  <p:stCondLst>
                                    <p:cond delay="0"/>
                                  </p:stCondLst>
                                  <p:childTnLst>
                                    <p:animMotion origin="layout" path="M -0.0007 -0.00486 C 0.00086 0.04583 -0.00799 0.23773 0.00885 0.30092 C 0.02569 0.36412 0.06892 0.37153 0.10034 0.3743 C 0.13177 0.37708 0.17899 0.38217 0.19705 0.31782 C 0.2151 0.25347 0.20711 0.04259 0.20902 -0.0125 " pathEditMode="relative" rAng="0" ptsTypes="aaaaa">
                                      <p:cBhvr>
                                        <p:cTn id="42" dur="3000" fill="hold"/>
                                        <p:tgtEl>
                                          <p:spTgt spid="70"/>
                                        </p:tgtEl>
                                        <p:attrNameLst>
                                          <p:attrName>ppt_x</p:attrName>
                                          <p:attrName>ppt_y</p:attrName>
                                        </p:attrNameLst>
                                      </p:cBhvr>
                                      <p:rCtr x="10400" y="19000"/>
                                    </p:animMotion>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1000"/>
                                        <p:tgtEl>
                                          <p:spTgt spid="78"/>
                                        </p:tgtEl>
                                      </p:cBhvr>
                                    </p:animEffect>
                                  </p:childTnLst>
                                </p:cTn>
                              </p:par>
                            </p:childTnLst>
                          </p:cTn>
                        </p:par>
                        <p:par>
                          <p:cTn id="48" fill="hold">
                            <p:stCondLst>
                              <p:cond delay="1000"/>
                            </p:stCondLst>
                            <p:childTnLst>
                              <p:par>
                                <p:cTn id="49" presetID="10" presetClass="exit" presetSubtype="0" fill="hold" nodeType="afterEffect">
                                  <p:stCondLst>
                                    <p:cond delay="0"/>
                                  </p:stCondLst>
                                  <p:childTnLst>
                                    <p:animEffect transition="out" filter="fade">
                                      <p:cBhvr>
                                        <p:cTn id="50" dur="500"/>
                                        <p:tgtEl>
                                          <p:spTgt spid="70"/>
                                        </p:tgtEl>
                                      </p:cBhvr>
                                    </p:animEffect>
                                    <p:set>
                                      <p:cBhvr>
                                        <p:cTn id="51" dur="1" fill="hold">
                                          <p:stCondLst>
                                            <p:cond delay="499"/>
                                          </p:stCondLst>
                                        </p:cTn>
                                        <p:tgtEl>
                                          <p:spTgt spid="70"/>
                                        </p:tgtEl>
                                        <p:attrNameLst>
                                          <p:attrName>style.visibility</p:attrName>
                                        </p:attrNameLst>
                                      </p:cBhvr>
                                      <p:to>
                                        <p:strVal val="hidden"/>
                                      </p:to>
                                    </p:se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fade">
                                      <p:cBhvr>
                                        <p:cTn id="55" dur="1000"/>
                                        <p:tgtEl>
                                          <p:spTgt spid="7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fade">
                                      <p:cBhvr>
                                        <p:cTn id="58" dur="1000"/>
                                        <p:tgtEl>
                                          <p:spTgt spid="77"/>
                                        </p:tgtEl>
                                      </p:cBhvr>
                                    </p:animEffect>
                                  </p:childTnLst>
                                </p:cTn>
                              </p:par>
                            </p:childTnLst>
                          </p:cTn>
                        </p:par>
                        <p:par>
                          <p:cTn id="59" fill="hold">
                            <p:stCondLst>
                              <p:cond delay="2500"/>
                            </p:stCondLst>
                            <p:childTnLst>
                              <p:par>
                                <p:cTn id="60" presetID="0" presetClass="path" presetSubtype="0" accel="50000" decel="50000" fill="hold" nodeType="afterEffect">
                                  <p:stCondLst>
                                    <p:cond delay="0"/>
                                  </p:stCondLst>
                                  <p:childTnLst>
                                    <p:animMotion origin="layout" path="M 0.00086 0.00625 C 0.00225 0.05532 0.02031 0.23564 0.00885 0.30092 C -0.00261 0.3662 -0.03611 0.39236 -0.06789 0.39722 C -0.09966 0.40208 -0.16007 0.39444 -0.18143 0.32963 C -0.20278 0.26481 -0.19341 0.06203 -0.19584 0.00856 " pathEditMode="relative" rAng="0" ptsTypes="aaaaa">
                                      <p:cBhvr>
                                        <p:cTn id="61" dur="3000" fill="hold"/>
                                        <p:tgtEl>
                                          <p:spTgt spid="71"/>
                                        </p:tgtEl>
                                        <p:attrNameLst>
                                          <p:attrName>ppt_x</p:attrName>
                                          <p:attrName>ppt_y</p:attrName>
                                        </p:attrNameLst>
                                      </p:cBhvr>
                                      <p:rCtr x="-9200" y="19800"/>
                                    </p:animMotion>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71"/>
                                        </p:tgtEl>
                                      </p:cBhvr>
                                    </p:animEffect>
                                    <p:set>
                                      <p:cBhvr>
                                        <p:cTn id="66" dur="1" fill="hold">
                                          <p:stCondLst>
                                            <p:cond delay="499"/>
                                          </p:stCondLst>
                                        </p:cTn>
                                        <p:tgtEl>
                                          <p:spTgt spid="7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73"/>
                                        </p:tgtEl>
                                      </p:cBhvr>
                                    </p:animEffect>
                                    <p:set>
                                      <p:cBhvr>
                                        <p:cTn id="69" dur="1" fill="hold">
                                          <p:stCondLst>
                                            <p:cond delay="499"/>
                                          </p:stCondLst>
                                        </p:cTn>
                                        <p:tgtEl>
                                          <p:spTgt spid="73"/>
                                        </p:tgtEl>
                                        <p:attrNameLst>
                                          <p:attrName>style.visibility</p:attrName>
                                        </p:attrNameLst>
                                      </p:cBhvr>
                                      <p:to>
                                        <p:strVal val="hidden"/>
                                      </p:to>
                                    </p:se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79"/>
                                        </p:tgtEl>
                                        <p:attrNameLst>
                                          <p:attrName>style.visibility</p:attrName>
                                        </p:attrNameLst>
                                      </p:cBhvr>
                                      <p:to>
                                        <p:strVal val="visible"/>
                                      </p:to>
                                    </p:set>
                                    <p:animEffect transition="in" filter="fade">
                                      <p:cBhvr>
                                        <p:cTn id="73" dur="1000"/>
                                        <p:tgtEl>
                                          <p:spTgt spid="79"/>
                                        </p:tgtEl>
                                      </p:cBhvr>
                                    </p:animEffect>
                                  </p:childTnLst>
                                </p:cTn>
                              </p:par>
                              <p:par>
                                <p:cTn id="74" presetID="10" presetClass="entr" presetSubtype="0" fill="hold" nodeType="withEffect">
                                  <p:stCondLst>
                                    <p:cond delay="0"/>
                                  </p:stCondLst>
                                  <p:childTnLst>
                                    <p:set>
                                      <p:cBhvr>
                                        <p:cTn id="75" dur="1" fill="hold">
                                          <p:stCondLst>
                                            <p:cond delay="0"/>
                                          </p:stCondLst>
                                        </p:cTn>
                                        <p:tgtEl>
                                          <p:spTgt spid="72"/>
                                        </p:tgtEl>
                                        <p:attrNameLst>
                                          <p:attrName>style.visibility</p:attrName>
                                        </p:attrNameLst>
                                      </p:cBhvr>
                                      <p:to>
                                        <p:strVal val="visible"/>
                                      </p:to>
                                    </p:set>
                                    <p:animEffect transition="in" filter="fade">
                                      <p:cBhvr>
                                        <p:cTn id="76" dur="1000"/>
                                        <p:tgtEl>
                                          <p:spTgt spid="72"/>
                                        </p:tgtEl>
                                      </p:cBhvr>
                                    </p:animEffect>
                                  </p:childTnLst>
                                </p:cTn>
                              </p:par>
                              <p:par>
                                <p:cTn id="77" presetID="0" presetClass="path" presetSubtype="0" accel="50000" decel="50000" fill="hold" nodeType="withEffect">
                                  <p:stCondLst>
                                    <p:cond delay="0"/>
                                  </p:stCondLst>
                                  <p:childTnLst>
                                    <p:animMotion origin="layout" path="M -0.00295 0.02847 C -0.00104 0.07407 0.01962 0.23958 0.00885 0.30092 C -0.00191 0.36227 -0.03611 0.39236 -0.06788 0.39722 C -0.09965 0.40208 -0.16007 0.39444 -0.18142 0.32963 C -0.20278 0.26481 -0.1934 0.06203 -0.19583 0.00856 " pathEditMode="relative" rAng="0" ptsTypes="aaaaa">
                                      <p:cBhvr>
                                        <p:cTn id="78" dur="3000" fill="hold"/>
                                        <p:tgtEl>
                                          <p:spTgt spid="72"/>
                                        </p:tgtEl>
                                        <p:attrNameLst>
                                          <p:attrName>ppt_x</p:attrName>
                                          <p:attrName>ppt_y</p:attrName>
                                        </p:attrNameLst>
                                      </p:cBhvr>
                                      <p:rCtr x="-8900" y="17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0" grpId="1" animBg="1"/>
      <p:bldP spid="71" grpId="0" animBg="1"/>
      <p:bldP spid="71" grpId="1" animBg="1"/>
      <p:bldP spid="73" grpId="0" animBg="1"/>
      <p:bldP spid="73" grpId="1" animBg="1"/>
      <p:bldP spid="75" grpId="0"/>
      <p:bldP spid="76" grpId="0"/>
      <p:bldP spid="77" grpId="0" animBg="1"/>
      <p:bldP spid="78" grpId="0"/>
      <p:bldP spid="79"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endParaRPr lang="fr-CH" sz="1400" b="1" dirty="0" smtClean="0"/>
          </a:p>
          <a:p>
            <a:pPr algn="ctr"/>
            <a:r>
              <a:rPr lang="fr-CH" sz="1400" b="1" dirty="0" smtClean="0"/>
              <a:t>A1 – Injection</a:t>
            </a:r>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A4 – Références directes non sécurisées à un objet</a:t>
            </a:r>
          </a:p>
        </p:txBody>
      </p:sp>
      <p:sp>
        <p:nvSpPr>
          <p:cNvPr id="21" name="TextBox 20"/>
          <p:cNvSpPr txBox="1"/>
          <p:nvPr/>
        </p:nvSpPr>
        <p:spPr>
          <a:xfrm>
            <a:off x="535274"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endParaRPr lang="fr-CH" sz="1400" dirty="0" smtClean="0"/>
          </a:p>
          <a:p>
            <a:r>
              <a:rPr lang="fr-CH" sz="1400" b="1" dirty="0" smtClean="0"/>
              <a:t>A6 – Exposition de données sensibles</a:t>
            </a:r>
          </a:p>
        </p:txBody>
      </p:sp>
      <p:sp>
        <p:nvSpPr>
          <p:cNvPr id="23" name="TextBox 22"/>
          <p:cNvSpPr txBox="1"/>
          <p:nvPr/>
        </p:nvSpPr>
        <p:spPr>
          <a:xfrm>
            <a:off x="4663732"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A7 – Manque de contrôle d’accès au niveau fonctionnel</a:t>
            </a:r>
            <a:endParaRPr lang="fr-CH" sz="1300" b="1" dirty="0"/>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Tree>
    <p:extLst>
      <p:ext uri="{BB962C8B-B14F-4D97-AF65-F5344CB8AC3E}">
        <p14:creationId xmlns:p14="http://schemas.microsoft.com/office/powerpoint/2010/main" val="77059710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9"/>
            <a:ext cx="6831483" cy="360040"/>
          </a:xfrm>
        </p:spPr>
        <p:txBody>
          <a:bodyPr/>
          <a:lstStyle/>
          <a:p>
            <a:pPr lvl="1" eaLnBrk="1" hangingPunct="1">
              <a:defRPr/>
            </a:pPr>
            <a:r>
              <a:rPr lang="fr-FR" sz="1600" b="1" dirty="0" smtClean="0"/>
              <a:t>Exemple: A4 - </a:t>
            </a:r>
            <a:r>
              <a:rPr lang="fr-CH" sz="1600" b="1" dirty="0"/>
              <a:t>Références directes non sécurisées à un objet</a:t>
            </a: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74" name="Text Box 53"/>
          <p:cNvSpPr txBox="1">
            <a:spLocks noChangeArrowheads="1"/>
          </p:cNvSpPr>
          <p:nvPr/>
        </p:nvSpPr>
        <p:spPr bwMode="auto">
          <a:xfrm>
            <a:off x="5724128" y="1700808"/>
            <a:ext cx="3124200" cy="685800"/>
          </a:xfrm>
          <a:prstGeom prst="rect">
            <a:avLst/>
          </a:prstGeom>
          <a:noFill/>
          <a:ln w="9525" algn="ctr">
            <a:noFill/>
            <a:miter lim="800000"/>
            <a:headEnd/>
            <a:tailEnd/>
          </a:ln>
        </p:spPr>
        <p:txBody>
          <a:bodyPr/>
          <a:lstStyle/>
          <a:p>
            <a:r>
              <a:rPr lang="fr-FR" sz="1200" b="1" dirty="0" smtClean="0"/>
              <a:t>1. L’attaquant remarque que </a:t>
            </a:r>
            <a:r>
              <a:rPr lang="en-US" sz="1200" b="1" dirty="0" smtClean="0"/>
              <a:t>le </a:t>
            </a:r>
            <a:r>
              <a:rPr lang="en-US" sz="1200" b="1" dirty="0" err="1" smtClean="0"/>
              <a:t>paramètre</a:t>
            </a:r>
            <a:r>
              <a:rPr lang="en-US" sz="1200" b="1" dirty="0" smtClean="0"/>
              <a:t> de son </a:t>
            </a:r>
            <a:r>
              <a:rPr lang="en-US" sz="1200" b="1" dirty="0" err="1" smtClean="0"/>
              <a:t>compte</a:t>
            </a:r>
            <a:r>
              <a:rPr lang="en-US" sz="1200" b="1" dirty="0" smtClean="0"/>
              <a:t> </a:t>
            </a:r>
            <a:r>
              <a:rPr lang="en-US" sz="1200" b="1" dirty="0" err="1" smtClean="0"/>
              <a:t>est</a:t>
            </a:r>
            <a:r>
              <a:rPr lang="en-US" sz="1200" b="1" dirty="0" smtClean="0"/>
              <a:t> 6065</a:t>
            </a:r>
          </a:p>
          <a:p>
            <a:r>
              <a:rPr lang="en-US" sz="1200" b="1" dirty="0" smtClean="0"/>
              <a:t>    </a:t>
            </a:r>
            <a:r>
              <a:rPr lang="en-US" sz="1200" b="1" dirty="0" smtClean="0">
                <a:solidFill>
                  <a:srgbClr val="C00000"/>
                </a:solidFill>
              </a:rPr>
              <a:t>?acct=6065</a:t>
            </a:r>
          </a:p>
          <a:p>
            <a:endParaRPr lang="fr-FR" sz="1200" b="1" dirty="0"/>
          </a:p>
        </p:txBody>
      </p:sp>
      <p:sp>
        <p:nvSpPr>
          <p:cNvPr id="76" name="Text Box 55"/>
          <p:cNvSpPr txBox="1">
            <a:spLocks noChangeArrowheads="1"/>
          </p:cNvSpPr>
          <p:nvPr/>
        </p:nvSpPr>
        <p:spPr bwMode="auto">
          <a:xfrm>
            <a:off x="5724128" y="2489001"/>
            <a:ext cx="3124200" cy="685800"/>
          </a:xfrm>
          <a:prstGeom prst="rect">
            <a:avLst/>
          </a:prstGeom>
          <a:noFill/>
          <a:ln w="9525" algn="ctr">
            <a:noFill/>
            <a:miter lim="800000"/>
            <a:headEnd/>
            <a:tailEnd/>
          </a:ln>
        </p:spPr>
        <p:txBody>
          <a:bodyPr/>
          <a:lstStyle/>
          <a:p>
            <a:r>
              <a:rPr lang="fr-FR" sz="1200" b="1" dirty="0" smtClean="0"/>
              <a:t>2. </a:t>
            </a:r>
            <a:r>
              <a:rPr lang="en-US" sz="1200" b="1" dirty="0" smtClean="0"/>
              <a:t>Il </a:t>
            </a:r>
            <a:r>
              <a:rPr lang="en-US" sz="1200" b="1" dirty="0" err="1" smtClean="0"/>
              <a:t>modifie</a:t>
            </a:r>
            <a:r>
              <a:rPr lang="en-US" sz="1200" b="1" dirty="0" smtClean="0"/>
              <a:t> la </a:t>
            </a:r>
            <a:r>
              <a:rPr lang="en-US" sz="1200" b="1" dirty="0" err="1" smtClean="0"/>
              <a:t>valeur</a:t>
            </a:r>
            <a:r>
              <a:rPr lang="en-US" sz="1200" b="1" dirty="0" smtClean="0"/>
              <a:t> du </a:t>
            </a:r>
            <a:r>
              <a:rPr lang="en-US" sz="1200" b="1" dirty="0" err="1" smtClean="0"/>
              <a:t>paramètre</a:t>
            </a:r>
            <a:r>
              <a:rPr lang="en-US" sz="1200" b="1" dirty="0" smtClean="0"/>
              <a:t> à </a:t>
            </a:r>
            <a:r>
              <a:rPr lang="en-US" sz="1200" b="1" dirty="0" err="1" smtClean="0"/>
              <a:t>une</a:t>
            </a:r>
            <a:r>
              <a:rPr lang="en-US" sz="1200" b="1" dirty="0" smtClean="0"/>
              <a:t> </a:t>
            </a:r>
            <a:r>
              <a:rPr lang="en-US" sz="1200" b="1" dirty="0" err="1" smtClean="0"/>
              <a:t>valeur</a:t>
            </a:r>
            <a:r>
              <a:rPr lang="en-US" sz="1200" b="1" dirty="0" smtClean="0"/>
              <a:t> </a:t>
            </a:r>
            <a:r>
              <a:rPr lang="en-US" sz="1200" b="1" dirty="0" err="1" smtClean="0"/>
              <a:t>proche</a:t>
            </a:r>
            <a:r>
              <a:rPr lang="en-US" sz="1200" b="1" dirty="0" smtClean="0"/>
              <a:t> (ex: 6066)</a:t>
            </a:r>
          </a:p>
          <a:p>
            <a:r>
              <a:rPr lang="en-US" sz="1200" b="1" dirty="0" smtClean="0"/>
              <a:t>    </a:t>
            </a:r>
            <a:r>
              <a:rPr lang="en-US" sz="1200" b="1" dirty="0" smtClean="0">
                <a:solidFill>
                  <a:srgbClr val="C00000"/>
                </a:solidFill>
              </a:rPr>
              <a:t>?acct=6066</a:t>
            </a:r>
          </a:p>
        </p:txBody>
      </p:sp>
      <p:sp>
        <p:nvSpPr>
          <p:cNvPr id="78" name="Text Box 57"/>
          <p:cNvSpPr txBox="1">
            <a:spLocks noChangeArrowheads="1"/>
          </p:cNvSpPr>
          <p:nvPr/>
        </p:nvSpPr>
        <p:spPr bwMode="auto">
          <a:xfrm>
            <a:off x="5724128" y="3281089"/>
            <a:ext cx="3124200" cy="685800"/>
          </a:xfrm>
          <a:prstGeom prst="rect">
            <a:avLst/>
          </a:prstGeom>
          <a:noFill/>
          <a:ln w="9525" algn="ctr">
            <a:noFill/>
            <a:miter lim="800000"/>
            <a:headEnd/>
            <a:tailEnd/>
          </a:ln>
        </p:spPr>
        <p:txBody>
          <a:bodyPr/>
          <a:lstStyle/>
          <a:p>
            <a:r>
              <a:rPr lang="fr-FR" sz="1200" b="1" dirty="0" smtClean="0"/>
              <a:t>3. L’attaquant peut voir les informations du compte de la victime.</a:t>
            </a:r>
            <a:endParaRPr lang="fr-FR" sz="1200" b="1" dirty="0"/>
          </a:p>
        </p:txBody>
      </p:sp>
      <p:sp>
        <p:nvSpPr>
          <p:cNvPr id="97" name="Rectangle 96"/>
          <p:cNvSpPr/>
          <p:nvPr/>
        </p:nvSpPr>
        <p:spPr>
          <a:xfrm>
            <a:off x="4283968" y="6255600"/>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pic>
        <p:nvPicPr>
          <p:cNvPr id="26" name="Picture 4"/>
          <p:cNvPicPr>
            <a:picLocks noChangeAspect="1" noChangeArrowheads="1"/>
          </p:cNvPicPr>
          <p:nvPr/>
        </p:nvPicPr>
        <p:blipFill>
          <a:blip r:embed="rId3" cstate="print"/>
          <a:srcRect/>
          <a:stretch>
            <a:fillRect/>
          </a:stretch>
        </p:blipFill>
        <p:spPr bwMode="auto">
          <a:xfrm>
            <a:off x="251520" y="1592857"/>
            <a:ext cx="5029200" cy="4716463"/>
          </a:xfrm>
          <a:prstGeom prst="rect">
            <a:avLst/>
          </a:prstGeom>
          <a:noFill/>
          <a:ln w="9525" algn="ctr">
            <a:noFill/>
            <a:miter lim="800000"/>
            <a:headEnd/>
            <a:tailEnd/>
          </a:ln>
        </p:spPr>
      </p:pic>
      <p:pic>
        <p:nvPicPr>
          <p:cNvPr id="25" name="Picture 5" descr="Online Banking"/>
          <p:cNvPicPr>
            <a:picLocks noChangeAspect="1" noChangeArrowheads="1"/>
          </p:cNvPicPr>
          <p:nvPr/>
        </p:nvPicPr>
        <p:blipFill>
          <a:blip r:embed="rId4" cstate="print"/>
          <a:srcRect/>
          <a:stretch>
            <a:fillRect/>
          </a:stretch>
        </p:blipFill>
        <p:spPr bwMode="auto">
          <a:xfrm>
            <a:off x="251520" y="2212701"/>
            <a:ext cx="4876800" cy="3943350"/>
          </a:xfrm>
          <a:prstGeom prst="rect">
            <a:avLst/>
          </a:prstGeom>
          <a:noFill/>
          <a:ln w="9525">
            <a:noFill/>
            <a:miter lim="800000"/>
            <a:headEnd/>
            <a:tailEnd/>
          </a:ln>
        </p:spPr>
      </p:pic>
      <p:sp>
        <p:nvSpPr>
          <p:cNvPr id="110" name="Text Box 6"/>
          <p:cNvSpPr txBox="1">
            <a:spLocks noChangeArrowheads="1"/>
          </p:cNvSpPr>
          <p:nvPr/>
        </p:nvSpPr>
        <p:spPr bwMode="auto">
          <a:xfrm>
            <a:off x="169168" y="1924669"/>
            <a:ext cx="5122912" cy="369332"/>
          </a:xfrm>
          <a:prstGeom prst="rect">
            <a:avLst/>
          </a:prstGeom>
          <a:solidFill>
            <a:schemeClr val="bg1"/>
          </a:solidFill>
          <a:ln w="9525" algn="ctr">
            <a:solidFill>
              <a:schemeClr val="tx1"/>
            </a:solidFill>
            <a:miter lim="800000"/>
            <a:headEnd/>
            <a:tailEnd/>
          </a:ln>
        </p:spPr>
        <p:txBody>
          <a:bodyPr wrap="square">
            <a:spAutoFit/>
          </a:bodyPr>
          <a:lstStyle/>
          <a:p>
            <a:r>
              <a:rPr lang="en-US" b="1" dirty="0"/>
              <a:t>https://</a:t>
            </a:r>
            <a:r>
              <a:rPr lang="en-US" b="1" dirty="0" smtClean="0"/>
              <a:t>www.onlinebank.com/user?acct=606</a:t>
            </a:r>
            <a:r>
              <a:rPr lang="en-US" b="1" dirty="0" smtClean="0">
                <a:solidFill>
                  <a:srgbClr val="3E0BF9"/>
                </a:solidFill>
              </a:rPr>
              <a:t>5</a:t>
            </a:r>
            <a:endParaRPr lang="en-US" b="1" dirty="0">
              <a:solidFill>
                <a:srgbClr val="3E0BF9"/>
              </a:solidFill>
            </a:endParaRPr>
          </a:p>
        </p:txBody>
      </p:sp>
    </p:spTree>
    <p:extLst>
      <p:ext uri="{BB962C8B-B14F-4D97-AF65-F5344CB8AC3E}">
        <p14:creationId xmlns:p14="http://schemas.microsoft.com/office/powerpoint/2010/main" val="429013653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A4 - </a:t>
            </a:r>
            <a:r>
              <a:rPr lang="fr-CH" sz="1600" b="1" dirty="0"/>
              <a:t>Références directes non sécurisées à un objet</a:t>
            </a: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74" name="Text Box 53"/>
          <p:cNvSpPr txBox="1">
            <a:spLocks noChangeArrowheads="1"/>
          </p:cNvSpPr>
          <p:nvPr/>
        </p:nvSpPr>
        <p:spPr bwMode="auto">
          <a:xfrm>
            <a:off x="5724128" y="1700808"/>
            <a:ext cx="3124200" cy="685800"/>
          </a:xfrm>
          <a:prstGeom prst="rect">
            <a:avLst/>
          </a:prstGeom>
          <a:noFill/>
          <a:ln w="9525" algn="ctr">
            <a:noFill/>
            <a:miter lim="800000"/>
            <a:headEnd/>
            <a:tailEnd/>
          </a:ln>
        </p:spPr>
        <p:txBody>
          <a:bodyPr/>
          <a:lstStyle/>
          <a:p>
            <a:r>
              <a:rPr lang="fr-FR" sz="1200" b="1" dirty="0" smtClean="0"/>
              <a:t>1. L’attaquant remarque que </a:t>
            </a:r>
            <a:r>
              <a:rPr lang="en-US" sz="1200" b="1" dirty="0" smtClean="0"/>
              <a:t>le </a:t>
            </a:r>
            <a:r>
              <a:rPr lang="en-US" sz="1200" b="1" dirty="0" err="1" smtClean="0"/>
              <a:t>paramètre</a:t>
            </a:r>
            <a:r>
              <a:rPr lang="en-US" sz="1200" b="1" dirty="0" smtClean="0"/>
              <a:t> de son </a:t>
            </a:r>
            <a:r>
              <a:rPr lang="en-US" sz="1200" b="1" dirty="0" err="1" smtClean="0"/>
              <a:t>compte</a:t>
            </a:r>
            <a:r>
              <a:rPr lang="en-US" sz="1200" b="1" dirty="0" smtClean="0"/>
              <a:t> </a:t>
            </a:r>
            <a:r>
              <a:rPr lang="en-US" sz="1200" b="1" dirty="0" err="1" smtClean="0"/>
              <a:t>est</a:t>
            </a:r>
            <a:r>
              <a:rPr lang="en-US" sz="1200" b="1" dirty="0" smtClean="0"/>
              <a:t> 6065</a:t>
            </a:r>
          </a:p>
          <a:p>
            <a:r>
              <a:rPr lang="en-US" sz="1200" b="1" dirty="0" smtClean="0"/>
              <a:t>    </a:t>
            </a:r>
            <a:r>
              <a:rPr lang="en-US" sz="1200" b="1" dirty="0" smtClean="0">
                <a:solidFill>
                  <a:srgbClr val="C00000"/>
                </a:solidFill>
              </a:rPr>
              <a:t>?acct=6065</a:t>
            </a:r>
          </a:p>
          <a:p>
            <a:endParaRPr lang="fr-FR" sz="1200" b="1" dirty="0"/>
          </a:p>
        </p:txBody>
      </p:sp>
      <p:sp>
        <p:nvSpPr>
          <p:cNvPr id="76" name="Text Box 55"/>
          <p:cNvSpPr txBox="1">
            <a:spLocks noChangeArrowheads="1"/>
          </p:cNvSpPr>
          <p:nvPr/>
        </p:nvSpPr>
        <p:spPr bwMode="auto">
          <a:xfrm>
            <a:off x="5724128" y="2489001"/>
            <a:ext cx="3124200" cy="685800"/>
          </a:xfrm>
          <a:prstGeom prst="rect">
            <a:avLst/>
          </a:prstGeom>
          <a:noFill/>
          <a:ln w="9525" algn="ctr">
            <a:noFill/>
            <a:miter lim="800000"/>
            <a:headEnd/>
            <a:tailEnd/>
          </a:ln>
        </p:spPr>
        <p:txBody>
          <a:bodyPr/>
          <a:lstStyle/>
          <a:p>
            <a:r>
              <a:rPr lang="fr-FR" sz="1200" b="1" dirty="0" smtClean="0"/>
              <a:t>2. </a:t>
            </a:r>
            <a:r>
              <a:rPr lang="en-US" sz="1200" b="1" dirty="0" smtClean="0"/>
              <a:t>Il </a:t>
            </a:r>
            <a:r>
              <a:rPr lang="en-US" sz="1200" b="1" dirty="0" err="1" smtClean="0"/>
              <a:t>modifie</a:t>
            </a:r>
            <a:r>
              <a:rPr lang="en-US" sz="1200" b="1" dirty="0" smtClean="0"/>
              <a:t> la </a:t>
            </a:r>
            <a:r>
              <a:rPr lang="en-US" sz="1200" b="1" dirty="0" err="1" smtClean="0"/>
              <a:t>valeur</a:t>
            </a:r>
            <a:r>
              <a:rPr lang="en-US" sz="1200" b="1" dirty="0" smtClean="0"/>
              <a:t> du </a:t>
            </a:r>
            <a:r>
              <a:rPr lang="en-US" sz="1200" b="1" dirty="0" err="1" smtClean="0"/>
              <a:t>paramètre</a:t>
            </a:r>
            <a:r>
              <a:rPr lang="en-US" sz="1200" b="1" dirty="0" smtClean="0"/>
              <a:t> à </a:t>
            </a:r>
            <a:r>
              <a:rPr lang="en-US" sz="1200" b="1" dirty="0" err="1" smtClean="0"/>
              <a:t>une</a:t>
            </a:r>
            <a:r>
              <a:rPr lang="en-US" sz="1200" b="1" dirty="0" smtClean="0"/>
              <a:t> </a:t>
            </a:r>
            <a:r>
              <a:rPr lang="en-US" sz="1200" b="1" dirty="0" err="1" smtClean="0"/>
              <a:t>valeur</a:t>
            </a:r>
            <a:r>
              <a:rPr lang="en-US" sz="1200" b="1" dirty="0" smtClean="0"/>
              <a:t> </a:t>
            </a:r>
            <a:r>
              <a:rPr lang="en-US" sz="1200" b="1" dirty="0" err="1" smtClean="0"/>
              <a:t>proche</a:t>
            </a:r>
            <a:r>
              <a:rPr lang="en-US" sz="1200" b="1" dirty="0" smtClean="0"/>
              <a:t> (ex: 6066)</a:t>
            </a:r>
          </a:p>
          <a:p>
            <a:r>
              <a:rPr lang="en-US" sz="1200" b="1" dirty="0" smtClean="0"/>
              <a:t>    </a:t>
            </a:r>
            <a:r>
              <a:rPr lang="en-US" sz="1200" b="1" dirty="0" smtClean="0">
                <a:solidFill>
                  <a:srgbClr val="C00000"/>
                </a:solidFill>
              </a:rPr>
              <a:t>?acct=6066</a:t>
            </a:r>
          </a:p>
        </p:txBody>
      </p:sp>
      <p:sp>
        <p:nvSpPr>
          <p:cNvPr id="78" name="Text Box 57"/>
          <p:cNvSpPr txBox="1">
            <a:spLocks noChangeArrowheads="1"/>
          </p:cNvSpPr>
          <p:nvPr/>
        </p:nvSpPr>
        <p:spPr bwMode="auto">
          <a:xfrm>
            <a:off x="5724128" y="3281089"/>
            <a:ext cx="3124200" cy="685800"/>
          </a:xfrm>
          <a:prstGeom prst="rect">
            <a:avLst/>
          </a:prstGeom>
          <a:noFill/>
          <a:ln w="9525" algn="ctr">
            <a:noFill/>
            <a:miter lim="800000"/>
            <a:headEnd/>
            <a:tailEnd/>
          </a:ln>
        </p:spPr>
        <p:txBody>
          <a:bodyPr/>
          <a:lstStyle/>
          <a:p>
            <a:r>
              <a:rPr lang="fr-FR" sz="1200" b="1" dirty="0" smtClean="0"/>
              <a:t>3. L’attaquant peut voir les informations du compte de la victime.</a:t>
            </a:r>
            <a:endParaRPr lang="fr-FR" sz="1200" b="1" dirty="0"/>
          </a:p>
        </p:txBody>
      </p:sp>
      <p:sp>
        <p:nvSpPr>
          <p:cNvPr id="97" name="Rectangle 96"/>
          <p:cNvSpPr/>
          <p:nvPr/>
        </p:nvSpPr>
        <p:spPr>
          <a:xfrm>
            <a:off x="4283968" y="6255600"/>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grpSp>
        <p:nvGrpSpPr>
          <p:cNvPr id="2" name="Group 103"/>
          <p:cNvGrpSpPr/>
          <p:nvPr/>
        </p:nvGrpSpPr>
        <p:grpSpPr>
          <a:xfrm>
            <a:off x="5364088" y="3933056"/>
            <a:ext cx="3960440" cy="2520280"/>
            <a:chOff x="5364088" y="3933056"/>
            <a:chExt cx="3960440" cy="2520280"/>
          </a:xfrm>
        </p:grpSpPr>
        <p:sp>
          <p:nvSpPr>
            <p:cNvPr id="98" name="Text Box 57"/>
            <p:cNvSpPr txBox="1">
              <a:spLocks noChangeArrowheads="1"/>
            </p:cNvSpPr>
            <p:nvPr/>
          </p:nvSpPr>
          <p:spPr bwMode="auto">
            <a:xfrm>
              <a:off x="5364088" y="3933056"/>
              <a:ext cx="3672408" cy="2520280"/>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200" b="1" dirty="0" smtClean="0"/>
                <a:t>Remplacer les références directes par des références temporaires </a:t>
              </a:r>
              <a:r>
                <a:rPr lang="fr-FR" sz="900" dirty="0" smtClean="0"/>
                <a:t>(</a:t>
              </a:r>
              <a:r>
                <a:rPr lang="fr-FR" sz="900" dirty="0" err="1" smtClean="0"/>
                <a:t>RandomAccessReferenceMap</a:t>
              </a:r>
              <a:r>
                <a:rPr lang="fr-FR" sz="900" dirty="0" smtClean="0"/>
                <a:t>)</a:t>
              </a:r>
              <a:endParaRPr lang="fr-FR" sz="1200" dirty="0" smtClean="0"/>
            </a:p>
            <a:p>
              <a:pPr>
                <a:buFontTx/>
                <a:buChar char="-"/>
              </a:pPr>
              <a:endParaRPr lang="fr-FR" sz="1200" b="1" dirty="0" smtClean="0"/>
            </a:p>
            <a:p>
              <a:r>
                <a:rPr lang="fr-FR" sz="1200" b="1" dirty="0" smtClean="0">
                  <a:solidFill>
                    <a:srgbClr val="FF0000"/>
                  </a:solidFill>
                </a:rPr>
                <a:t>http://app?file=Report123.xls</a:t>
              </a:r>
            </a:p>
            <a:p>
              <a:r>
                <a:rPr lang="fr-FR" sz="1200" b="1" dirty="0" smtClean="0">
                  <a:solidFill>
                    <a:srgbClr val="3E0BF9"/>
                  </a:solidFill>
                </a:rPr>
                <a:t>http://app?file=1</a:t>
              </a:r>
            </a:p>
            <a:p>
              <a:pPr>
                <a:buFontTx/>
                <a:buChar char="-"/>
              </a:pPr>
              <a:endParaRPr lang="fr-FR" sz="1200" b="1" dirty="0" smtClean="0"/>
            </a:p>
            <a:p>
              <a:r>
                <a:rPr lang="fr-FR" sz="1200" b="1" dirty="0" smtClean="0">
                  <a:solidFill>
                    <a:srgbClr val="FF0000"/>
                  </a:solidFill>
                </a:rPr>
                <a:t>http://app?id=9182374 </a:t>
              </a:r>
            </a:p>
            <a:p>
              <a:r>
                <a:rPr lang="fr-FR" sz="1200" b="1" dirty="0" smtClean="0">
                  <a:solidFill>
                    <a:srgbClr val="3E0BF9"/>
                  </a:solidFill>
                </a:rPr>
                <a:t>http://app?id=7d3J93</a:t>
              </a:r>
            </a:p>
            <a:p>
              <a:endParaRPr lang="fr-FR" sz="1200" b="1" dirty="0" smtClean="0">
                <a:solidFill>
                  <a:srgbClr val="3E0BF9"/>
                </a:solidFill>
              </a:endParaRPr>
            </a:p>
            <a:p>
              <a:r>
                <a:rPr lang="fr-FR" sz="1200" b="1" dirty="0" smtClean="0"/>
                <a:t>- Valider les références directes</a:t>
              </a:r>
              <a:r>
                <a:rPr lang="fr-FR" sz="1200" dirty="0" smtClean="0"/>
                <a:t> (format, droits d’accès, etc.)</a:t>
              </a:r>
            </a:p>
            <a:p>
              <a:endParaRPr lang="fr-FR" sz="1200" b="1" dirty="0">
                <a:solidFill>
                  <a:srgbClr val="3E0BF9"/>
                </a:solidFill>
              </a:endParaRPr>
            </a:p>
          </p:txBody>
        </p:sp>
        <p:sp>
          <p:nvSpPr>
            <p:cNvPr id="99" name="Rectangle 58"/>
            <p:cNvSpPr>
              <a:spLocks noChangeArrowheads="1"/>
            </p:cNvSpPr>
            <p:nvPr/>
          </p:nvSpPr>
          <p:spPr bwMode="auto">
            <a:xfrm>
              <a:off x="8254654" y="4941168"/>
              <a:ext cx="1069874" cy="215444"/>
            </a:xfrm>
            <a:prstGeom prst="rect">
              <a:avLst/>
            </a:prstGeom>
            <a:noFill/>
            <a:ln w="9525">
              <a:noFill/>
              <a:miter lim="800000"/>
              <a:headEnd/>
              <a:tailEnd/>
            </a:ln>
          </p:spPr>
          <p:txBody>
            <a:bodyPr wrap="square">
              <a:spAutoFit/>
            </a:bodyPr>
            <a:lstStyle/>
            <a:p>
              <a:pPr eaLnBrk="0" hangingPunct="0"/>
              <a:r>
                <a:rPr lang="en-US" sz="800" b="1" dirty="0"/>
                <a:t>Report123.xls</a:t>
              </a:r>
            </a:p>
          </p:txBody>
        </p:sp>
        <p:sp>
          <p:nvSpPr>
            <p:cNvPr id="100" name="Rectangle 65"/>
            <p:cNvSpPr>
              <a:spLocks noChangeArrowheads="1"/>
            </p:cNvSpPr>
            <p:nvPr/>
          </p:nvSpPr>
          <p:spPr bwMode="auto">
            <a:xfrm>
              <a:off x="8254654" y="5229200"/>
              <a:ext cx="1045882" cy="215444"/>
            </a:xfrm>
            <a:prstGeom prst="rect">
              <a:avLst/>
            </a:prstGeom>
            <a:noFill/>
            <a:ln w="9525">
              <a:noFill/>
              <a:miter lim="800000"/>
              <a:headEnd/>
              <a:tailEnd/>
            </a:ln>
          </p:spPr>
          <p:txBody>
            <a:bodyPr wrap="square">
              <a:spAutoFit/>
            </a:bodyPr>
            <a:lstStyle/>
            <a:p>
              <a:pPr eaLnBrk="0" hangingPunct="0"/>
              <a:r>
                <a:rPr lang="en-US" sz="800" b="1" dirty="0"/>
                <a:t>Acct:9182374</a:t>
              </a:r>
            </a:p>
          </p:txBody>
        </p:sp>
        <p:grpSp>
          <p:nvGrpSpPr>
            <p:cNvPr id="3" name="Group 71"/>
            <p:cNvGrpSpPr/>
            <p:nvPr/>
          </p:nvGrpSpPr>
          <p:grpSpPr>
            <a:xfrm>
              <a:off x="7452320" y="4941168"/>
              <a:ext cx="792088" cy="579512"/>
              <a:chOff x="2066" y="433514"/>
              <a:chExt cx="8135406" cy="813483"/>
            </a:xfrm>
            <a:scene3d>
              <a:camera prst="orthographicFront"/>
              <a:lightRig rig="chilly" dir="t"/>
            </a:scene3d>
          </p:grpSpPr>
          <p:sp>
            <p:nvSpPr>
              <p:cNvPr id="102" name="Rounded Rectangle 101"/>
              <p:cNvSpPr/>
              <p:nvPr/>
            </p:nvSpPr>
            <p:spPr>
              <a:xfrm>
                <a:off x="2066" y="433514"/>
                <a:ext cx="8135406" cy="813483"/>
              </a:xfrm>
              <a:prstGeom prst="roundRect">
                <a:avLst>
                  <a:gd name="adj" fmla="val 10000"/>
                </a:avLst>
              </a:prstGeom>
              <a:solidFill>
                <a:srgbClr val="FFC000"/>
              </a:solidFill>
              <a:ln>
                <a:noFill/>
              </a:ln>
              <a:effectLst/>
              <a:sp3d prstMaterial="translucentPowder">
                <a:bevelT w="127000" h="25400" prst="softRound"/>
              </a:sp3d>
            </p:spPr>
          </p:sp>
          <p:sp>
            <p:nvSpPr>
              <p:cNvPr id="103" name="Rounded Rectangle 4"/>
              <p:cNvSpPr/>
              <p:nvPr/>
            </p:nvSpPr>
            <p:spPr>
              <a:xfrm>
                <a:off x="25892" y="457340"/>
                <a:ext cx="8087754" cy="765831"/>
              </a:xfrm>
              <a:prstGeom prst="rect">
                <a:avLst/>
              </a:prstGeom>
              <a:noFill/>
              <a:ln>
                <a:noFill/>
              </a:ln>
              <a:effectLst/>
              <a:sp3d/>
            </p:spPr>
            <p:txBody>
              <a:bodyPr tIns="91440" bIns="91440" spcCol="1270" anchor="ctr"/>
              <a:lstStyle/>
              <a:p>
                <a:pPr algn="ctr" defTabSz="1066800" fontAlgn="auto">
                  <a:lnSpc>
                    <a:spcPct val="90000"/>
                  </a:lnSpc>
                  <a:spcAft>
                    <a:spcPct val="35000"/>
                  </a:spcAft>
                  <a:defRPr/>
                </a:pPr>
                <a:r>
                  <a:rPr lang="en-US" sz="800" b="1" dirty="0">
                    <a:latin typeface="Tahoma"/>
                    <a:cs typeface="+mn-cs"/>
                  </a:rPr>
                  <a:t>Access</a:t>
                </a:r>
              </a:p>
              <a:p>
                <a:pPr algn="ctr" defTabSz="1066800" fontAlgn="auto">
                  <a:lnSpc>
                    <a:spcPct val="90000"/>
                  </a:lnSpc>
                  <a:spcAft>
                    <a:spcPct val="35000"/>
                  </a:spcAft>
                  <a:defRPr/>
                </a:pPr>
                <a:r>
                  <a:rPr lang="en-US" sz="800" b="1" dirty="0">
                    <a:latin typeface="Tahoma"/>
                    <a:cs typeface="+mn-cs"/>
                  </a:rPr>
                  <a:t>Reference</a:t>
                </a:r>
              </a:p>
              <a:p>
                <a:pPr algn="ctr" defTabSz="1066800" fontAlgn="auto">
                  <a:lnSpc>
                    <a:spcPct val="90000"/>
                  </a:lnSpc>
                  <a:spcAft>
                    <a:spcPct val="35000"/>
                  </a:spcAft>
                  <a:defRPr/>
                </a:pPr>
                <a:r>
                  <a:rPr lang="en-US" sz="800" b="1" dirty="0">
                    <a:latin typeface="Tahoma"/>
                    <a:cs typeface="+mn-cs"/>
                  </a:rPr>
                  <a:t>Map</a:t>
                </a:r>
              </a:p>
            </p:txBody>
          </p:sp>
        </p:grpSp>
      </p:grpSp>
      <p:pic>
        <p:nvPicPr>
          <p:cNvPr id="109" name="Picture 4"/>
          <p:cNvPicPr>
            <a:picLocks noChangeAspect="1" noChangeArrowheads="1"/>
          </p:cNvPicPr>
          <p:nvPr/>
        </p:nvPicPr>
        <p:blipFill>
          <a:blip r:embed="rId3" cstate="print"/>
          <a:srcRect/>
          <a:stretch>
            <a:fillRect/>
          </a:stretch>
        </p:blipFill>
        <p:spPr bwMode="auto">
          <a:xfrm>
            <a:off x="228600" y="1556792"/>
            <a:ext cx="5029200" cy="4716463"/>
          </a:xfrm>
          <a:prstGeom prst="rect">
            <a:avLst/>
          </a:prstGeom>
          <a:noFill/>
          <a:ln w="9525" algn="ctr">
            <a:noFill/>
            <a:miter lim="800000"/>
            <a:headEnd/>
            <a:tailEnd/>
          </a:ln>
        </p:spPr>
      </p:pic>
      <p:sp>
        <p:nvSpPr>
          <p:cNvPr id="18" name="Text Box 6"/>
          <p:cNvSpPr txBox="1">
            <a:spLocks noChangeArrowheads="1"/>
          </p:cNvSpPr>
          <p:nvPr/>
        </p:nvSpPr>
        <p:spPr bwMode="auto">
          <a:xfrm>
            <a:off x="169168" y="2060848"/>
            <a:ext cx="5122912" cy="369332"/>
          </a:xfrm>
          <a:prstGeom prst="rect">
            <a:avLst/>
          </a:prstGeom>
          <a:solidFill>
            <a:schemeClr val="bg1"/>
          </a:solidFill>
          <a:ln w="9525" algn="ctr">
            <a:solidFill>
              <a:schemeClr val="tx1"/>
            </a:solidFill>
            <a:miter lim="800000"/>
            <a:headEnd/>
            <a:tailEnd/>
          </a:ln>
        </p:spPr>
        <p:txBody>
          <a:bodyPr wrap="square">
            <a:spAutoFit/>
          </a:bodyPr>
          <a:lstStyle/>
          <a:p>
            <a:r>
              <a:rPr lang="en-US" b="1" dirty="0"/>
              <a:t>https://</a:t>
            </a:r>
            <a:r>
              <a:rPr lang="en-US" b="1" dirty="0" smtClean="0"/>
              <a:t>www.onlinebank.com/user?acct=606</a:t>
            </a:r>
            <a:r>
              <a:rPr lang="en-US" b="1" dirty="0" smtClean="0">
                <a:solidFill>
                  <a:srgbClr val="C00000"/>
                </a:solidFill>
              </a:rPr>
              <a:t>6</a:t>
            </a:r>
            <a:endParaRPr lang="en-US" b="1" dirty="0">
              <a:solidFill>
                <a:srgbClr val="C00000"/>
              </a:solidFill>
            </a:endParaRPr>
          </a:p>
        </p:txBody>
      </p:sp>
    </p:spTree>
    <p:extLst>
      <p:ext uri="{BB962C8B-B14F-4D97-AF65-F5344CB8AC3E}">
        <p14:creationId xmlns:p14="http://schemas.microsoft.com/office/powerpoint/2010/main" val="157984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endParaRPr lang="fr-CH" sz="1400" b="1" dirty="0" smtClean="0"/>
          </a:p>
          <a:p>
            <a:pPr algn="ctr"/>
            <a:r>
              <a:rPr lang="fr-CH" sz="1400" b="1" dirty="0" smtClean="0"/>
              <a:t>A1 – Injection</a:t>
            </a:r>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oAutofit/>
          </a:bodyPr>
          <a:lstStyle/>
          <a:p>
            <a:pPr algn="ctr"/>
            <a:r>
              <a:rPr lang="fr-CH" sz="1400" b="1" dirty="0" smtClean="0"/>
              <a:t>A4 – Références directes non sécurisées à un objet</a:t>
            </a:r>
          </a:p>
        </p:txBody>
      </p:sp>
      <p:sp>
        <p:nvSpPr>
          <p:cNvPr id="21" name="TextBox 20"/>
          <p:cNvSpPr txBox="1"/>
          <p:nvPr/>
        </p:nvSpPr>
        <p:spPr>
          <a:xfrm>
            <a:off x="535274" y="2762925"/>
            <a:ext cx="1656184" cy="936104"/>
          </a:xfrm>
          <a:prstGeom prst="rect">
            <a:avLst/>
          </a:prstGeom>
          <a:solidFill>
            <a:srgbClr val="C5EFFF"/>
          </a:solidFill>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A6 – Exposition de données sensibles</a:t>
            </a:r>
          </a:p>
        </p:txBody>
      </p:sp>
      <p:sp>
        <p:nvSpPr>
          <p:cNvPr id="23" name="TextBox 22"/>
          <p:cNvSpPr txBox="1"/>
          <p:nvPr/>
        </p:nvSpPr>
        <p:spPr>
          <a:xfrm>
            <a:off x="4663732"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A7 – Manque de contrôle d’accès au niveau fonctionnel</a:t>
            </a:r>
            <a:endParaRPr lang="fr-CH" sz="1300" b="1" dirty="0"/>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Tree>
    <p:extLst>
      <p:ext uri="{BB962C8B-B14F-4D97-AF65-F5344CB8AC3E}">
        <p14:creationId xmlns:p14="http://schemas.microsoft.com/office/powerpoint/2010/main" val="97087283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A5 – Mauvaise configuration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80" name="Line 36"/>
          <p:cNvSpPr>
            <a:spLocks noChangeShapeType="1"/>
          </p:cNvSpPr>
          <p:nvPr/>
        </p:nvSpPr>
        <p:spPr bwMode="auto">
          <a:xfrm flipH="1">
            <a:off x="4433938" y="5238328"/>
            <a:ext cx="0" cy="990600"/>
          </a:xfrm>
          <a:prstGeom prst="line">
            <a:avLst/>
          </a:prstGeom>
          <a:noFill/>
          <a:ln w="127000">
            <a:solidFill>
              <a:schemeClr val="tx1"/>
            </a:solidFill>
            <a:round/>
            <a:headEnd/>
            <a:tailEnd/>
          </a:ln>
        </p:spPr>
        <p:txBody>
          <a:bodyPr anchor="ctr"/>
          <a:lstStyle/>
          <a:p>
            <a:endParaRPr lang="en-US"/>
          </a:p>
        </p:txBody>
      </p:sp>
      <p:sp>
        <p:nvSpPr>
          <p:cNvPr id="84" name="AutoShape 37"/>
          <p:cNvSpPr>
            <a:spLocks noChangeArrowheads="1"/>
          </p:cNvSpPr>
          <p:nvPr/>
        </p:nvSpPr>
        <p:spPr bwMode="auto">
          <a:xfrm>
            <a:off x="4256138" y="5187528"/>
            <a:ext cx="388937" cy="515938"/>
          </a:xfrm>
          <a:prstGeom prst="can">
            <a:avLst>
              <a:gd name="adj" fmla="val 33163"/>
            </a:avLst>
          </a:prstGeom>
          <a:solidFill>
            <a:srgbClr val="FFFF00"/>
          </a:solidFill>
          <a:ln w="12700">
            <a:solidFill>
              <a:schemeClr val="tx1"/>
            </a:solidFill>
            <a:round/>
            <a:headEnd/>
            <a:tailEnd/>
          </a:ln>
        </p:spPr>
        <p:txBody>
          <a:bodyPr wrap="none" anchor="ctr"/>
          <a:lstStyle/>
          <a:p>
            <a:endParaRPr lang="en-US"/>
          </a:p>
        </p:txBody>
      </p:sp>
      <p:sp>
        <p:nvSpPr>
          <p:cNvPr id="88" name="Rectangle 38"/>
          <p:cNvSpPr>
            <a:spLocks noChangeArrowheads="1"/>
          </p:cNvSpPr>
          <p:nvPr/>
        </p:nvSpPr>
        <p:spPr bwMode="ltGray">
          <a:xfrm>
            <a:off x="3822750" y="5320878"/>
            <a:ext cx="1227138"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Hardened OS</a:t>
            </a:r>
          </a:p>
        </p:txBody>
      </p:sp>
      <p:sp>
        <p:nvSpPr>
          <p:cNvPr id="90" name="Rectangle 39"/>
          <p:cNvSpPr>
            <a:spLocks noChangeArrowheads="1"/>
          </p:cNvSpPr>
          <p:nvPr/>
        </p:nvSpPr>
        <p:spPr bwMode="ltGray">
          <a:xfrm>
            <a:off x="3808463" y="4987503"/>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Web Server</a:t>
            </a:r>
          </a:p>
        </p:txBody>
      </p:sp>
      <p:sp>
        <p:nvSpPr>
          <p:cNvPr id="91" name="Rectangle 40"/>
          <p:cNvSpPr>
            <a:spLocks noChangeArrowheads="1"/>
          </p:cNvSpPr>
          <p:nvPr/>
        </p:nvSpPr>
        <p:spPr bwMode="ltGray">
          <a:xfrm>
            <a:off x="3808463" y="4644603"/>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App Server</a:t>
            </a:r>
          </a:p>
        </p:txBody>
      </p:sp>
      <p:sp>
        <p:nvSpPr>
          <p:cNvPr id="92" name="Rectangle 52"/>
          <p:cNvSpPr>
            <a:spLocks noChangeArrowheads="1"/>
          </p:cNvSpPr>
          <p:nvPr/>
        </p:nvSpPr>
        <p:spPr bwMode="ltGray">
          <a:xfrm>
            <a:off x="3805288" y="4323928"/>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Framework</a:t>
            </a:r>
          </a:p>
        </p:txBody>
      </p:sp>
      <p:sp>
        <p:nvSpPr>
          <p:cNvPr id="93" name="AutoShape 41"/>
          <p:cNvSpPr>
            <a:spLocks noChangeArrowheads="1"/>
          </p:cNvSpPr>
          <p:nvPr/>
        </p:nvSpPr>
        <p:spPr bwMode="auto">
          <a:xfrm>
            <a:off x="4256138" y="4076278"/>
            <a:ext cx="385762" cy="171450"/>
          </a:xfrm>
          <a:prstGeom prst="can">
            <a:avLst>
              <a:gd name="adj" fmla="val 36056"/>
            </a:avLst>
          </a:prstGeom>
          <a:solidFill>
            <a:srgbClr val="FFFF00"/>
          </a:solidFill>
          <a:ln w="12700">
            <a:solidFill>
              <a:schemeClr val="tx1"/>
            </a:solidFill>
            <a:round/>
            <a:headEnd/>
            <a:tailEnd/>
          </a:ln>
        </p:spPr>
        <p:txBody>
          <a:bodyPr wrap="none" anchor="ctr"/>
          <a:lstStyle/>
          <a:p>
            <a:endParaRPr lang="en-US"/>
          </a:p>
        </p:txBody>
      </p:sp>
      <p:sp>
        <p:nvSpPr>
          <p:cNvPr id="94" name="Line 42"/>
          <p:cNvSpPr>
            <a:spLocks noChangeShapeType="1"/>
          </p:cNvSpPr>
          <p:nvPr/>
        </p:nvSpPr>
        <p:spPr bwMode="auto">
          <a:xfrm flipH="1">
            <a:off x="4449813" y="3661941"/>
            <a:ext cx="1587" cy="482600"/>
          </a:xfrm>
          <a:prstGeom prst="line">
            <a:avLst/>
          </a:prstGeom>
          <a:noFill/>
          <a:ln w="127000">
            <a:solidFill>
              <a:schemeClr val="tx1"/>
            </a:solidFill>
            <a:round/>
            <a:headEnd/>
            <a:tailEnd/>
          </a:ln>
        </p:spPr>
        <p:txBody>
          <a:bodyPr anchor="ctr"/>
          <a:lstStyle/>
          <a:p>
            <a:endParaRPr lang="en-US"/>
          </a:p>
        </p:txBody>
      </p:sp>
      <p:sp>
        <p:nvSpPr>
          <p:cNvPr id="95" name="Rectangle 54"/>
          <p:cNvSpPr>
            <a:spLocks noChangeArrowheads="1"/>
          </p:cNvSpPr>
          <p:nvPr/>
        </p:nvSpPr>
        <p:spPr bwMode="ltGray">
          <a:xfrm>
            <a:off x="3702100" y="3492078"/>
            <a:ext cx="1455738" cy="260350"/>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App Configuration</a:t>
            </a:r>
          </a:p>
        </p:txBody>
      </p:sp>
      <p:sp>
        <p:nvSpPr>
          <p:cNvPr id="96" name="Rectangle 43"/>
          <p:cNvSpPr>
            <a:spLocks noChangeArrowheads="1"/>
          </p:cNvSpPr>
          <p:nvPr/>
        </p:nvSpPr>
        <p:spPr bwMode="ltGray">
          <a:xfrm>
            <a:off x="3706863" y="3161878"/>
            <a:ext cx="1455737" cy="260350"/>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dirty="0">
                <a:solidFill>
                  <a:schemeClr val="bg1"/>
                </a:solidFill>
              </a:rPr>
              <a:t>Custom Code</a:t>
            </a:r>
          </a:p>
        </p:txBody>
      </p:sp>
      <p:sp>
        <p:nvSpPr>
          <p:cNvPr id="97" name="Rectangle 44"/>
          <p:cNvSpPr>
            <a:spLocks noChangeArrowheads="1"/>
          </p:cNvSpPr>
          <p:nvPr/>
        </p:nvSpPr>
        <p:spPr bwMode="ltGray">
          <a:xfrm rot="-5400000">
            <a:off x="3128219"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Accounts</a:t>
            </a:r>
          </a:p>
        </p:txBody>
      </p:sp>
      <p:sp>
        <p:nvSpPr>
          <p:cNvPr id="98" name="Rectangle 45"/>
          <p:cNvSpPr>
            <a:spLocks noChangeArrowheads="1"/>
          </p:cNvSpPr>
          <p:nvPr/>
        </p:nvSpPr>
        <p:spPr bwMode="ltGray">
          <a:xfrm rot="-5400000">
            <a:off x="3311575" y="2404641"/>
            <a:ext cx="1316038" cy="125412"/>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Finance</a:t>
            </a:r>
          </a:p>
        </p:txBody>
      </p:sp>
      <p:sp>
        <p:nvSpPr>
          <p:cNvPr id="99" name="Rectangle 46"/>
          <p:cNvSpPr>
            <a:spLocks noChangeArrowheads="1"/>
          </p:cNvSpPr>
          <p:nvPr/>
        </p:nvSpPr>
        <p:spPr bwMode="ltGray">
          <a:xfrm rot="-5400000">
            <a:off x="3507632"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Administration</a:t>
            </a:r>
          </a:p>
        </p:txBody>
      </p:sp>
      <p:sp>
        <p:nvSpPr>
          <p:cNvPr id="100" name="Rectangle 47"/>
          <p:cNvSpPr>
            <a:spLocks noChangeArrowheads="1"/>
          </p:cNvSpPr>
          <p:nvPr/>
        </p:nvSpPr>
        <p:spPr bwMode="ltGray">
          <a:xfrm rot="-5400000">
            <a:off x="3686225" y="2404641"/>
            <a:ext cx="1316038" cy="125412"/>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Transactions</a:t>
            </a:r>
          </a:p>
        </p:txBody>
      </p:sp>
      <p:sp>
        <p:nvSpPr>
          <p:cNvPr id="101" name="Rectangle 48"/>
          <p:cNvSpPr>
            <a:spLocks noChangeArrowheads="1"/>
          </p:cNvSpPr>
          <p:nvPr/>
        </p:nvSpPr>
        <p:spPr bwMode="ltGray">
          <a:xfrm rot="-5400000">
            <a:off x="3882282"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Communication</a:t>
            </a:r>
          </a:p>
        </p:txBody>
      </p:sp>
      <p:sp>
        <p:nvSpPr>
          <p:cNvPr id="102" name="Rectangle 49"/>
          <p:cNvSpPr>
            <a:spLocks noChangeArrowheads="1"/>
          </p:cNvSpPr>
          <p:nvPr/>
        </p:nvSpPr>
        <p:spPr bwMode="ltGray">
          <a:xfrm rot="-5400000">
            <a:off x="4058494"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Knowledge Mgmt</a:t>
            </a:r>
          </a:p>
        </p:txBody>
      </p:sp>
      <p:sp>
        <p:nvSpPr>
          <p:cNvPr id="103" name="Rectangle 50"/>
          <p:cNvSpPr>
            <a:spLocks noChangeArrowheads="1"/>
          </p:cNvSpPr>
          <p:nvPr/>
        </p:nvSpPr>
        <p:spPr bwMode="ltGray">
          <a:xfrm rot="-5400000">
            <a:off x="4242644"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E-Commerce</a:t>
            </a:r>
          </a:p>
        </p:txBody>
      </p:sp>
      <p:sp>
        <p:nvSpPr>
          <p:cNvPr id="104" name="Rectangle 51"/>
          <p:cNvSpPr>
            <a:spLocks noChangeArrowheads="1"/>
          </p:cNvSpPr>
          <p:nvPr/>
        </p:nvSpPr>
        <p:spPr bwMode="ltGray">
          <a:xfrm rot="-5400000">
            <a:off x="4428382"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Bus. Functions</a:t>
            </a:r>
          </a:p>
        </p:txBody>
      </p:sp>
      <p:pic>
        <p:nvPicPr>
          <p:cNvPr id="105" name="Picture 55" descr="TN_hacker"/>
          <p:cNvPicPr>
            <a:picLocks noChangeAspect="1" noChangeArrowheads="1"/>
          </p:cNvPicPr>
          <p:nvPr/>
        </p:nvPicPr>
        <p:blipFill>
          <a:blip r:embed="rId3" cstate="print">
            <a:lum bright="24000" contrast="42000"/>
          </a:blip>
          <a:srcRect/>
          <a:stretch>
            <a:fillRect/>
          </a:stretch>
        </p:blipFill>
        <p:spPr bwMode="auto">
          <a:xfrm>
            <a:off x="971600" y="4095328"/>
            <a:ext cx="1093788" cy="1268413"/>
          </a:xfrm>
          <a:prstGeom prst="rect">
            <a:avLst/>
          </a:prstGeom>
          <a:noFill/>
          <a:effectLst>
            <a:outerShdw dist="107763" dir="2700000" algn="ctr" rotWithShape="0">
              <a:srgbClr val="808080">
                <a:alpha val="50000"/>
              </a:srgbClr>
            </a:outerShdw>
          </a:effectLst>
        </p:spPr>
      </p:pic>
      <p:sp>
        <p:nvSpPr>
          <p:cNvPr id="106" name="Line 60"/>
          <p:cNvSpPr>
            <a:spLocks noChangeShapeType="1"/>
          </p:cNvSpPr>
          <p:nvPr/>
        </p:nvSpPr>
        <p:spPr bwMode="auto">
          <a:xfrm flipH="1">
            <a:off x="6686600" y="4066753"/>
            <a:ext cx="0" cy="2133600"/>
          </a:xfrm>
          <a:prstGeom prst="line">
            <a:avLst/>
          </a:prstGeom>
          <a:noFill/>
          <a:ln w="127000">
            <a:solidFill>
              <a:schemeClr val="tx1"/>
            </a:solidFill>
            <a:round/>
            <a:headEnd/>
            <a:tailEnd/>
          </a:ln>
        </p:spPr>
        <p:txBody>
          <a:bodyPr anchor="ctr"/>
          <a:lstStyle/>
          <a:p>
            <a:endParaRPr lang="en-US"/>
          </a:p>
        </p:txBody>
      </p:sp>
      <p:sp>
        <p:nvSpPr>
          <p:cNvPr id="107" name="Line 61"/>
          <p:cNvSpPr>
            <a:spLocks noChangeShapeType="1"/>
          </p:cNvSpPr>
          <p:nvPr/>
        </p:nvSpPr>
        <p:spPr bwMode="auto">
          <a:xfrm flipH="1">
            <a:off x="3791000" y="6171778"/>
            <a:ext cx="3505200" cy="0"/>
          </a:xfrm>
          <a:prstGeom prst="line">
            <a:avLst/>
          </a:prstGeom>
          <a:noFill/>
          <a:ln w="127000">
            <a:solidFill>
              <a:schemeClr val="tx1"/>
            </a:solidFill>
            <a:round/>
            <a:headEnd/>
            <a:tailEnd/>
          </a:ln>
        </p:spPr>
        <p:txBody>
          <a:bodyPr anchor="ctr"/>
          <a:lstStyle/>
          <a:p>
            <a:endParaRPr lang="en-US"/>
          </a:p>
        </p:txBody>
      </p:sp>
      <p:sp>
        <p:nvSpPr>
          <p:cNvPr id="108" name="Line 63"/>
          <p:cNvSpPr>
            <a:spLocks noChangeShapeType="1"/>
          </p:cNvSpPr>
          <p:nvPr/>
        </p:nvSpPr>
        <p:spPr bwMode="auto">
          <a:xfrm flipH="1">
            <a:off x="6686600" y="5600278"/>
            <a:ext cx="609600" cy="0"/>
          </a:xfrm>
          <a:prstGeom prst="line">
            <a:avLst/>
          </a:prstGeom>
          <a:noFill/>
          <a:ln w="127000">
            <a:solidFill>
              <a:schemeClr val="tx1"/>
            </a:solidFill>
            <a:round/>
            <a:headEnd/>
            <a:tailEnd/>
          </a:ln>
        </p:spPr>
        <p:txBody>
          <a:bodyPr anchor="ctr"/>
          <a:lstStyle/>
          <a:p>
            <a:endParaRPr lang="en-US"/>
          </a:p>
        </p:txBody>
      </p:sp>
      <p:sp>
        <p:nvSpPr>
          <p:cNvPr id="109" name="Line 64"/>
          <p:cNvSpPr>
            <a:spLocks noChangeShapeType="1"/>
          </p:cNvSpPr>
          <p:nvPr/>
        </p:nvSpPr>
        <p:spPr bwMode="auto">
          <a:xfrm flipH="1">
            <a:off x="6686600" y="4990678"/>
            <a:ext cx="609600" cy="0"/>
          </a:xfrm>
          <a:prstGeom prst="line">
            <a:avLst/>
          </a:prstGeom>
          <a:noFill/>
          <a:ln w="127000">
            <a:solidFill>
              <a:schemeClr val="tx1"/>
            </a:solidFill>
            <a:round/>
            <a:headEnd/>
            <a:tailEnd/>
          </a:ln>
        </p:spPr>
        <p:txBody>
          <a:bodyPr anchor="ctr"/>
          <a:lstStyle/>
          <a:p>
            <a:endParaRPr lang="en-US"/>
          </a:p>
        </p:txBody>
      </p:sp>
      <p:sp>
        <p:nvSpPr>
          <p:cNvPr id="110" name="Line 65"/>
          <p:cNvSpPr>
            <a:spLocks noChangeShapeType="1"/>
          </p:cNvSpPr>
          <p:nvPr/>
        </p:nvSpPr>
        <p:spPr bwMode="auto">
          <a:xfrm flipH="1">
            <a:off x="6686600" y="4381078"/>
            <a:ext cx="609600" cy="0"/>
          </a:xfrm>
          <a:prstGeom prst="line">
            <a:avLst/>
          </a:prstGeom>
          <a:noFill/>
          <a:ln w="127000">
            <a:solidFill>
              <a:schemeClr val="tx1"/>
            </a:solidFill>
            <a:round/>
            <a:headEnd/>
            <a:tailEnd/>
          </a:ln>
        </p:spPr>
        <p:txBody>
          <a:bodyPr anchor="ctr"/>
          <a:lstStyle/>
          <a:p>
            <a:endParaRPr lang="en-US"/>
          </a:p>
        </p:txBody>
      </p:sp>
      <p:sp>
        <p:nvSpPr>
          <p:cNvPr id="111" name="Rectangle 56"/>
          <p:cNvSpPr>
            <a:spLocks noChangeArrowheads="1"/>
          </p:cNvSpPr>
          <p:nvPr/>
        </p:nvSpPr>
        <p:spPr bwMode="ltGray">
          <a:xfrm>
            <a:off x="7220000" y="5465341"/>
            <a:ext cx="1227138" cy="268287"/>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Test Servers</a:t>
            </a:r>
          </a:p>
        </p:txBody>
      </p:sp>
      <p:sp>
        <p:nvSpPr>
          <p:cNvPr id="112" name="Rectangle 57"/>
          <p:cNvSpPr>
            <a:spLocks noChangeArrowheads="1"/>
          </p:cNvSpPr>
          <p:nvPr/>
        </p:nvSpPr>
        <p:spPr bwMode="ltGray">
          <a:xfrm>
            <a:off x="7220000" y="4855741"/>
            <a:ext cx="1227138" cy="268287"/>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QA Servers</a:t>
            </a:r>
          </a:p>
        </p:txBody>
      </p:sp>
      <p:sp>
        <p:nvSpPr>
          <p:cNvPr id="113" name="Rectangle 58"/>
          <p:cNvSpPr>
            <a:spLocks noChangeArrowheads="1"/>
          </p:cNvSpPr>
          <p:nvPr/>
        </p:nvSpPr>
        <p:spPr bwMode="ltGray">
          <a:xfrm>
            <a:off x="7220000" y="6036841"/>
            <a:ext cx="1227138" cy="268287"/>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Source Control</a:t>
            </a:r>
          </a:p>
        </p:txBody>
      </p:sp>
      <p:sp>
        <p:nvSpPr>
          <p:cNvPr id="114" name="Rectangle 59"/>
          <p:cNvSpPr>
            <a:spLocks noChangeArrowheads="1"/>
          </p:cNvSpPr>
          <p:nvPr/>
        </p:nvSpPr>
        <p:spPr bwMode="ltGray">
          <a:xfrm>
            <a:off x="7220000" y="4246141"/>
            <a:ext cx="1227138" cy="268287"/>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Development</a:t>
            </a:r>
          </a:p>
        </p:txBody>
      </p:sp>
      <p:sp>
        <p:nvSpPr>
          <p:cNvPr id="115" name="AutoShape 66"/>
          <p:cNvSpPr>
            <a:spLocks noChangeArrowheads="1"/>
          </p:cNvSpPr>
          <p:nvPr/>
        </p:nvSpPr>
        <p:spPr bwMode="auto">
          <a:xfrm>
            <a:off x="5848400" y="2342728"/>
            <a:ext cx="1368425" cy="409575"/>
          </a:xfrm>
          <a:prstGeom prst="can">
            <a:avLst>
              <a:gd name="adj" fmla="val 25000"/>
            </a:avLst>
          </a:prstGeom>
          <a:solidFill>
            <a:srgbClr val="33CC33"/>
          </a:solidFill>
          <a:ln w="9525">
            <a:solidFill>
              <a:schemeClr val="tx1"/>
            </a:solidFill>
            <a:round/>
            <a:headEnd/>
            <a:tailEnd/>
          </a:ln>
        </p:spPr>
        <p:txBody>
          <a:bodyPr anchor="ctr">
            <a:spAutoFit/>
          </a:bodyPr>
          <a:lstStyle/>
          <a:p>
            <a:pPr algn="ctr"/>
            <a:r>
              <a:rPr lang="en-US"/>
              <a:t>Database</a:t>
            </a:r>
          </a:p>
        </p:txBody>
      </p:sp>
      <p:sp>
        <p:nvSpPr>
          <p:cNvPr id="116" name="Line 67"/>
          <p:cNvSpPr>
            <a:spLocks noChangeShapeType="1"/>
          </p:cNvSpPr>
          <p:nvPr/>
        </p:nvSpPr>
        <p:spPr bwMode="auto">
          <a:xfrm flipH="1">
            <a:off x="5238800" y="2571328"/>
            <a:ext cx="609600" cy="0"/>
          </a:xfrm>
          <a:prstGeom prst="line">
            <a:avLst/>
          </a:prstGeom>
          <a:noFill/>
          <a:ln w="127000">
            <a:solidFill>
              <a:schemeClr val="tx1"/>
            </a:solidFill>
            <a:round/>
            <a:headEnd/>
            <a:tailEnd/>
          </a:ln>
        </p:spPr>
        <p:txBody>
          <a:bodyPr anchor="ctr"/>
          <a:lstStyle/>
          <a:p>
            <a:endParaRPr lang="en-US"/>
          </a:p>
        </p:txBody>
      </p:sp>
      <p:sp>
        <p:nvSpPr>
          <p:cNvPr id="117" name="Freeform 68"/>
          <p:cNvSpPr>
            <a:spLocks/>
          </p:cNvSpPr>
          <p:nvPr/>
        </p:nvSpPr>
        <p:spPr bwMode="gray">
          <a:xfrm>
            <a:off x="1962200" y="4768428"/>
            <a:ext cx="1816100" cy="53975"/>
          </a:xfrm>
          <a:custGeom>
            <a:avLst/>
            <a:gdLst>
              <a:gd name="T0" fmla="*/ 1144 w 1144"/>
              <a:gd name="T1" fmla="*/ 0 h 34"/>
              <a:gd name="T2" fmla="*/ 0 w 1144"/>
              <a:gd name="T3" fmla="*/ 34 h 34"/>
              <a:gd name="T4" fmla="*/ 0 60000 65536"/>
              <a:gd name="T5" fmla="*/ 0 60000 65536"/>
              <a:gd name="T6" fmla="*/ 0 w 1144"/>
              <a:gd name="T7" fmla="*/ 0 h 34"/>
              <a:gd name="T8" fmla="*/ 1144 w 1144"/>
              <a:gd name="T9" fmla="*/ 34 h 34"/>
            </a:gdLst>
            <a:ahLst/>
            <a:cxnLst>
              <a:cxn ang="T4">
                <a:pos x="T0" y="T1"/>
              </a:cxn>
              <a:cxn ang="T5">
                <a:pos x="T2" y="T3"/>
              </a:cxn>
            </a:cxnLst>
            <a:rect l="T6" t="T7" r="T8" b="T9"/>
            <a:pathLst>
              <a:path w="1144" h="34">
                <a:moveTo>
                  <a:pt x="1144" y="0"/>
                </a:moveTo>
                <a:cubicBezTo>
                  <a:pt x="955" y="6"/>
                  <a:pt x="238" y="27"/>
                  <a:pt x="0" y="34"/>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18" name="Freeform 69"/>
          <p:cNvSpPr>
            <a:spLocks/>
          </p:cNvSpPr>
          <p:nvPr/>
        </p:nvSpPr>
        <p:spPr bwMode="gray">
          <a:xfrm>
            <a:off x="1962200" y="5358978"/>
            <a:ext cx="5486400" cy="1022350"/>
          </a:xfrm>
          <a:custGeom>
            <a:avLst/>
            <a:gdLst>
              <a:gd name="T0" fmla="*/ 3719 w 3719"/>
              <a:gd name="T1" fmla="*/ 684 h 787"/>
              <a:gd name="T2" fmla="*/ 1076 w 3719"/>
              <a:gd name="T3" fmla="*/ 673 h 787"/>
              <a:gd name="T4" fmla="*/ 0 w 3719"/>
              <a:gd name="T5" fmla="*/ 0 h 787"/>
              <a:gd name="T6" fmla="*/ 0 60000 65536"/>
              <a:gd name="T7" fmla="*/ 0 60000 65536"/>
              <a:gd name="T8" fmla="*/ 0 60000 65536"/>
              <a:gd name="T9" fmla="*/ 0 w 3719"/>
              <a:gd name="T10" fmla="*/ 0 h 787"/>
              <a:gd name="T11" fmla="*/ 3719 w 3719"/>
              <a:gd name="T12" fmla="*/ 787 h 787"/>
            </a:gdLst>
            <a:ahLst/>
            <a:cxnLst>
              <a:cxn ang="T6">
                <a:pos x="T0" y="T1"/>
              </a:cxn>
              <a:cxn ang="T7">
                <a:pos x="T2" y="T3"/>
              </a:cxn>
              <a:cxn ang="T8">
                <a:pos x="T4" y="T5"/>
              </a:cxn>
            </a:cxnLst>
            <a:rect l="T9" t="T10" r="T11" b="T12"/>
            <a:pathLst>
              <a:path w="3719" h="787">
                <a:moveTo>
                  <a:pt x="3719" y="684"/>
                </a:moveTo>
                <a:cubicBezTo>
                  <a:pt x="3279" y="682"/>
                  <a:pt x="1696" y="787"/>
                  <a:pt x="1076" y="673"/>
                </a:cubicBezTo>
                <a:cubicBezTo>
                  <a:pt x="456" y="559"/>
                  <a:pt x="224" y="140"/>
                  <a:pt x="0" y="0"/>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19" name="Freeform 70"/>
          <p:cNvSpPr>
            <a:spLocks/>
          </p:cNvSpPr>
          <p:nvPr/>
        </p:nvSpPr>
        <p:spPr bwMode="gray">
          <a:xfrm>
            <a:off x="5924600" y="4530303"/>
            <a:ext cx="1276350" cy="1774825"/>
          </a:xfrm>
          <a:custGeom>
            <a:avLst/>
            <a:gdLst>
              <a:gd name="T0" fmla="*/ 804 w 804"/>
              <a:gd name="T1" fmla="*/ 0 h 1118"/>
              <a:gd name="T2" fmla="*/ 491 w 804"/>
              <a:gd name="T3" fmla="*/ 754 h 1118"/>
              <a:gd name="T4" fmla="*/ 0 w 804"/>
              <a:gd name="T5" fmla="*/ 1118 h 1118"/>
              <a:gd name="T6" fmla="*/ 0 60000 65536"/>
              <a:gd name="T7" fmla="*/ 0 60000 65536"/>
              <a:gd name="T8" fmla="*/ 0 60000 65536"/>
              <a:gd name="T9" fmla="*/ 0 w 804"/>
              <a:gd name="T10" fmla="*/ 0 h 1118"/>
              <a:gd name="T11" fmla="*/ 804 w 804"/>
              <a:gd name="T12" fmla="*/ 1118 h 1118"/>
            </a:gdLst>
            <a:ahLst/>
            <a:cxnLst>
              <a:cxn ang="T6">
                <a:pos x="T0" y="T1"/>
              </a:cxn>
              <a:cxn ang="T7">
                <a:pos x="T2" y="T3"/>
              </a:cxn>
              <a:cxn ang="T8">
                <a:pos x="T4" y="T5"/>
              </a:cxn>
            </a:cxnLst>
            <a:rect l="T9" t="T10" r="T11" b="T12"/>
            <a:pathLst>
              <a:path w="804" h="1118">
                <a:moveTo>
                  <a:pt x="804" y="0"/>
                </a:moveTo>
                <a:cubicBezTo>
                  <a:pt x="753" y="126"/>
                  <a:pt x="625" y="568"/>
                  <a:pt x="491" y="754"/>
                </a:cubicBezTo>
                <a:cubicBezTo>
                  <a:pt x="357" y="940"/>
                  <a:pt x="102" y="1042"/>
                  <a:pt x="0" y="1118"/>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0" name="Freeform 71"/>
          <p:cNvSpPr>
            <a:spLocks/>
          </p:cNvSpPr>
          <p:nvPr/>
        </p:nvSpPr>
        <p:spPr bwMode="gray">
          <a:xfrm>
            <a:off x="6000800" y="5108153"/>
            <a:ext cx="1358900" cy="1196975"/>
          </a:xfrm>
          <a:custGeom>
            <a:avLst/>
            <a:gdLst>
              <a:gd name="T0" fmla="*/ 856 w 856"/>
              <a:gd name="T1" fmla="*/ 0 h 754"/>
              <a:gd name="T2" fmla="*/ 483 w 856"/>
              <a:gd name="T3" fmla="*/ 424 h 754"/>
              <a:gd name="T4" fmla="*/ 0 w 856"/>
              <a:gd name="T5" fmla="*/ 754 h 754"/>
              <a:gd name="T6" fmla="*/ 0 60000 65536"/>
              <a:gd name="T7" fmla="*/ 0 60000 65536"/>
              <a:gd name="T8" fmla="*/ 0 60000 65536"/>
              <a:gd name="T9" fmla="*/ 0 w 856"/>
              <a:gd name="T10" fmla="*/ 0 h 754"/>
              <a:gd name="T11" fmla="*/ 856 w 856"/>
              <a:gd name="T12" fmla="*/ 754 h 754"/>
            </a:gdLst>
            <a:ahLst/>
            <a:cxnLst>
              <a:cxn ang="T6">
                <a:pos x="T0" y="T1"/>
              </a:cxn>
              <a:cxn ang="T7">
                <a:pos x="T2" y="T3"/>
              </a:cxn>
              <a:cxn ang="T8">
                <a:pos x="T4" y="T5"/>
              </a:cxn>
            </a:cxnLst>
            <a:rect l="T9" t="T10" r="T11" b="T12"/>
            <a:pathLst>
              <a:path w="856" h="754">
                <a:moveTo>
                  <a:pt x="856" y="0"/>
                </a:moveTo>
                <a:cubicBezTo>
                  <a:pt x="794" y="71"/>
                  <a:pt x="626" y="298"/>
                  <a:pt x="483" y="424"/>
                </a:cubicBezTo>
                <a:cubicBezTo>
                  <a:pt x="340" y="550"/>
                  <a:pt x="101" y="685"/>
                  <a:pt x="0" y="754"/>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1" name="Freeform 72"/>
          <p:cNvSpPr>
            <a:spLocks/>
          </p:cNvSpPr>
          <p:nvPr/>
        </p:nvSpPr>
        <p:spPr bwMode="gray">
          <a:xfrm>
            <a:off x="5848400" y="5619328"/>
            <a:ext cx="1411288" cy="682625"/>
          </a:xfrm>
          <a:custGeom>
            <a:avLst/>
            <a:gdLst>
              <a:gd name="T0" fmla="*/ 889 w 889"/>
              <a:gd name="T1" fmla="*/ 0 h 430"/>
              <a:gd name="T2" fmla="*/ 533 w 889"/>
              <a:gd name="T3" fmla="*/ 254 h 430"/>
              <a:gd name="T4" fmla="*/ 0 w 889"/>
              <a:gd name="T5" fmla="*/ 430 h 430"/>
              <a:gd name="T6" fmla="*/ 0 60000 65536"/>
              <a:gd name="T7" fmla="*/ 0 60000 65536"/>
              <a:gd name="T8" fmla="*/ 0 60000 65536"/>
              <a:gd name="T9" fmla="*/ 0 w 889"/>
              <a:gd name="T10" fmla="*/ 0 h 430"/>
              <a:gd name="T11" fmla="*/ 889 w 889"/>
              <a:gd name="T12" fmla="*/ 430 h 430"/>
            </a:gdLst>
            <a:ahLst/>
            <a:cxnLst>
              <a:cxn ang="T6">
                <a:pos x="T0" y="T1"/>
              </a:cxn>
              <a:cxn ang="T7">
                <a:pos x="T2" y="T3"/>
              </a:cxn>
              <a:cxn ang="T8">
                <a:pos x="T4" y="T5"/>
              </a:cxn>
            </a:cxnLst>
            <a:rect l="T9" t="T10" r="T11" b="T12"/>
            <a:pathLst>
              <a:path w="889" h="430">
                <a:moveTo>
                  <a:pt x="889" y="0"/>
                </a:moveTo>
                <a:cubicBezTo>
                  <a:pt x="830" y="42"/>
                  <a:pt x="681" y="182"/>
                  <a:pt x="533" y="254"/>
                </a:cubicBezTo>
                <a:cubicBezTo>
                  <a:pt x="385" y="326"/>
                  <a:pt x="111" y="393"/>
                  <a:pt x="0" y="430"/>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2" name="Freeform 73"/>
          <p:cNvSpPr>
            <a:spLocks/>
          </p:cNvSpPr>
          <p:nvPr/>
        </p:nvSpPr>
        <p:spPr bwMode="gray">
          <a:xfrm>
            <a:off x="1962200" y="3785766"/>
            <a:ext cx="2724150" cy="2300287"/>
          </a:xfrm>
          <a:custGeom>
            <a:avLst/>
            <a:gdLst>
              <a:gd name="T0" fmla="*/ 1703 w 1716"/>
              <a:gd name="T1" fmla="*/ 0 h 1449"/>
              <a:gd name="T2" fmla="*/ 1432 w 1716"/>
              <a:gd name="T3" fmla="*/ 1296 h 1449"/>
              <a:gd name="T4" fmla="*/ 0 w 1716"/>
              <a:gd name="T5" fmla="*/ 915 h 1449"/>
              <a:gd name="T6" fmla="*/ 0 60000 65536"/>
              <a:gd name="T7" fmla="*/ 0 60000 65536"/>
              <a:gd name="T8" fmla="*/ 0 60000 65536"/>
              <a:gd name="T9" fmla="*/ 0 w 1716"/>
              <a:gd name="T10" fmla="*/ 0 h 1449"/>
              <a:gd name="T11" fmla="*/ 1716 w 1716"/>
              <a:gd name="T12" fmla="*/ 1449 h 1449"/>
            </a:gdLst>
            <a:ahLst/>
            <a:cxnLst>
              <a:cxn ang="T6">
                <a:pos x="T0" y="T1"/>
              </a:cxn>
              <a:cxn ang="T7">
                <a:pos x="T2" y="T3"/>
              </a:cxn>
              <a:cxn ang="T8">
                <a:pos x="T4" y="T5"/>
              </a:cxn>
            </a:cxnLst>
            <a:rect l="T9" t="T10" r="T11" b="T12"/>
            <a:pathLst>
              <a:path w="1716" h="1449">
                <a:moveTo>
                  <a:pt x="1703" y="0"/>
                </a:moveTo>
                <a:cubicBezTo>
                  <a:pt x="1658" y="215"/>
                  <a:pt x="1716" y="1143"/>
                  <a:pt x="1432" y="1296"/>
                </a:cubicBezTo>
                <a:cubicBezTo>
                  <a:pt x="1148" y="1449"/>
                  <a:pt x="298" y="994"/>
                  <a:pt x="0" y="915"/>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3" name="Freeform 74"/>
          <p:cNvSpPr>
            <a:spLocks/>
          </p:cNvSpPr>
          <p:nvPr/>
        </p:nvSpPr>
        <p:spPr bwMode="gray">
          <a:xfrm>
            <a:off x="1962200" y="4458866"/>
            <a:ext cx="1828800" cy="223837"/>
          </a:xfrm>
          <a:custGeom>
            <a:avLst/>
            <a:gdLst>
              <a:gd name="T0" fmla="*/ 1152 w 1152"/>
              <a:gd name="T1" fmla="*/ 0 h 141"/>
              <a:gd name="T2" fmla="*/ 0 w 1152"/>
              <a:gd name="T3" fmla="*/ 141 h 141"/>
              <a:gd name="T4" fmla="*/ 0 60000 65536"/>
              <a:gd name="T5" fmla="*/ 0 60000 65536"/>
              <a:gd name="T6" fmla="*/ 0 w 1152"/>
              <a:gd name="T7" fmla="*/ 0 h 141"/>
              <a:gd name="T8" fmla="*/ 1152 w 1152"/>
              <a:gd name="T9" fmla="*/ 141 h 141"/>
            </a:gdLst>
            <a:ahLst/>
            <a:cxnLst>
              <a:cxn ang="T4">
                <a:pos x="T0" y="T1"/>
              </a:cxn>
              <a:cxn ang="T5">
                <a:pos x="T2" y="T3"/>
              </a:cxn>
            </a:cxnLst>
            <a:rect l="T6" t="T7" r="T8" b="T9"/>
            <a:pathLst>
              <a:path w="1152" h="141">
                <a:moveTo>
                  <a:pt x="1152" y="0"/>
                </a:moveTo>
                <a:cubicBezTo>
                  <a:pt x="960" y="22"/>
                  <a:pt x="240" y="112"/>
                  <a:pt x="0" y="141"/>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4" name="Freeform 75"/>
          <p:cNvSpPr>
            <a:spLocks/>
          </p:cNvSpPr>
          <p:nvPr/>
        </p:nvSpPr>
        <p:spPr bwMode="gray">
          <a:xfrm>
            <a:off x="1962200" y="4974803"/>
            <a:ext cx="1816100" cy="142875"/>
          </a:xfrm>
          <a:custGeom>
            <a:avLst/>
            <a:gdLst>
              <a:gd name="T0" fmla="*/ 1144 w 1144"/>
              <a:gd name="T1" fmla="*/ 90 h 90"/>
              <a:gd name="T2" fmla="*/ 0 w 1144"/>
              <a:gd name="T3" fmla="*/ 0 h 90"/>
              <a:gd name="T4" fmla="*/ 0 60000 65536"/>
              <a:gd name="T5" fmla="*/ 0 60000 65536"/>
              <a:gd name="T6" fmla="*/ 0 w 1144"/>
              <a:gd name="T7" fmla="*/ 0 h 90"/>
              <a:gd name="T8" fmla="*/ 1144 w 1144"/>
              <a:gd name="T9" fmla="*/ 90 h 90"/>
            </a:gdLst>
            <a:ahLst/>
            <a:cxnLst>
              <a:cxn ang="T4">
                <a:pos x="T0" y="T1"/>
              </a:cxn>
              <a:cxn ang="T5">
                <a:pos x="T2" y="T3"/>
              </a:cxn>
            </a:cxnLst>
            <a:rect l="T6" t="T7" r="T8" b="T9"/>
            <a:pathLst>
              <a:path w="1144" h="90">
                <a:moveTo>
                  <a:pt x="1144" y="90"/>
                </a:moveTo>
                <a:cubicBezTo>
                  <a:pt x="953" y="75"/>
                  <a:pt x="238" y="19"/>
                  <a:pt x="0" y="0"/>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5" name="Freeform 76"/>
          <p:cNvSpPr>
            <a:spLocks/>
          </p:cNvSpPr>
          <p:nvPr/>
        </p:nvSpPr>
        <p:spPr bwMode="gray">
          <a:xfrm>
            <a:off x="1962200" y="5127203"/>
            <a:ext cx="1801813" cy="285750"/>
          </a:xfrm>
          <a:custGeom>
            <a:avLst/>
            <a:gdLst>
              <a:gd name="T0" fmla="*/ 1135 w 1135"/>
              <a:gd name="T1" fmla="*/ 180 h 180"/>
              <a:gd name="T2" fmla="*/ 0 w 1135"/>
              <a:gd name="T3" fmla="*/ 0 h 180"/>
              <a:gd name="T4" fmla="*/ 0 60000 65536"/>
              <a:gd name="T5" fmla="*/ 0 60000 65536"/>
              <a:gd name="T6" fmla="*/ 0 w 1135"/>
              <a:gd name="T7" fmla="*/ 0 h 180"/>
              <a:gd name="T8" fmla="*/ 1135 w 1135"/>
              <a:gd name="T9" fmla="*/ 180 h 180"/>
            </a:gdLst>
            <a:ahLst/>
            <a:cxnLst>
              <a:cxn ang="T4">
                <a:pos x="T0" y="T1"/>
              </a:cxn>
              <a:cxn ang="T5">
                <a:pos x="T2" y="T3"/>
              </a:cxn>
            </a:cxnLst>
            <a:rect l="T6" t="T7" r="T8" b="T9"/>
            <a:pathLst>
              <a:path w="1135" h="180">
                <a:moveTo>
                  <a:pt x="1135" y="180"/>
                </a:moveTo>
                <a:cubicBezTo>
                  <a:pt x="946" y="149"/>
                  <a:pt x="236" y="38"/>
                  <a:pt x="0" y="0"/>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6" name="Freeform 77"/>
          <p:cNvSpPr>
            <a:spLocks/>
          </p:cNvSpPr>
          <p:nvPr/>
        </p:nvSpPr>
        <p:spPr bwMode="gray">
          <a:xfrm>
            <a:off x="5022900" y="2750716"/>
            <a:ext cx="1484313" cy="2043112"/>
          </a:xfrm>
          <a:custGeom>
            <a:avLst/>
            <a:gdLst>
              <a:gd name="T0" fmla="*/ 935 w 935"/>
              <a:gd name="T1" fmla="*/ 0 h 1287"/>
              <a:gd name="T2" fmla="*/ 622 w 935"/>
              <a:gd name="T3" fmla="*/ 1076 h 1287"/>
              <a:gd name="T4" fmla="*/ 0 w 935"/>
              <a:gd name="T5" fmla="*/ 1265 h 1287"/>
              <a:gd name="T6" fmla="*/ 0 60000 65536"/>
              <a:gd name="T7" fmla="*/ 0 60000 65536"/>
              <a:gd name="T8" fmla="*/ 0 60000 65536"/>
              <a:gd name="T9" fmla="*/ 0 w 935"/>
              <a:gd name="T10" fmla="*/ 0 h 1287"/>
              <a:gd name="T11" fmla="*/ 935 w 935"/>
              <a:gd name="T12" fmla="*/ 1287 h 1287"/>
            </a:gdLst>
            <a:ahLst/>
            <a:cxnLst>
              <a:cxn ang="T6">
                <a:pos x="T0" y="T1"/>
              </a:cxn>
              <a:cxn ang="T7">
                <a:pos x="T2" y="T3"/>
              </a:cxn>
              <a:cxn ang="T8">
                <a:pos x="T4" y="T5"/>
              </a:cxn>
            </a:cxnLst>
            <a:rect l="T9" t="T10" r="T11" b="T12"/>
            <a:pathLst>
              <a:path w="935" h="1287">
                <a:moveTo>
                  <a:pt x="935" y="0"/>
                </a:moveTo>
                <a:cubicBezTo>
                  <a:pt x="883" y="179"/>
                  <a:pt x="778" y="865"/>
                  <a:pt x="622" y="1076"/>
                </a:cubicBezTo>
                <a:cubicBezTo>
                  <a:pt x="466" y="1287"/>
                  <a:pt x="130" y="1226"/>
                  <a:pt x="0" y="1265"/>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7" name="Freeform 78"/>
          <p:cNvSpPr>
            <a:spLocks/>
          </p:cNvSpPr>
          <p:nvPr/>
        </p:nvSpPr>
        <p:spPr bwMode="gray">
          <a:xfrm>
            <a:off x="6037313" y="3019003"/>
            <a:ext cx="1330325" cy="1371600"/>
          </a:xfrm>
          <a:custGeom>
            <a:avLst/>
            <a:gdLst>
              <a:gd name="T0" fmla="*/ 838 w 838"/>
              <a:gd name="T1" fmla="*/ 0 h 864"/>
              <a:gd name="T2" fmla="*/ 271 w 838"/>
              <a:gd name="T3" fmla="*/ 441 h 864"/>
              <a:gd name="T4" fmla="*/ 0 w 838"/>
              <a:gd name="T5" fmla="*/ 864 h 864"/>
              <a:gd name="T6" fmla="*/ 0 60000 65536"/>
              <a:gd name="T7" fmla="*/ 0 60000 65536"/>
              <a:gd name="T8" fmla="*/ 0 60000 65536"/>
              <a:gd name="T9" fmla="*/ 0 w 838"/>
              <a:gd name="T10" fmla="*/ 0 h 864"/>
              <a:gd name="T11" fmla="*/ 838 w 838"/>
              <a:gd name="T12" fmla="*/ 864 h 864"/>
            </a:gdLst>
            <a:ahLst/>
            <a:cxnLst>
              <a:cxn ang="T6">
                <a:pos x="T0" y="T1"/>
              </a:cxn>
              <a:cxn ang="T7">
                <a:pos x="T2" y="T3"/>
              </a:cxn>
              <a:cxn ang="T8">
                <a:pos x="T4" y="T5"/>
              </a:cxn>
            </a:cxnLst>
            <a:rect l="T9" t="T10" r="T11" b="T12"/>
            <a:pathLst>
              <a:path w="838" h="864">
                <a:moveTo>
                  <a:pt x="838" y="0"/>
                </a:moveTo>
                <a:cubicBezTo>
                  <a:pt x="743" y="74"/>
                  <a:pt x="411" y="297"/>
                  <a:pt x="271" y="441"/>
                </a:cubicBezTo>
                <a:cubicBezTo>
                  <a:pt x="131" y="585"/>
                  <a:pt x="57" y="776"/>
                  <a:pt x="0" y="864"/>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8" name="Rectangle 79"/>
          <p:cNvSpPr>
            <a:spLocks noChangeArrowheads="1"/>
          </p:cNvSpPr>
          <p:nvPr/>
        </p:nvSpPr>
        <p:spPr bwMode="auto">
          <a:xfrm>
            <a:off x="1043608" y="5411366"/>
            <a:ext cx="1224137" cy="646331"/>
          </a:xfrm>
          <a:prstGeom prst="rect">
            <a:avLst/>
          </a:prstGeom>
          <a:noFill/>
          <a:ln w="9525" algn="ctr">
            <a:noFill/>
            <a:miter lim="800000"/>
            <a:headEnd/>
            <a:tailEnd/>
          </a:ln>
        </p:spPr>
        <p:txBody>
          <a:bodyPr wrap="square">
            <a:spAutoFit/>
          </a:bodyPr>
          <a:lstStyle/>
          <a:p>
            <a:r>
              <a:rPr lang="fr-FR" dirty="0" smtClean="0"/>
              <a:t>Attaquant interne</a:t>
            </a:r>
            <a:endParaRPr lang="fr-FR" dirty="0"/>
          </a:p>
        </p:txBody>
      </p:sp>
      <p:sp>
        <p:nvSpPr>
          <p:cNvPr id="129" name="Text Box 57"/>
          <p:cNvSpPr txBox="1">
            <a:spLocks noChangeArrowheads="1"/>
          </p:cNvSpPr>
          <p:nvPr/>
        </p:nvSpPr>
        <p:spPr bwMode="auto">
          <a:xfrm>
            <a:off x="179512" y="1340768"/>
            <a:ext cx="3240360" cy="2513260"/>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100" b="1" dirty="0" smtClean="0"/>
              <a:t>Les applications Web nécessitent des fondations sécurisées (« </a:t>
            </a:r>
            <a:r>
              <a:rPr lang="fr-FR" sz="1100" b="1" dirty="0" err="1" smtClean="0"/>
              <a:t>hardening</a:t>
            </a:r>
            <a:r>
              <a:rPr lang="fr-FR" sz="1100" b="1" dirty="0" smtClean="0"/>
              <a:t> » de chaque élément):</a:t>
            </a:r>
          </a:p>
          <a:p>
            <a:pPr marL="177800" lvl="1">
              <a:buFontTx/>
              <a:buChar char="-"/>
            </a:pPr>
            <a:r>
              <a:rPr lang="fr-FR" sz="1200" b="1" dirty="0" smtClean="0">
                <a:solidFill>
                  <a:srgbClr val="3E0BF9"/>
                </a:solidFill>
              </a:rPr>
              <a:t> </a:t>
            </a:r>
            <a:r>
              <a:rPr lang="fr-FR" sz="1100" b="1" dirty="0" smtClean="0">
                <a:solidFill>
                  <a:srgbClr val="7030A0"/>
                </a:solidFill>
              </a:rPr>
              <a:t>Systèmes d’exploitation </a:t>
            </a:r>
            <a:r>
              <a:rPr lang="fr-FR" sz="1100" dirty="0" smtClean="0"/>
              <a:t>(ex: </a:t>
            </a:r>
            <a:r>
              <a:rPr lang="fr-FR" sz="1100" dirty="0" err="1" smtClean="0"/>
              <a:t>Debian</a:t>
            </a:r>
            <a:r>
              <a:rPr lang="fr-FR" sz="1100" dirty="0" smtClean="0"/>
              <a:t>)</a:t>
            </a:r>
            <a:endParaRPr lang="fr-FR" sz="1100" b="1" dirty="0" smtClean="0">
              <a:solidFill>
                <a:srgbClr val="7030A0"/>
              </a:solidFill>
            </a:endParaRPr>
          </a:p>
          <a:p>
            <a:pPr marL="177800" lvl="1">
              <a:buFontTx/>
              <a:buChar char="-"/>
            </a:pPr>
            <a:r>
              <a:rPr lang="fr-FR" sz="1100" b="1" dirty="0" smtClean="0">
                <a:solidFill>
                  <a:srgbClr val="7030A0"/>
                </a:solidFill>
              </a:rPr>
              <a:t> Serveur Web </a:t>
            </a:r>
            <a:r>
              <a:rPr lang="fr-FR" sz="1100" dirty="0" smtClean="0"/>
              <a:t>(ex: Apache)</a:t>
            </a:r>
          </a:p>
          <a:p>
            <a:pPr marL="177800" lvl="1">
              <a:buFontTx/>
              <a:buChar char="-"/>
            </a:pPr>
            <a:r>
              <a:rPr lang="fr-FR" sz="1100" b="1" dirty="0" smtClean="0">
                <a:solidFill>
                  <a:srgbClr val="7030A0"/>
                </a:solidFill>
              </a:rPr>
              <a:t> Serveur d’application </a:t>
            </a:r>
            <a:r>
              <a:rPr lang="fr-FR" sz="1100" dirty="0" smtClean="0"/>
              <a:t>(ex: </a:t>
            </a:r>
            <a:r>
              <a:rPr lang="fr-FR" sz="1100" dirty="0" err="1" smtClean="0"/>
              <a:t>Tomcat</a:t>
            </a:r>
            <a:r>
              <a:rPr lang="fr-FR" sz="1100" dirty="0" smtClean="0"/>
              <a:t>)</a:t>
            </a:r>
          </a:p>
          <a:p>
            <a:pPr marL="177800" lvl="1">
              <a:buFontTx/>
              <a:buChar char="-"/>
            </a:pPr>
            <a:r>
              <a:rPr lang="fr-FR" sz="1100" dirty="0" smtClean="0"/>
              <a:t> </a:t>
            </a:r>
            <a:r>
              <a:rPr lang="fr-FR" sz="1100" b="1" dirty="0" smtClean="0">
                <a:solidFill>
                  <a:srgbClr val="7030A0"/>
                </a:solidFill>
              </a:rPr>
              <a:t>Serveur de base de données </a:t>
            </a:r>
            <a:r>
              <a:rPr lang="fr-FR" sz="1100" dirty="0" smtClean="0"/>
              <a:t>(ex: MySQL)</a:t>
            </a:r>
          </a:p>
          <a:p>
            <a:pPr lvl="1"/>
            <a:endParaRPr lang="fr-FR" sz="1100" dirty="0" smtClean="0"/>
          </a:p>
          <a:p>
            <a:pPr marL="0" lvl="1">
              <a:buFontTx/>
              <a:buChar char="-"/>
            </a:pPr>
            <a:r>
              <a:rPr lang="fr-FR" sz="1100" b="1" dirty="0" smtClean="0"/>
              <a:t>Accès restreints aux comptes par défaut, code source, fonctionnalités, données, etc.  </a:t>
            </a:r>
          </a:p>
          <a:p>
            <a:pPr marL="0" lvl="1">
              <a:buFontTx/>
              <a:buChar char="-"/>
            </a:pPr>
            <a:endParaRPr lang="fr-FR" sz="1100" b="1" dirty="0" smtClean="0"/>
          </a:p>
          <a:p>
            <a:pPr marL="0" lvl="1">
              <a:buFontTx/>
              <a:buChar char="-"/>
            </a:pPr>
            <a:r>
              <a:rPr lang="fr-FR" sz="1100" b="1" dirty="0" smtClean="0"/>
              <a:t>Accès restreint aux environnements de test et de recette (SIT, UAT).</a:t>
            </a:r>
          </a:p>
          <a:p>
            <a:pPr marL="0" lvl="1">
              <a:buFontTx/>
              <a:buChar char="-"/>
            </a:pPr>
            <a:endParaRPr lang="fr-FR" sz="1100" dirty="0" smtClean="0"/>
          </a:p>
        </p:txBody>
      </p:sp>
      <p:sp>
        <p:nvSpPr>
          <p:cNvPr id="130" name="Rectangle 129"/>
          <p:cNvSpPr/>
          <p:nvPr/>
        </p:nvSpPr>
        <p:spPr>
          <a:xfrm>
            <a:off x="4283968" y="6381328"/>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Tree>
    <p:extLst>
      <p:ext uri="{BB962C8B-B14F-4D97-AF65-F5344CB8AC3E}">
        <p14:creationId xmlns:p14="http://schemas.microsoft.com/office/powerpoint/2010/main" val="31577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blinds(horizontal)">
                                      <p:cBhvr>
                                        <p:cTn id="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endParaRPr lang="fr-CH" sz="1400" b="1" dirty="0" smtClean="0"/>
          </a:p>
          <a:p>
            <a:pPr algn="ctr"/>
            <a:r>
              <a:rPr lang="fr-CH" sz="1400" b="1" dirty="0" smtClean="0"/>
              <a:t>A1 – Injection</a:t>
            </a:r>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oAutofit/>
          </a:bodyPr>
          <a:lstStyle/>
          <a:p>
            <a:pPr algn="ctr"/>
            <a:r>
              <a:rPr lang="fr-CH" sz="1400" b="1" dirty="0" smtClean="0"/>
              <a:t>A4 – Références directes non sécurisées à un objet</a:t>
            </a:r>
          </a:p>
        </p:txBody>
      </p:sp>
      <p:sp>
        <p:nvSpPr>
          <p:cNvPr id="21" name="TextBox 20"/>
          <p:cNvSpPr txBox="1"/>
          <p:nvPr/>
        </p:nvSpPr>
        <p:spPr>
          <a:xfrm>
            <a:off x="535274"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a:solidFill>
            <a:srgbClr val="C5EFFF"/>
          </a:solidFill>
        </p:spPr>
        <p:style>
          <a:lnRef idx="2">
            <a:schemeClr val="accent3"/>
          </a:lnRef>
          <a:fillRef idx="1">
            <a:schemeClr val="lt1"/>
          </a:fillRef>
          <a:effectRef idx="0">
            <a:schemeClr val="accent3"/>
          </a:effectRef>
          <a:fontRef idx="minor">
            <a:schemeClr val="dk1"/>
          </a:fontRef>
        </p:style>
        <p:txBody>
          <a:bodyPr wrap="square" rtlCol="0">
            <a:noAutofit/>
          </a:bodyPr>
          <a:lstStyle/>
          <a:p>
            <a:endParaRPr lang="fr-CH" sz="1400" dirty="0" smtClean="0"/>
          </a:p>
          <a:p>
            <a:r>
              <a:rPr lang="fr-CH" sz="1400" b="1" dirty="0" smtClean="0"/>
              <a:t>A6 – Exposition de données sensibles</a:t>
            </a:r>
          </a:p>
        </p:txBody>
      </p:sp>
      <p:sp>
        <p:nvSpPr>
          <p:cNvPr id="23" name="TextBox 22"/>
          <p:cNvSpPr txBox="1"/>
          <p:nvPr/>
        </p:nvSpPr>
        <p:spPr>
          <a:xfrm>
            <a:off x="4663732"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A7 – Manque de contrôle d’accès au niveau fonctionnel</a:t>
            </a:r>
            <a:endParaRPr lang="fr-CH" sz="1300" b="1" dirty="0"/>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Tree>
    <p:extLst>
      <p:ext uri="{BB962C8B-B14F-4D97-AF65-F5344CB8AC3E}">
        <p14:creationId xmlns:p14="http://schemas.microsoft.com/office/powerpoint/2010/main" val="335347966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A6 - </a:t>
            </a:r>
            <a:r>
              <a:rPr lang="fr-CH" sz="1600" b="1" dirty="0"/>
              <a:t>Exposition de données sensibles</a:t>
            </a: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80" name="Line 15"/>
          <p:cNvSpPr>
            <a:spLocks noChangeShapeType="1"/>
          </p:cNvSpPr>
          <p:nvPr/>
        </p:nvSpPr>
        <p:spPr bwMode="auto">
          <a:xfrm flipV="1">
            <a:off x="971550" y="3645247"/>
            <a:ext cx="6121400" cy="4763"/>
          </a:xfrm>
          <a:prstGeom prst="line">
            <a:avLst/>
          </a:prstGeom>
          <a:noFill/>
          <a:ln w="127000">
            <a:solidFill>
              <a:schemeClr val="tx1"/>
            </a:solidFill>
            <a:round/>
            <a:headEnd/>
            <a:tailEnd/>
          </a:ln>
        </p:spPr>
        <p:txBody>
          <a:bodyPr anchor="ctr"/>
          <a:lstStyle/>
          <a:p>
            <a:endParaRPr lang="en-US" sz="1400" b="1"/>
          </a:p>
        </p:txBody>
      </p:sp>
      <p:sp>
        <p:nvSpPr>
          <p:cNvPr id="84" name="Line 56"/>
          <p:cNvSpPr>
            <a:spLocks noChangeShapeType="1"/>
          </p:cNvSpPr>
          <p:nvPr/>
        </p:nvSpPr>
        <p:spPr bwMode="auto">
          <a:xfrm flipH="1">
            <a:off x="6588125" y="1987897"/>
            <a:ext cx="0" cy="1619250"/>
          </a:xfrm>
          <a:prstGeom prst="line">
            <a:avLst/>
          </a:prstGeom>
          <a:noFill/>
          <a:ln w="127000">
            <a:solidFill>
              <a:schemeClr val="tx1"/>
            </a:solidFill>
            <a:round/>
            <a:headEnd/>
            <a:tailEnd/>
          </a:ln>
        </p:spPr>
        <p:txBody>
          <a:bodyPr anchor="ctr"/>
          <a:lstStyle/>
          <a:p>
            <a:endParaRPr lang="en-US" sz="1400" b="1"/>
          </a:p>
        </p:txBody>
      </p:sp>
      <p:sp>
        <p:nvSpPr>
          <p:cNvPr id="88" name="Freeform 9"/>
          <p:cNvSpPr>
            <a:spLocks/>
          </p:cNvSpPr>
          <p:nvPr/>
        </p:nvSpPr>
        <p:spPr bwMode="gray">
          <a:xfrm>
            <a:off x="1050925" y="2819747"/>
            <a:ext cx="1876425" cy="782638"/>
          </a:xfrm>
          <a:custGeom>
            <a:avLst/>
            <a:gdLst>
              <a:gd name="T0" fmla="*/ 2147483647 w 1182"/>
              <a:gd name="T1" fmla="*/ 2147483647 h 493"/>
              <a:gd name="T2" fmla="*/ 2147483647 w 1182"/>
              <a:gd name="T3" fmla="*/ 2147483647 h 493"/>
              <a:gd name="T4" fmla="*/ 2147483647 w 1182"/>
              <a:gd name="T5" fmla="*/ 2147483647 h 493"/>
              <a:gd name="T6" fmla="*/ 2147483647 w 1182"/>
              <a:gd name="T7" fmla="*/ 0 h 493"/>
              <a:gd name="T8" fmla="*/ 0 60000 65536"/>
              <a:gd name="T9" fmla="*/ 0 60000 65536"/>
              <a:gd name="T10" fmla="*/ 0 60000 65536"/>
              <a:gd name="T11" fmla="*/ 0 60000 65536"/>
              <a:gd name="T12" fmla="*/ 0 w 1182"/>
              <a:gd name="T13" fmla="*/ 0 h 493"/>
              <a:gd name="T14" fmla="*/ 1182 w 1182"/>
              <a:gd name="T15" fmla="*/ 493 h 493"/>
            </a:gdLst>
            <a:ahLst/>
            <a:cxnLst>
              <a:cxn ang="T8">
                <a:pos x="T0" y="T1"/>
              </a:cxn>
              <a:cxn ang="T9">
                <a:pos x="T2" y="T3"/>
              </a:cxn>
              <a:cxn ang="T10">
                <a:pos x="T4" y="T5"/>
              </a:cxn>
              <a:cxn ang="T11">
                <a:pos x="T6" y="T7"/>
              </a:cxn>
            </a:cxnLst>
            <a:rect l="T12" t="T13" r="T14" b="T15"/>
            <a:pathLst>
              <a:path w="1182" h="493">
                <a:moveTo>
                  <a:pt x="1076" y="64"/>
                </a:moveTo>
                <a:cubicBezTo>
                  <a:pt x="1068" y="126"/>
                  <a:pt x="1182" y="381"/>
                  <a:pt x="1030" y="437"/>
                </a:cubicBezTo>
                <a:cubicBezTo>
                  <a:pt x="878" y="493"/>
                  <a:pt x="326" y="474"/>
                  <a:pt x="163" y="401"/>
                </a:cubicBezTo>
                <a:cubicBezTo>
                  <a:pt x="0" y="328"/>
                  <a:pt x="76" y="84"/>
                  <a:pt x="53" y="0"/>
                </a:cubicBezTo>
              </a:path>
            </a:pathLst>
          </a:custGeom>
          <a:noFill/>
          <a:ln w="101600">
            <a:solidFill>
              <a:srgbClr val="FF0000">
                <a:alpha val="59999"/>
              </a:srgbClr>
            </a:solidFill>
            <a:round/>
            <a:headEnd type="triangle" w="med" len="med"/>
            <a:tailEnd/>
          </a:ln>
        </p:spPr>
        <p:txBody>
          <a:bodyPr anchor="ctr"/>
          <a:lstStyle/>
          <a:p>
            <a:endParaRPr lang="en-US" sz="1400" b="1"/>
          </a:p>
        </p:txBody>
      </p:sp>
      <p:sp>
        <p:nvSpPr>
          <p:cNvPr id="90" name="Line 10"/>
          <p:cNvSpPr>
            <a:spLocks noChangeShapeType="1"/>
          </p:cNvSpPr>
          <p:nvPr/>
        </p:nvSpPr>
        <p:spPr bwMode="auto">
          <a:xfrm>
            <a:off x="1009650" y="2846735"/>
            <a:ext cx="1588" cy="855662"/>
          </a:xfrm>
          <a:prstGeom prst="line">
            <a:avLst/>
          </a:prstGeom>
          <a:noFill/>
          <a:ln w="127000">
            <a:solidFill>
              <a:schemeClr val="tx1"/>
            </a:solidFill>
            <a:round/>
            <a:headEnd/>
            <a:tailEnd/>
          </a:ln>
        </p:spPr>
        <p:txBody>
          <a:bodyPr anchor="ctr"/>
          <a:lstStyle/>
          <a:p>
            <a:endParaRPr lang="en-US" sz="1400" b="1"/>
          </a:p>
        </p:txBody>
      </p:sp>
      <p:sp>
        <p:nvSpPr>
          <p:cNvPr id="91" name="Line 17"/>
          <p:cNvSpPr>
            <a:spLocks noChangeShapeType="1"/>
          </p:cNvSpPr>
          <p:nvPr/>
        </p:nvSpPr>
        <p:spPr bwMode="auto">
          <a:xfrm>
            <a:off x="2987675" y="2995960"/>
            <a:ext cx="0" cy="649287"/>
          </a:xfrm>
          <a:prstGeom prst="line">
            <a:avLst/>
          </a:prstGeom>
          <a:noFill/>
          <a:ln w="127000">
            <a:solidFill>
              <a:schemeClr val="tx1"/>
            </a:solidFill>
            <a:round/>
            <a:headEnd/>
            <a:tailEnd/>
          </a:ln>
        </p:spPr>
        <p:txBody>
          <a:bodyPr anchor="ctr"/>
          <a:lstStyle/>
          <a:p>
            <a:endParaRPr lang="en-US" sz="1400" b="1"/>
          </a:p>
        </p:txBody>
      </p:sp>
      <p:sp>
        <p:nvSpPr>
          <p:cNvPr id="92" name="Line 33"/>
          <p:cNvSpPr>
            <a:spLocks noChangeShapeType="1"/>
          </p:cNvSpPr>
          <p:nvPr/>
        </p:nvSpPr>
        <p:spPr bwMode="auto">
          <a:xfrm flipH="1">
            <a:off x="5099050" y="2816572"/>
            <a:ext cx="6350" cy="869950"/>
          </a:xfrm>
          <a:prstGeom prst="line">
            <a:avLst/>
          </a:prstGeom>
          <a:noFill/>
          <a:ln w="127000">
            <a:solidFill>
              <a:schemeClr val="tx1"/>
            </a:solidFill>
            <a:round/>
            <a:headEnd/>
            <a:tailEnd/>
          </a:ln>
        </p:spPr>
        <p:txBody>
          <a:bodyPr anchor="ctr"/>
          <a:lstStyle/>
          <a:p>
            <a:endParaRPr lang="en-US" sz="1400" b="1"/>
          </a:p>
        </p:txBody>
      </p:sp>
      <p:sp>
        <p:nvSpPr>
          <p:cNvPr id="93" name="Rectangle 34"/>
          <p:cNvSpPr>
            <a:spLocks noChangeArrowheads="1"/>
          </p:cNvSpPr>
          <p:nvPr/>
        </p:nvSpPr>
        <p:spPr bwMode="ltGray">
          <a:xfrm>
            <a:off x="2252663" y="2645122"/>
            <a:ext cx="1455737" cy="260350"/>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r>
              <a:rPr lang="fr-FR" sz="1000" b="1" smtClean="0">
                <a:solidFill>
                  <a:schemeClr val="bg1"/>
                </a:solidFill>
              </a:rPr>
              <a:t>Code personnalisé </a:t>
            </a:r>
            <a:endParaRPr lang="fr-FR" sz="1000" b="1">
              <a:solidFill>
                <a:schemeClr val="bg1"/>
              </a:solidFill>
            </a:endParaRPr>
          </a:p>
        </p:txBody>
      </p:sp>
      <p:sp>
        <p:nvSpPr>
          <p:cNvPr id="94" name="Freeform 48"/>
          <p:cNvSpPr>
            <a:spLocks/>
          </p:cNvSpPr>
          <p:nvPr/>
        </p:nvSpPr>
        <p:spPr bwMode="gray">
          <a:xfrm>
            <a:off x="3028950" y="2924522"/>
            <a:ext cx="1995488" cy="660400"/>
          </a:xfrm>
          <a:custGeom>
            <a:avLst/>
            <a:gdLst>
              <a:gd name="T0" fmla="*/ 2147483647 w 1257"/>
              <a:gd name="T1" fmla="*/ 0 h 416"/>
              <a:gd name="T2" fmla="*/ 2147483647 w 1257"/>
              <a:gd name="T3" fmla="*/ 2147483647 h 416"/>
              <a:gd name="T4" fmla="*/ 2147483647 w 1257"/>
              <a:gd name="T5" fmla="*/ 2147483647 h 416"/>
              <a:gd name="T6" fmla="*/ 2147483647 w 1257"/>
              <a:gd name="T7" fmla="*/ 2147483647 h 416"/>
              <a:gd name="T8" fmla="*/ 0 60000 65536"/>
              <a:gd name="T9" fmla="*/ 0 60000 65536"/>
              <a:gd name="T10" fmla="*/ 0 60000 65536"/>
              <a:gd name="T11" fmla="*/ 0 60000 65536"/>
              <a:gd name="T12" fmla="*/ 0 w 1257"/>
              <a:gd name="T13" fmla="*/ 0 h 416"/>
              <a:gd name="T14" fmla="*/ 1257 w 1257"/>
              <a:gd name="T15" fmla="*/ 416 h 416"/>
            </a:gdLst>
            <a:ahLst/>
            <a:cxnLst>
              <a:cxn ang="T8">
                <a:pos x="T0" y="T1"/>
              </a:cxn>
              <a:cxn ang="T9">
                <a:pos x="T2" y="T3"/>
              </a:cxn>
              <a:cxn ang="T10">
                <a:pos x="T4" y="T5"/>
              </a:cxn>
              <a:cxn ang="T11">
                <a:pos x="T6" y="T7"/>
              </a:cxn>
            </a:cxnLst>
            <a:rect l="T12" t="T13" r="T14" b="T15"/>
            <a:pathLst>
              <a:path w="1257" h="416">
                <a:moveTo>
                  <a:pt x="1194" y="0"/>
                </a:moveTo>
                <a:cubicBezTo>
                  <a:pt x="1176" y="60"/>
                  <a:pt x="1257" y="302"/>
                  <a:pt x="1087" y="359"/>
                </a:cubicBezTo>
                <a:cubicBezTo>
                  <a:pt x="917" y="416"/>
                  <a:pt x="344" y="395"/>
                  <a:pt x="172" y="341"/>
                </a:cubicBezTo>
                <a:cubicBezTo>
                  <a:pt x="0" y="287"/>
                  <a:pt x="80" y="100"/>
                  <a:pt x="56" y="37"/>
                </a:cubicBezTo>
              </a:path>
            </a:pathLst>
          </a:custGeom>
          <a:noFill/>
          <a:ln w="101600">
            <a:solidFill>
              <a:srgbClr val="FF9900">
                <a:alpha val="59999"/>
              </a:srgbClr>
            </a:solidFill>
            <a:round/>
            <a:headEnd type="triangle" w="med" len="med"/>
            <a:tailEnd/>
          </a:ln>
        </p:spPr>
        <p:txBody>
          <a:bodyPr anchor="ctr"/>
          <a:lstStyle/>
          <a:p>
            <a:endParaRPr lang="en-US" sz="1400" b="1"/>
          </a:p>
        </p:txBody>
      </p:sp>
      <p:sp>
        <p:nvSpPr>
          <p:cNvPr id="95" name="Freeform 50"/>
          <p:cNvSpPr>
            <a:spLocks/>
          </p:cNvSpPr>
          <p:nvPr/>
        </p:nvSpPr>
        <p:spPr bwMode="gray">
          <a:xfrm>
            <a:off x="4572000" y="3475385"/>
            <a:ext cx="2560638" cy="47625"/>
          </a:xfrm>
          <a:custGeom>
            <a:avLst/>
            <a:gdLst>
              <a:gd name="T0" fmla="*/ 2147483647 w 1613"/>
              <a:gd name="T1" fmla="*/ 0 h 30"/>
              <a:gd name="T2" fmla="*/ 0 w 1613"/>
              <a:gd name="T3" fmla="*/ 2147483647 h 30"/>
              <a:gd name="T4" fmla="*/ 0 60000 65536"/>
              <a:gd name="T5" fmla="*/ 0 60000 65536"/>
              <a:gd name="T6" fmla="*/ 0 w 1613"/>
              <a:gd name="T7" fmla="*/ 0 h 30"/>
              <a:gd name="T8" fmla="*/ 1613 w 1613"/>
              <a:gd name="T9" fmla="*/ 30 h 30"/>
            </a:gdLst>
            <a:ahLst/>
            <a:cxnLst>
              <a:cxn ang="T4">
                <a:pos x="T0" y="T1"/>
              </a:cxn>
              <a:cxn ang="T5">
                <a:pos x="T2" y="T3"/>
              </a:cxn>
            </a:cxnLst>
            <a:rect l="T6" t="T7" r="T8" b="T9"/>
            <a:pathLst>
              <a:path w="1613" h="30">
                <a:moveTo>
                  <a:pt x="1613" y="0"/>
                </a:moveTo>
                <a:cubicBezTo>
                  <a:pt x="1344" y="6"/>
                  <a:pt x="336" y="24"/>
                  <a:pt x="0" y="30"/>
                </a:cubicBezTo>
              </a:path>
            </a:pathLst>
          </a:custGeom>
          <a:noFill/>
          <a:ln w="101600">
            <a:solidFill>
              <a:srgbClr val="FF9900">
                <a:alpha val="59999"/>
              </a:srgbClr>
            </a:solidFill>
            <a:round/>
            <a:headEnd type="triangle" w="med" len="med"/>
            <a:tailEnd/>
          </a:ln>
        </p:spPr>
        <p:txBody>
          <a:bodyPr anchor="ctr"/>
          <a:lstStyle/>
          <a:p>
            <a:endParaRPr lang="en-US" sz="1400" b="1"/>
          </a:p>
        </p:txBody>
      </p:sp>
      <p:pic>
        <p:nvPicPr>
          <p:cNvPr id="96" name="Picture 52" descr="computeruser">
            <a:hlinkClick r:id="rId3"/>
          </p:cNvPr>
          <p:cNvPicPr>
            <a:picLocks noChangeAspect="1" noChangeArrowheads="1"/>
          </p:cNvPicPr>
          <p:nvPr/>
        </p:nvPicPr>
        <p:blipFill>
          <a:blip r:embed="rId4" cstate="print"/>
          <a:srcRect/>
          <a:stretch>
            <a:fillRect/>
          </a:stretch>
        </p:blipFill>
        <p:spPr bwMode="gray">
          <a:xfrm>
            <a:off x="7267575" y="2997547"/>
            <a:ext cx="838200" cy="868363"/>
          </a:xfrm>
          <a:prstGeom prst="rect">
            <a:avLst/>
          </a:prstGeom>
          <a:solidFill>
            <a:schemeClr val="tx2"/>
          </a:solidFill>
          <a:effectLst>
            <a:outerShdw dist="107763" dir="2700000" algn="ctr" rotWithShape="0">
              <a:srgbClr val="808080">
                <a:alpha val="50000"/>
              </a:srgbClr>
            </a:outerShdw>
          </a:effectLst>
        </p:spPr>
      </p:pic>
      <p:sp>
        <p:nvSpPr>
          <p:cNvPr id="97" name="Rectangle 53"/>
          <p:cNvSpPr>
            <a:spLocks noChangeArrowheads="1"/>
          </p:cNvSpPr>
          <p:nvPr/>
        </p:nvSpPr>
        <p:spPr bwMode="gray">
          <a:xfrm>
            <a:off x="7196138" y="4008785"/>
            <a:ext cx="1031051" cy="307777"/>
          </a:xfrm>
          <a:prstGeom prst="rect">
            <a:avLst/>
          </a:prstGeom>
          <a:noFill/>
          <a:ln w="9525" algn="ctr">
            <a:noFill/>
            <a:miter lim="800000"/>
            <a:headEnd/>
            <a:tailEnd/>
          </a:ln>
        </p:spPr>
        <p:txBody>
          <a:bodyPr wrap="none">
            <a:spAutoFit/>
          </a:bodyPr>
          <a:lstStyle/>
          <a:p>
            <a:r>
              <a:rPr lang="fr-FR" sz="1400" b="1" smtClean="0">
                <a:solidFill>
                  <a:srgbClr val="4D4D4D"/>
                </a:solidFill>
              </a:rPr>
              <a:t>Employés</a:t>
            </a:r>
            <a:endParaRPr lang="fr-FR" sz="1400" b="1">
              <a:solidFill>
                <a:srgbClr val="4D4D4D"/>
              </a:solidFill>
            </a:endParaRPr>
          </a:p>
        </p:txBody>
      </p:sp>
      <p:sp>
        <p:nvSpPr>
          <p:cNvPr id="98" name="Line 55"/>
          <p:cNvSpPr>
            <a:spLocks noChangeShapeType="1"/>
          </p:cNvSpPr>
          <p:nvPr/>
        </p:nvSpPr>
        <p:spPr bwMode="auto">
          <a:xfrm flipH="1">
            <a:off x="6588125" y="2060922"/>
            <a:ext cx="566738" cy="0"/>
          </a:xfrm>
          <a:prstGeom prst="line">
            <a:avLst/>
          </a:prstGeom>
          <a:noFill/>
          <a:ln w="127000">
            <a:solidFill>
              <a:schemeClr val="tx1"/>
            </a:solidFill>
            <a:round/>
            <a:headEnd/>
            <a:tailEnd/>
          </a:ln>
        </p:spPr>
        <p:txBody>
          <a:bodyPr anchor="ctr"/>
          <a:lstStyle/>
          <a:p>
            <a:endParaRPr lang="en-US" sz="1400" b="1"/>
          </a:p>
        </p:txBody>
      </p:sp>
      <p:sp>
        <p:nvSpPr>
          <p:cNvPr id="99" name="Freeform 57"/>
          <p:cNvSpPr>
            <a:spLocks/>
          </p:cNvSpPr>
          <p:nvPr/>
        </p:nvSpPr>
        <p:spPr bwMode="gray">
          <a:xfrm>
            <a:off x="4643438" y="1698972"/>
            <a:ext cx="2449512" cy="1887538"/>
          </a:xfrm>
          <a:custGeom>
            <a:avLst/>
            <a:gdLst>
              <a:gd name="T0" fmla="*/ 2147483647 w 1543"/>
              <a:gd name="T1" fmla="*/ 2147483647 h 1189"/>
              <a:gd name="T2" fmla="*/ 2147483647 w 1543"/>
              <a:gd name="T3" fmla="*/ 2147483647 h 1189"/>
              <a:gd name="T4" fmla="*/ 2147483647 w 1543"/>
              <a:gd name="T5" fmla="*/ 2147483647 h 1189"/>
              <a:gd name="T6" fmla="*/ 0 w 1543"/>
              <a:gd name="T7" fmla="*/ 2147483647 h 1189"/>
              <a:gd name="T8" fmla="*/ 0 60000 65536"/>
              <a:gd name="T9" fmla="*/ 0 60000 65536"/>
              <a:gd name="T10" fmla="*/ 0 60000 65536"/>
              <a:gd name="T11" fmla="*/ 0 60000 65536"/>
              <a:gd name="T12" fmla="*/ 0 w 1543"/>
              <a:gd name="T13" fmla="*/ 0 h 1189"/>
              <a:gd name="T14" fmla="*/ 1543 w 1543"/>
              <a:gd name="T15" fmla="*/ 1189 h 1189"/>
            </a:gdLst>
            <a:ahLst/>
            <a:cxnLst>
              <a:cxn ang="T8">
                <a:pos x="T0" y="T1"/>
              </a:cxn>
              <a:cxn ang="T9">
                <a:pos x="T2" y="T3"/>
              </a:cxn>
              <a:cxn ang="T10">
                <a:pos x="T4" y="T5"/>
              </a:cxn>
              <a:cxn ang="T11">
                <a:pos x="T6" y="T7"/>
              </a:cxn>
            </a:cxnLst>
            <a:rect l="T12" t="T13" r="T14" b="T15"/>
            <a:pathLst>
              <a:path w="1543" h="1189">
                <a:moveTo>
                  <a:pt x="1543" y="24"/>
                </a:moveTo>
                <a:cubicBezTo>
                  <a:pt x="1476" y="47"/>
                  <a:pt x="1230" y="0"/>
                  <a:pt x="1140" y="166"/>
                </a:cubicBezTo>
                <a:cubicBezTo>
                  <a:pt x="1050" y="332"/>
                  <a:pt x="1194" y="855"/>
                  <a:pt x="1004" y="1022"/>
                </a:cubicBezTo>
                <a:cubicBezTo>
                  <a:pt x="814" y="1189"/>
                  <a:pt x="209" y="1139"/>
                  <a:pt x="0" y="1170"/>
                </a:cubicBezTo>
              </a:path>
            </a:pathLst>
          </a:custGeom>
          <a:noFill/>
          <a:ln w="101600">
            <a:solidFill>
              <a:srgbClr val="FF9900">
                <a:alpha val="59999"/>
              </a:srgbClr>
            </a:solidFill>
            <a:round/>
            <a:headEnd type="triangle" w="med" len="med"/>
            <a:tailEnd/>
          </a:ln>
        </p:spPr>
        <p:txBody>
          <a:bodyPr anchor="ctr"/>
          <a:lstStyle/>
          <a:p>
            <a:endParaRPr lang="en-US" sz="1400" b="1"/>
          </a:p>
        </p:txBody>
      </p:sp>
      <p:sp>
        <p:nvSpPr>
          <p:cNvPr id="100" name="Rectangle 61"/>
          <p:cNvSpPr>
            <a:spLocks noChangeArrowheads="1"/>
          </p:cNvSpPr>
          <p:nvPr/>
        </p:nvSpPr>
        <p:spPr bwMode="auto">
          <a:xfrm>
            <a:off x="7019925" y="2203797"/>
            <a:ext cx="1220206" cy="523220"/>
          </a:xfrm>
          <a:prstGeom prst="rect">
            <a:avLst/>
          </a:prstGeom>
          <a:noFill/>
          <a:ln w="9525" algn="ctr">
            <a:noFill/>
            <a:miter lim="800000"/>
            <a:headEnd/>
            <a:tailEnd/>
          </a:ln>
        </p:spPr>
        <p:txBody>
          <a:bodyPr wrap="none">
            <a:spAutoFit/>
          </a:bodyPr>
          <a:lstStyle/>
          <a:p>
            <a:r>
              <a:rPr lang="fr-FR" sz="1400" b="1" smtClean="0">
                <a:solidFill>
                  <a:srgbClr val="4D4D4D"/>
                </a:solidFill>
              </a:rPr>
              <a:t>Entreprises </a:t>
            </a:r>
            <a:br>
              <a:rPr lang="fr-FR" sz="1400" b="1" smtClean="0">
                <a:solidFill>
                  <a:srgbClr val="4D4D4D"/>
                </a:solidFill>
              </a:rPr>
            </a:br>
            <a:r>
              <a:rPr lang="fr-FR" sz="1400" b="1" smtClean="0">
                <a:solidFill>
                  <a:srgbClr val="4D4D4D"/>
                </a:solidFill>
              </a:rPr>
              <a:t>partenaires</a:t>
            </a:r>
            <a:endParaRPr lang="fr-FR" sz="1400" b="1">
              <a:solidFill>
                <a:srgbClr val="4D4D4D"/>
              </a:solidFill>
            </a:endParaRPr>
          </a:p>
        </p:txBody>
      </p:sp>
      <p:sp>
        <p:nvSpPr>
          <p:cNvPr id="101" name="Line 62"/>
          <p:cNvSpPr>
            <a:spLocks noChangeShapeType="1"/>
          </p:cNvSpPr>
          <p:nvPr/>
        </p:nvSpPr>
        <p:spPr bwMode="auto">
          <a:xfrm flipV="1">
            <a:off x="1403350" y="3573016"/>
            <a:ext cx="215900" cy="574675"/>
          </a:xfrm>
          <a:prstGeom prst="line">
            <a:avLst/>
          </a:prstGeom>
          <a:noFill/>
          <a:ln w="38100">
            <a:solidFill>
              <a:srgbClr val="FF0000"/>
            </a:solidFill>
            <a:round/>
            <a:headEnd/>
            <a:tailEnd type="triangle" w="med" len="med"/>
          </a:ln>
        </p:spPr>
        <p:txBody>
          <a:bodyPr/>
          <a:lstStyle/>
          <a:p>
            <a:endParaRPr lang="en-US" sz="1400" b="1"/>
          </a:p>
        </p:txBody>
      </p:sp>
      <p:pic>
        <p:nvPicPr>
          <p:cNvPr id="102" name="Picture 69" descr="businesswoman"/>
          <p:cNvPicPr>
            <a:picLocks noChangeAspect="1" noChangeArrowheads="1"/>
          </p:cNvPicPr>
          <p:nvPr/>
        </p:nvPicPr>
        <p:blipFill>
          <a:blip r:embed="rId5" cstate="print"/>
          <a:srcRect/>
          <a:stretch>
            <a:fillRect/>
          </a:stretch>
        </p:blipFill>
        <p:spPr bwMode="auto">
          <a:xfrm>
            <a:off x="525463" y="1383060"/>
            <a:ext cx="749300" cy="895350"/>
          </a:xfrm>
          <a:prstGeom prst="rect">
            <a:avLst/>
          </a:prstGeom>
          <a:noFill/>
          <a:effectLst>
            <a:outerShdw dist="107763" dir="2700000" algn="ctr" rotWithShape="0">
              <a:srgbClr val="808080">
                <a:alpha val="50000"/>
              </a:srgbClr>
            </a:outerShdw>
          </a:effectLst>
        </p:spPr>
      </p:pic>
      <p:sp>
        <p:nvSpPr>
          <p:cNvPr id="103" name="Rectangle 70"/>
          <p:cNvSpPr>
            <a:spLocks noChangeArrowheads="1"/>
          </p:cNvSpPr>
          <p:nvPr/>
        </p:nvSpPr>
        <p:spPr bwMode="auto">
          <a:xfrm>
            <a:off x="323850" y="2391122"/>
            <a:ext cx="869084" cy="307777"/>
          </a:xfrm>
          <a:prstGeom prst="rect">
            <a:avLst/>
          </a:prstGeom>
          <a:noFill/>
          <a:ln w="9525" algn="ctr">
            <a:noFill/>
            <a:miter lim="800000"/>
            <a:headEnd/>
            <a:tailEnd/>
          </a:ln>
        </p:spPr>
        <p:txBody>
          <a:bodyPr wrap="none">
            <a:spAutoFit/>
          </a:bodyPr>
          <a:lstStyle/>
          <a:p>
            <a:r>
              <a:rPr lang="fr-FR" sz="1400" b="1" dirty="0" smtClean="0">
                <a:solidFill>
                  <a:srgbClr val="4D4D4D"/>
                </a:solidFill>
              </a:rPr>
              <a:t>Victime </a:t>
            </a:r>
            <a:endParaRPr lang="fr-FR" sz="1400" b="1" dirty="0">
              <a:solidFill>
                <a:srgbClr val="4D4D4D"/>
              </a:solidFill>
            </a:endParaRPr>
          </a:p>
        </p:txBody>
      </p:sp>
      <p:sp>
        <p:nvSpPr>
          <p:cNvPr id="104" name="Rectangle 71"/>
          <p:cNvSpPr>
            <a:spLocks noChangeArrowheads="1"/>
          </p:cNvSpPr>
          <p:nvPr/>
        </p:nvSpPr>
        <p:spPr bwMode="ltGray">
          <a:xfrm>
            <a:off x="4195763" y="2635597"/>
            <a:ext cx="1455737" cy="260350"/>
          </a:xfrm>
          <a:prstGeom prst="rect">
            <a:avLst/>
          </a:prstGeom>
          <a:solidFill>
            <a:srgbClr val="3333CC"/>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3333CC"/>
            </a:extrusionClr>
          </a:sp3d>
        </p:spPr>
        <p:txBody>
          <a:bodyPr anchor="ctr">
            <a:flatTx/>
          </a:bodyPr>
          <a:lstStyle/>
          <a:p>
            <a:r>
              <a:rPr lang="en-US" sz="1000" b="1" dirty="0" smtClean="0">
                <a:solidFill>
                  <a:schemeClr val="bg1"/>
                </a:solidFill>
              </a:rPr>
              <a:t>Applications métier</a:t>
            </a:r>
            <a:endParaRPr lang="en-US" sz="1000" b="1" dirty="0">
              <a:solidFill>
                <a:schemeClr val="bg1"/>
              </a:solidFill>
            </a:endParaRPr>
          </a:p>
        </p:txBody>
      </p:sp>
      <p:pic>
        <p:nvPicPr>
          <p:cNvPr id="105" name="Picture 72" descr="TN_hacker"/>
          <p:cNvPicPr>
            <a:picLocks noChangeAspect="1" noChangeArrowheads="1"/>
          </p:cNvPicPr>
          <p:nvPr/>
        </p:nvPicPr>
        <p:blipFill>
          <a:blip r:embed="rId6" cstate="print">
            <a:lum bright="24000" contrast="42000"/>
          </a:blip>
          <a:srcRect/>
          <a:stretch>
            <a:fillRect/>
          </a:stretch>
        </p:blipFill>
        <p:spPr bwMode="auto">
          <a:xfrm>
            <a:off x="469900" y="4149279"/>
            <a:ext cx="1093788" cy="1268412"/>
          </a:xfrm>
          <a:prstGeom prst="rect">
            <a:avLst/>
          </a:prstGeom>
          <a:noFill/>
          <a:effectLst>
            <a:outerShdw dist="107763" dir="2700000" algn="ctr" rotWithShape="0">
              <a:srgbClr val="808080">
                <a:alpha val="50000"/>
              </a:srgbClr>
            </a:outerShdw>
          </a:effectLst>
        </p:spPr>
      </p:pic>
      <p:sp>
        <p:nvSpPr>
          <p:cNvPr id="106" name="Rectangle 73"/>
          <p:cNvSpPr>
            <a:spLocks noChangeArrowheads="1"/>
          </p:cNvSpPr>
          <p:nvPr/>
        </p:nvSpPr>
        <p:spPr bwMode="auto">
          <a:xfrm>
            <a:off x="395288" y="5489129"/>
            <a:ext cx="1704313" cy="307777"/>
          </a:xfrm>
          <a:prstGeom prst="rect">
            <a:avLst/>
          </a:prstGeom>
          <a:noFill/>
          <a:ln w="9525" algn="ctr">
            <a:noFill/>
            <a:miter lim="800000"/>
            <a:headEnd/>
            <a:tailEnd/>
          </a:ln>
        </p:spPr>
        <p:txBody>
          <a:bodyPr wrap="none">
            <a:spAutoFit/>
          </a:bodyPr>
          <a:lstStyle/>
          <a:p>
            <a:r>
              <a:rPr lang="fr-FR" sz="1400" b="1" dirty="0" smtClean="0">
                <a:solidFill>
                  <a:srgbClr val="4D4D4D"/>
                </a:solidFill>
              </a:rPr>
              <a:t>Attaquant externe</a:t>
            </a:r>
            <a:endParaRPr lang="fr-FR" sz="1400" b="1" dirty="0">
              <a:solidFill>
                <a:srgbClr val="4D4D4D"/>
              </a:solidFill>
            </a:endParaRPr>
          </a:p>
        </p:txBody>
      </p:sp>
      <p:sp>
        <p:nvSpPr>
          <p:cNvPr id="107" name="Oval 74"/>
          <p:cNvSpPr>
            <a:spLocks noChangeArrowheads="1"/>
          </p:cNvSpPr>
          <p:nvPr/>
        </p:nvSpPr>
        <p:spPr bwMode="auto">
          <a:xfrm>
            <a:off x="1878013" y="4060676"/>
            <a:ext cx="471487" cy="432792"/>
          </a:xfrm>
          <a:prstGeom prst="ellipse">
            <a:avLst/>
          </a:prstGeom>
          <a:solidFill>
            <a:srgbClr val="66FF66"/>
          </a:solidFill>
          <a:ln w="9525" algn="ctr">
            <a:solidFill>
              <a:schemeClr val="tx1"/>
            </a:solidFill>
            <a:round/>
            <a:headEnd/>
            <a:tailEnd/>
          </a:ln>
        </p:spPr>
        <p:txBody>
          <a:bodyPr anchor="ctr">
            <a:spAutoFit/>
          </a:bodyPr>
          <a:lstStyle/>
          <a:p>
            <a:r>
              <a:rPr lang="en-US" sz="1400" b="1"/>
              <a:t>1</a:t>
            </a:r>
          </a:p>
        </p:txBody>
      </p:sp>
      <p:sp>
        <p:nvSpPr>
          <p:cNvPr id="108" name="Rectangle 75"/>
          <p:cNvSpPr>
            <a:spLocks noChangeArrowheads="1"/>
          </p:cNvSpPr>
          <p:nvPr/>
        </p:nvSpPr>
        <p:spPr bwMode="gray">
          <a:xfrm>
            <a:off x="1763713" y="4449316"/>
            <a:ext cx="2088207" cy="1152525"/>
          </a:xfrm>
          <a:prstGeom prst="rect">
            <a:avLst/>
          </a:prstGeom>
          <a:noFill/>
          <a:ln w="9525">
            <a:noFill/>
            <a:miter lim="800000"/>
            <a:headEnd/>
            <a:tailEnd/>
          </a:ln>
        </p:spPr>
        <p:txBody>
          <a:bodyPr lIns="92075" tIns="46038" rIns="92075" bIns="46038"/>
          <a:lstStyle/>
          <a:p>
            <a:pPr>
              <a:spcBef>
                <a:spcPct val="20000"/>
              </a:spcBef>
              <a:buFont typeface="Webdings" pitchFamily="18" charset="2"/>
              <a:buNone/>
            </a:pPr>
            <a:r>
              <a:rPr lang="fr-FR" sz="1400" b="1" dirty="0" smtClean="0"/>
              <a:t>Un attaquant externe vole les identifiants et les données hors réseau</a:t>
            </a:r>
            <a:endParaRPr lang="fr-FR" sz="1400" b="1" dirty="0"/>
          </a:p>
        </p:txBody>
      </p:sp>
      <p:sp>
        <p:nvSpPr>
          <p:cNvPr id="109" name="Line 76"/>
          <p:cNvSpPr>
            <a:spLocks noChangeShapeType="1"/>
          </p:cNvSpPr>
          <p:nvPr/>
        </p:nvSpPr>
        <p:spPr bwMode="auto">
          <a:xfrm flipH="1" flipV="1">
            <a:off x="4716463" y="3573016"/>
            <a:ext cx="215900" cy="720725"/>
          </a:xfrm>
          <a:prstGeom prst="line">
            <a:avLst/>
          </a:prstGeom>
          <a:noFill/>
          <a:ln w="38100">
            <a:solidFill>
              <a:srgbClr val="FF0000"/>
            </a:solidFill>
            <a:round/>
            <a:headEnd/>
            <a:tailEnd type="triangle" w="med" len="med"/>
          </a:ln>
        </p:spPr>
        <p:txBody>
          <a:bodyPr/>
          <a:lstStyle/>
          <a:p>
            <a:endParaRPr lang="en-US" sz="1400" b="1"/>
          </a:p>
        </p:txBody>
      </p:sp>
      <p:pic>
        <p:nvPicPr>
          <p:cNvPr id="110" name="Picture 77" descr="TN_hacker"/>
          <p:cNvPicPr>
            <a:picLocks noChangeAspect="1" noChangeArrowheads="1"/>
          </p:cNvPicPr>
          <p:nvPr/>
        </p:nvPicPr>
        <p:blipFill>
          <a:blip r:embed="rId6" cstate="print">
            <a:lum bright="24000" contrast="42000"/>
          </a:blip>
          <a:srcRect/>
          <a:stretch>
            <a:fillRect/>
          </a:stretch>
        </p:blipFill>
        <p:spPr bwMode="auto">
          <a:xfrm>
            <a:off x="4787900" y="4220716"/>
            <a:ext cx="1093788" cy="1268413"/>
          </a:xfrm>
          <a:prstGeom prst="rect">
            <a:avLst/>
          </a:prstGeom>
          <a:noFill/>
          <a:effectLst>
            <a:outerShdw dist="107763" dir="2700000" algn="ctr" rotWithShape="0">
              <a:srgbClr val="808080">
                <a:alpha val="50000"/>
              </a:srgbClr>
            </a:outerShdw>
          </a:effectLst>
        </p:spPr>
      </p:pic>
      <p:sp>
        <p:nvSpPr>
          <p:cNvPr id="111" name="Oval 78"/>
          <p:cNvSpPr>
            <a:spLocks noChangeArrowheads="1"/>
          </p:cNvSpPr>
          <p:nvPr/>
        </p:nvSpPr>
        <p:spPr bwMode="auto">
          <a:xfrm>
            <a:off x="6011863" y="3974951"/>
            <a:ext cx="471487" cy="432792"/>
          </a:xfrm>
          <a:prstGeom prst="ellipse">
            <a:avLst/>
          </a:prstGeom>
          <a:solidFill>
            <a:srgbClr val="66FF66"/>
          </a:solidFill>
          <a:ln w="9525" algn="ctr">
            <a:solidFill>
              <a:schemeClr val="tx1"/>
            </a:solidFill>
            <a:round/>
            <a:headEnd/>
            <a:tailEnd/>
          </a:ln>
        </p:spPr>
        <p:txBody>
          <a:bodyPr anchor="ctr">
            <a:spAutoFit/>
          </a:bodyPr>
          <a:lstStyle/>
          <a:p>
            <a:r>
              <a:rPr lang="en-US" sz="1400" b="1"/>
              <a:t>2</a:t>
            </a:r>
          </a:p>
        </p:txBody>
      </p:sp>
      <p:sp>
        <p:nvSpPr>
          <p:cNvPr id="112" name="Rectangle 79"/>
          <p:cNvSpPr>
            <a:spLocks noChangeArrowheads="1"/>
          </p:cNvSpPr>
          <p:nvPr/>
        </p:nvSpPr>
        <p:spPr bwMode="gray">
          <a:xfrm>
            <a:off x="6228407" y="4438030"/>
            <a:ext cx="2232025" cy="1366837"/>
          </a:xfrm>
          <a:prstGeom prst="rect">
            <a:avLst/>
          </a:prstGeom>
          <a:noFill/>
          <a:ln w="9525">
            <a:noFill/>
            <a:miter lim="800000"/>
            <a:headEnd/>
            <a:tailEnd/>
          </a:ln>
        </p:spPr>
        <p:txBody>
          <a:bodyPr lIns="92075" tIns="46038" rIns="92075" bIns="46038"/>
          <a:lstStyle/>
          <a:p>
            <a:pPr>
              <a:spcBef>
                <a:spcPct val="20000"/>
              </a:spcBef>
              <a:buFont typeface="Webdings" pitchFamily="18" charset="2"/>
              <a:buNone/>
            </a:pPr>
            <a:r>
              <a:rPr lang="fr-FR" sz="1400" b="1" dirty="0" smtClean="0"/>
              <a:t>Un attaquant externe vole les identifiants et les données circulant sur le réseau interne</a:t>
            </a:r>
            <a:endParaRPr lang="fr-FR" sz="1400" b="1" dirty="0"/>
          </a:p>
        </p:txBody>
      </p:sp>
      <p:pic>
        <p:nvPicPr>
          <p:cNvPr id="113" name="Picture 80" descr="computeruser">
            <a:hlinkClick r:id="rId3"/>
          </p:cNvPr>
          <p:cNvPicPr>
            <a:picLocks noChangeAspect="1" noChangeArrowheads="1"/>
          </p:cNvPicPr>
          <p:nvPr/>
        </p:nvPicPr>
        <p:blipFill>
          <a:blip r:embed="rId4" cstate="print"/>
          <a:srcRect/>
          <a:stretch>
            <a:fillRect/>
          </a:stretch>
        </p:blipFill>
        <p:spPr bwMode="gray">
          <a:xfrm>
            <a:off x="7262813" y="1268760"/>
            <a:ext cx="838200" cy="868362"/>
          </a:xfrm>
          <a:prstGeom prst="rect">
            <a:avLst/>
          </a:prstGeom>
          <a:solidFill>
            <a:schemeClr val="tx2"/>
          </a:solidFill>
          <a:effectLst>
            <a:outerShdw dist="107763" dir="2700000" algn="ctr" rotWithShape="0">
              <a:srgbClr val="808080">
                <a:alpha val="50000"/>
              </a:srgbClr>
            </a:outerShdw>
          </a:effectLst>
        </p:spPr>
      </p:pic>
      <p:sp>
        <p:nvSpPr>
          <p:cNvPr id="114" name="Rectangle 73"/>
          <p:cNvSpPr>
            <a:spLocks noChangeArrowheads="1"/>
          </p:cNvSpPr>
          <p:nvPr/>
        </p:nvSpPr>
        <p:spPr bwMode="auto">
          <a:xfrm>
            <a:off x="4724400" y="5539569"/>
            <a:ext cx="1664238" cy="307777"/>
          </a:xfrm>
          <a:prstGeom prst="rect">
            <a:avLst/>
          </a:prstGeom>
          <a:noFill/>
          <a:ln w="9525" algn="ctr">
            <a:noFill/>
            <a:miter lim="800000"/>
            <a:headEnd/>
            <a:tailEnd/>
          </a:ln>
        </p:spPr>
        <p:txBody>
          <a:bodyPr wrap="none">
            <a:spAutoFit/>
          </a:bodyPr>
          <a:lstStyle/>
          <a:p>
            <a:r>
              <a:rPr lang="fr-FR" sz="1400" b="1" dirty="0" smtClean="0">
                <a:solidFill>
                  <a:srgbClr val="4D4D4D"/>
                </a:solidFill>
              </a:rPr>
              <a:t>Attaquant interne</a:t>
            </a:r>
            <a:endParaRPr lang="fr-FR" sz="1400" b="1" dirty="0">
              <a:solidFill>
                <a:srgbClr val="4D4D4D"/>
              </a:solidFill>
            </a:endParaRPr>
          </a:p>
        </p:txBody>
      </p:sp>
      <p:sp>
        <p:nvSpPr>
          <p:cNvPr id="115" name="Rectangle 114"/>
          <p:cNvSpPr/>
          <p:nvPr/>
        </p:nvSpPr>
        <p:spPr>
          <a:xfrm>
            <a:off x="2123728" y="1340768"/>
            <a:ext cx="4301177" cy="276999"/>
          </a:xfrm>
          <a:prstGeom prst="rect">
            <a:avLst/>
          </a:prstGeom>
        </p:spPr>
        <p:txBody>
          <a:bodyPr wrap="none">
            <a:spAutoFit/>
          </a:bodyPr>
          <a:lstStyle/>
          <a:p>
            <a:r>
              <a:rPr lang="fr-CH" sz="1200" b="1" dirty="0" smtClean="0">
                <a:solidFill>
                  <a:srgbClr val="3E0BF9"/>
                </a:solidFill>
              </a:rPr>
              <a:t>Protection insuffisante au niveau de la couche transport</a:t>
            </a:r>
            <a:endParaRPr lang="fr-CH" sz="1200" dirty="0">
              <a:solidFill>
                <a:srgbClr val="3E0BF9"/>
              </a:solidFill>
            </a:endParaRPr>
          </a:p>
        </p:txBody>
      </p:sp>
      <p:sp>
        <p:nvSpPr>
          <p:cNvPr id="116" name="Text Box 57"/>
          <p:cNvSpPr txBox="1">
            <a:spLocks noChangeArrowheads="1"/>
          </p:cNvSpPr>
          <p:nvPr/>
        </p:nvSpPr>
        <p:spPr bwMode="auto">
          <a:xfrm>
            <a:off x="395536" y="5877272"/>
            <a:ext cx="7704856" cy="576064"/>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200" b="1" dirty="0" smtClean="0"/>
              <a:t>Chiffrement des données (si données sensibles) en utilisant les solutions possibles de manière appropriée (algorithmes standard, gestion des clés, validation des certificats, etc.)</a:t>
            </a:r>
          </a:p>
          <a:p>
            <a:pPr>
              <a:buFontTx/>
              <a:buChar char="-"/>
            </a:pPr>
            <a:endParaRPr lang="fr-FR" sz="1200" b="1" dirty="0" smtClean="0"/>
          </a:p>
          <a:p>
            <a:endParaRPr lang="fr-FR" sz="1200" b="1" dirty="0">
              <a:solidFill>
                <a:srgbClr val="3E0BF9"/>
              </a:solidFill>
            </a:endParaRPr>
          </a:p>
        </p:txBody>
      </p:sp>
      <p:sp>
        <p:nvSpPr>
          <p:cNvPr id="117" name="Rectangle 116"/>
          <p:cNvSpPr/>
          <p:nvPr/>
        </p:nvSpPr>
        <p:spPr>
          <a:xfrm>
            <a:off x="7020272" y="5589240"/>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Tree>
    <p:extLst>
      <p:ext uri="{BB962C8B-B14F-4D97-AF65-F5344CB8AC3E}">
        <p14:creationId xmlns:p14="http://schemas.microsoft.com/office/powerpoint/2010/main" val="42189796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#2 – « Ségrégation des tâches »</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a:t>Principe de base : </a:t>
            </a:r>
          </a:p>
          <a:p>
            <a:pPr lvl="2" eaLnBrk="1" hangingPunct="1">
              <a:defRPr/>
            </a:pPr>
            <a:r>
              <a:rPr lang="fr-FR" sz="1200" b="1" dirty="0" smtClean="0">
                <a:latin typeface="Arial" pitchFamily="34" charset="0"/>
                <a:cs typeface="Arial" pitchFamily="34" charset="0"/>
              </a:rPr>
              <a:t>Impliquer au moins deux personnes sur les opérations présentant un risque important </a:t>
            </a:r>
            <a:r>
              <a:rPr lang="fr-FR" sz="1200" b="1" dirty="0" smtClean="0">
                <a:solidFill>
                  <a:srgbClr val="00B050"/>
                </a:solidFill>
                <a:latin typeface="Arial" pitchFamily="34" charset="0"/>
                <a:cs typeface="Arial" pitchFamily="34" charset="0"/>
              </a:rPr>
              <a:t>(« maker / </a:t>
            </a:r>
            <a:r>
              <a:rPr lang="fr-FR" sz="1200" b="1" dirty="0" err="1" smtClean="0">
                <a:solidFill>
                  <a:srgbClr val="00B050"/>
                </a:solidFill>
                <a:latin typeface="Arial" pitchFamily="34" charset="0"/>
                <a:cs typeface="Arial" pitchFamily="34" charset="0"/>
              </a:rPr>
              <a:t>checker</a:t>
            </a:r>
            <a:r>
              <a:rPr lang="fr-FR" sz="1200" b="1" dirty="0" smtClean="0">
                <a:solidFill>
                  <a:srgbClr val="00B050"/>
                </a:solidFill>
                <a:latin typeface="Arial" pitchFamily="34" charset="0"/>
                <a:cs typeface="Arial" pitchFamily="34" charset="0"/>
              </a:rPr>
              <a:t> »)</a:t>
            </a:r>
            <a:r>
              <a:rPr lang="fr-FR" sz="1200" b="1" dirty="0" smtClean="0">
                <a:latin typeface="Arial" pitchFamily="34" charset="0"/>
                <a:cs typeface="Arial" pitchFamily="34" charset="0"/>
              </a:rPr>
              <a:t> </a:t>
            </a:r>
            <a:endParaRPr lang="fr-FR" sz="1200" b="1" dirty="0">
              <a:latin typeface="Arial" pitchFamily="34" charset="0"/>
              <a:cs typeface="Arial" pitchFamily="34" charset="0"/>
            </a:endParaRPr>
          </a:p>
          <a:p>
            <a:pPr lvl="3" eaLnBrk="1" hangingPunct="1">
              <a:defRPr/>
            </a:pPr>
            <a:r>
              <a:rPr lang="fr-FR" sz="1200" dirty="0" smtClean="0"/>
              <a:t>Limiter les risques d’erreurs humaines</a:t>
            </a:r>
          </a:p>
          <a:p>
            <a:pPr lvl="3" eaLnBrk="1" hangingPunct="1">
              <a:defRPr/>
            </a:pPr>
            <a:r>
              <a:rPr lang="fr-FR" sz="1200" dirty="0" smtClean="0"/>
              <a:t>Limiter le risque de fraude</a:t>
            </a:r>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p:txBody>
      </p:sp>
      <p:sp>
        <p:nvSpPr>
          <p:cNvPr id="6" name="Rectangle 5"/>
          <p:cNvSpPr/>
          <p:nvPr/>
        </p:nvSpPr>
        <p:spPr>
          <a:xfrm>
            <a:off x="755576" y="2348880"/>
            <a:ext cx="1380506" cy="276999"/>
          </a:xfrm>
          <a:prstGeom prst="rect">
            <a:avLst/>
          </a:prstGeom>
          <a:solidFill>
            <a:srgbClr val="FFCCCC"/>
          </a:solidFill>
        </p:spPr>
        <p:txBody>
          <a:bodyPr wrap="none">
            <a:spAutoFit/>
          </a:bodyPr>
          <a:lstStyle/>
          <a:p>
            <a:pPr marL="3175" lvl="2" indent="-3175" defTabSz="913964" fontAlgn="base">
              <a:spcBef>
                <a:spcPct val="0"/>
              </a:spcBef>
              <a:spcAft>
                <a:spcPts val="275"/>
              </a:spcAft>
              <a:defRPr/>
            </a:pPr>
            <a:r>
              <a:rPr lang="fr-FR" sz="1200" b="1" dirty="0">
                <a:solidFill>
                  <a:srgbClr val="002776"/>
                </a:solidFill>
                <a:latin typeface="Arial" pitchFamily="34" charset="0"/>
                <a:cs typeface="Arial" pitchFamily="34" charset="0"/>
              </a:rPr>
              <a:t>Deux personnes</a:t>
            </a:r>
          </a:p>
        </p:txBody>
      </p:sp>
      <p:sp>
        <p:nvSpPr>
          <p:cNvPr id="7" name="Rectangle 6"/>
          <p:cNvSpPr/>
          <p:nvPr/>
        </p:nvSpPr>
        <p:spPr>
          <a:xfrm>
            <a:off x="2339752" y="2132856"/>
            <a:ext cx="6192688" cy="525785"/>
          </a:xfrm>
          <a:prstGeom prst="rect">
            <a:avLst/>
          </a:prstGeom>
        </p:spPr>
        <p:txBody>
          <a:bodyPr wrap="square">
            <a:spAutoFit/>
          </a:bodyPr>
          <a:lstStyle/>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Employé A et Employé B	</a:t>
            </a:r>
            <a:r>
              <a:rPr lang="fr-FR" sz="1200" dirty="0">
                <a:solidFill>
                  <a:srgbClr val="002776"/>
                </a:solidFill>
              </a:rPr>
              <a:t> </a:t>
            </a:r>
            <a:r>
              <a:rPr lang="fr-FR" sz="1200" dirty="0" smtClean="0">
                <a:solidFill>
                  <a:srgbClr val="002776"/>
                </a:solidFill>
              </a:rPr>
              <a:t> -&gt; </a:t>
            </a:r>
            <a:r>
              <a:rPr lang="fr-FR" sz="1200" dirty="0">
                <a:solidFill>
                  <a:srgbClr val="002776"/>
                </a:solidFill>
              </a:rPr>
              <a:t>ségrégation au niveau </a:t>
            </a:r>
            <a:r>
              <a:rPr lang="fr-FR" sz="1200" dirty="0" smtClean="0">
                <a:solidFill>
                  <a:srgbClr val="002776"/>
                </a:solidFill>
              </a:rPr>
              <a:t>individuel.</a:t>
            </a:r>
            <a:endParaRPr lang="fr-FR" sz="1200" dirty="0">
              <a:solidFill>
                <a:srgbClr val="002776"/>
              </a:solidFill>
            </a:endParaRP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Département 1 et Département 2  -&gt; ségrégation au niveau processus.</a:t>
            </a:r>
          </a:p>
        </p:txBody>
      </p:sp>
      <p:sp>
        <p:nvSpPr>
          <p:cNvPr id="8" name="Rectangle 7"/>
          <p:cNvSpPr/>
          <p:nvPr/>
        </p:nvSpPr>
        <p:spPr>
          <a:xfrm>
            <a:off x="755576" y="3806557"/>
            <a:ext cx="3600400" cy="276999"/>
          </a:xfrm>
          <a:prstGeom prst="rect">
            <a:avLst/>
          </a:prstGeom>
          <a:solidFill>
            <a:srgbClr val="FFCCCC"/>
          </a:solidFill>
        </p:spPr>
        <p:txBody>
          <a:bodyPr wrap="square">
            <a:spAutoFit/>
          </a:bodyPr>
          <a:lstStyle/>
          <a:p>
            <a:pPr marL="3175" lvl="2" indent="-3175" defTabSz="913964" fontAlgn="base">
              <a:spcBef>
                <a:spcPct val="0"/>
              </a:spcBef>
              <a:spcAft>
                <a:spcPts val="275"/>
              </a:spcAft>
              <a:defRPr/>
            </a:pPr>
            <a:r>
              <a:rPr lang="fr-FR" sz="1200" b="1" dirty="0">
                <a:solidFill>
                  <a:srgbClr val="002776"/>
                </a:solidFill>
                <a:latin typeface="Arial" pitchFamily="34" charset="0"/>
                <a:cs typeface="Arial" pitchFamily="34" charset="0"/>
              </a:rPr>
              <a:t>opérations présentant un risque important</a:t>
            </a:r>
          </a:p>
        </p:txBody>
      </p:sp>
      <p:sp>
        <p:nvSpPr>
          <p:cNvPr id="9" name="Rectangle 8"/>
          <p:cNvSpPr/>
          <p:nvPr/>
        </p:nvSpPr>
        <p:spPr>
          <a:xfrm>
            <a:off x="323528" y="4166597"/>
            <a:ext cx="8820472" cy="1520929"/>
          </a:xfrm>
          <a:prstGeom prst="rect">
            <a:avLst/>
          </a:prstGeom>
        </p:spPr>
        <p:txBody>
          <a:bodyPr wrap="square">
            <a:spAutoFit/>
          </a:bodyPr>
          <a:lstStyle/>
          <a:p>
            <a:pPr marL="541338" lvl="3" indent="-179388" defTabSz="913964" fontAlgn="base">
              <a:spcBef>
                <a:spcPct val="0"/>
              </a:spcBef>
              <a:spcAft>
                <a:spcPts val="538"/>
              </a:spcAft>
              <a:defRPr/>
            </a:pPr>
            <a:r>
              <a:rPr lang="fr-FR" sz="1200" b="1" dirty="0" smtClean="0">
                <a:solidFill>
                  <a:srgbClr val="002776"/>
                </a:solidFill>
              </a:rPr>
              <a:t>Exemples:</a:t>
            </a:r>
            <a:endParaRPr lang="fr-FR" sz="1200" b="1" dirty="0">
              <a:solidFill>
                <a:srgbClr val="002776"/>
              </a:solidFill>
            </a:endParaRP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Opérations de paiements </a:t>
            </a:r>
            <a:r>
              <a:rPr lang="fr-FR" sz="1200" b="1" dirty="0" smtClean="0">
                <a:solidFill>
                  <a:srgbClr val="C00000"/>
                </a:solidFill>
              </a:rPr>
              <a:t>+</a:t>
            </a:r>
            <a:r>
              <a:rPr lang="fr-FR" sz="1200" b="1" dirty="0" smtClean="0">
                <a:solidFill>
                  <a:srgbClr val="002776"/>
                </a:solidFill>
              </a:rPr>
              <a:t> </a:t>
            </a:r>
            <a:r>
              <a:rPr lang="fr-FR" sz="1200" dirty="0" smtClean="0">
                <a:solidFill>
                  <a:srgbClr val="002776"/>
                </a:solidFill>
              </a:rPr>
              <a:t>Gestion des accès aux applications de paiement</a:t>
            </a: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Rôles au sein de la fonction informatique: gestion des bases de données, développement, mise en production, etc.</a:t>
            </a: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Banque: Front Office // Middle Office // Back Office (</a:t>
            </a:r>
            <a:r>
              <a:rPr lang="fr-FR" sz="1200" dirty="0" err="1" smtClean="0">
                <a:solidFill>
                  <a:srgbClr val="002776"/>
                </a:solidFill>
              </a:rPr>
              <a:t>cf</a:t>
            </a:r>
            <a:r>
              <a:rPr lang="fr-FR" sz="1200" dirty="0" smtClean="0">
                <a:solidFill>
                  <a:srgbClr val="002776"/>
                </a:solidFill>
              </a:rPr>
              <a:t> pages suivantes)</a:t>
            </a:r>
          </a:p>
          <a:p>
            <a:pPr marL="541338" lvl="3" indent="-179388" defTabSz="913964" fontAlgn="base">
              <a:spcBef>
                <a:spcPct val="0"/>
              </a:spcBef>
              <a:spcAft>
                <a:spcPts val="538"/>
              </a:spcAft>
              <a:buFont typeface="Arial" pitchFamily="34" charset="0"/>
              <a:buChar char="•"/>
              <a:defRPr/>
            </a:pPr>
            <a:r>
              <a:rPr lang="fr-FR" sz="1200" b="1" dirty="0" smtClean="0">
                <a:solidFill>
                  <a:srgbClr val="002776"/>
                </a:solidFill>
              </a:rPr>
              <a:t>SAP: </a:t>
            </a:r>
            <a:r>
              <a:rPr lang="fr-FR" sz="1200" dirty="0" smtClean="0">
                <a:solidFill>
                  <a:srgbClr val="002776"/>
                </a:solidFill>
              </a:rPr>
              <a:t>Création d’un nouveau fournisseur (ex: SAP SR01) // Insertion de facture dans le batch de paiement (SAP SR03)</a:t>
            </a: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Gestion du paramétrage VS Exécution du contrôle  (ex: gestion des limites, gestion des règles de réconciliation, etc.</a:t>
            </a:r>
          </a:p>
        </p:txBody>
      </p:sp>
      <p:sp>
        <p:nvSpPr>
          <p:cNvPr id="10" name="Rectangle 9"/>
          <p:cNvSpPr/>
          <p:nvPr/>
        </p:nvSpPr>
        <p:spPr>
          <a:xfrm>
            <a:off x="2627784" y="5805264"/>
            <a:ext cx="3816424" cy="276999"/>
          </a:xfrm>
          <a:prstGeom prst="rect">
            <a:avLst/>
          </a:prstGeom>
          <a:solidFill>
            <a:schemeClr val="accent2">
              <a:lumMod val="40000"/>
              <a:lumOff val="60000"/>
            </a:schemeClr>
          </a:solidFill>
          <a:ln>
            <a:solidFill>
              <a:schemeClr val="tx1"/>
            </a:solidFill>
          </a:ln>
        </p:spPr>
        <p:txBody>
          <a:bodyPr wrap="square">
            <a:spAutoFit/>
          </a:bodyPr>
          <a:lstStyle/>
          <a:p>
            <a:pPr marL="3175" lvl="2" indent="-3175" algn="ctr" defTabSz="913964" fontAlgn="base">
              <a:spcBef>
                <a:spcPct val="0"/>
              </a:spcBef>
              <a:spcAft>
                <a:spcPts val="275"/>
              </a:spcAft>
              <a:defRPr/>
            </a:pPr>
            <a:r>
              <a:rPr lang="fr-FR" sz="1200" b="1" u="sng" dirty="0" smtClean="0">
                <a:solidFill>
                  <a:srgbClr val="002776"/>
                </a:solidFill>
                <a:latin typeface="Arial" pitchFamily="34" charset="0"/>
                <a:cs typeface="Arial" pitchFamily="34" charset="0"/>
              </a:rPr>
              <a:t>A retenir</a:t>
            </a:r>
            <a:r>
              <a:rPr lang="fr-FR" sz="1200" b="1" dirty="0" smtClean="0">
                <a:solidFill>
                  <a:srgbClr val="002776"/>
                </a:solidFill>
                <a:latin typeface="Arial" pitchFamily="34" charset="0"/>
                <a:cs typeface="Arial" pitchFamily="34" charset="0"/>
              </a:rPr>
              <a:t>: Constitue un contrôle opérationnel clé.</a:t>
            </a:r>
            <a:endParaRPr lang="fr-FR" sz="1200" b="1" dirty="0">
              <a:solidFill>
                <a:srgbClr val="002776"/>
              </a:solidFill>
              <a:latin typeface="Arial" pitchFamily="34" charset="0"/>
              <a:cs typeface="Arial" pitchFamily="34" charset="0"/>
            </a:endParaRPr>
          </a:p>
        </p:txBody>
      </p:sp>
      <p:sp>
        <p:nvSpPr>
          <p:cNvPr id="11" name="Rectangle 10"/>
          <p:cNvSpPr/>
          <p:nvPr/>
        </p:nvSpPr>
        <p:spPr>
          <a:xfrm>
            <a:off x="827584" y="2780928"/>
            <a:ext cx="3312368" cy="646331"/>
          </a:xfrm>
          <a:prstGeom prst="rect">
            <a:avLst/>
          </a:prstGeom>
        </p:spPr>
        <p:txBody>
          <a:bodyPr wrap="square">
            <a:spAutoFit/>
          </a:bodyPr>
          <a:lstStyle/>
          <a:p>
            <a:pPr marL="93663" lvl="3" indent="-1588" defTabSz="913964" fontAlgn="base">
              <a:spcBef>
                <a:spcPct val="0"/>
              </a:spcBef>
              <a:spcAft>
                <a:spcPts val="538"/>
              </a:spcAft>
              <a:defRPr/>
            </a:pPr>
            <a:r>
              <a:rPr lang="fr-FR" sz="1200" b="1" dirty="0" smtClean="0">
                <a:solidFill>
                  <a:srgbClr val="002776"/>
                </a:solidFill>
              </a:rPr>
              <a:t>Ségrégation </a:t>
            </a:r>
            <a:r>
              <a:rPr lang="fr-FR" sz="1200" b="1" dirty="0">
                <a:solidFill>
                  <a:srgbClr val="002776"/>
                </a:solidFill>
              </a:rPr>
              <a:t>opérationnelle </a:t>
            </a:r>
            <a:r>
              <a:rPr lang="fr-FR" sz="1200" dirty="0" smtClean="0">
                <a:solidFill>
                  <a:srgbClr val="002776"/>
                </a:solidFill>
              </a:rPr>
              <a:t>	</a:t>
            </a:r>
            <a:br>
              <a:rPr lang="fr-FR" sz="1200" dirty="0" smtClean="0">
                <a:solidFill>
                  <a:srgbClr val="002776"/>
                </a:solidFill>
              </a:rPr>
            </a:br>
            <a:r>
              <a:rPr lang="fr-FR" sz="1200" dirty="0" smtClean="0">
                <a:solidFill>
                  <a:srgbClr val="002776"/>
                </a:solidFill>
              </a:rPr>
              <a:t>-&gt; exemple: signature obligatoire pour valider une opération.</a:t>
            </a:r>
            <a:endParaRPr lang="fr-FR" sz="1200" dirty="0">
              <a:solidFill>
                <a:srgbClr val="002776"/>
              </a:solidFill>
            </a:endParaRPr>
          </a:p>
        </p:txBody>
      </p:sp>
      <p:sp>
        <p:nvSpPr>
          <p:cNvPr id="12" name="Left Brace 11"/>
          <p:cNvSpPr/>
          <p:nvPr/>
        </p:nvSpPr>
        <p:spPr>
          <a:xfrm>
            <a:off x="2627784" y="2204864"/>
            <a:ext cx="144016" cy="3600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4" name="Rectangle 13"/>
          <p:cNvSpPr/>
          <p:nvPr/>
        </p:nvSpPr>
        <p:spPr>
          <a:xfrm>
            <a:off x="4427984" y="2782669"/>
            <a:ext cx="4032448" cy="461665"/>
          </a:xfrm>
          <a:prstGeom prst="rect">
            <a:avLst/>
          </a:prstGeom>
        </p:spPr>
        <p:txBody>
          <a:bodyPr wrap="square">
            <a:spAutoFit/>
          </a:bodyPr>
          <a:lstStyle/>
          <a:p>
            <a:pPr marL="93663" lvl="3" indent="-1588" defTabSz="913964" fontAlgn="base">
              <a:spcBef>
                <a:spcPct val="0"/>
              </a:spcBef>
              <a:spcAft>
                <a:spcPts val="538"/>
              </a:spcAft>
              <a:defRPr/>
            </a:pPr>
            <a:r>
              <a:rPr lang="fr-FR" sz="1200" b="1" dirty="0" smtClean="0">
                <a:solidFill>
                  <a:srgbClr val="002776"/>
                </a:solidFill>
              </a:rPr>
              <a:t>Ségrégation </a:t>
            </a:r>
            <a:r>
              <a:rPr lang="fr-FR" sz="1200" b="1" dirty="0">
                <a:solidFill>
                  <a:srgbClr val="002776"/>
                </a:solidFill>
              </a:rPr>
              <a:t>technique </a:t>
            </a:r>
            <a:r>
              <a:rPr lang="fr-FR" sz="1200" dirty="0">
                <a:solidFill>
                  <a:srgbClr val="002776"/>
                </a:solidFill>
              </a:rPr>
              <a:t>(contrôle « </a:t>
            </a:r>
            <a:r>
              <a:rPr lang="fr-FR" sz="1200" dirty="0" err="1">
                <a:solidFill>
                  <a:srgbClr val="002776"/>
                </a:solidFill>
              </a:rPr>
              <a:t>hardcodé</a:t>
            </a:r>
            <a:r>
              <a:rPr lang="fr-FR" sz="1200" dirty="0">
                <a:solidFill>
                  <a:srgbClr val="002776"/>
                </a:solidFill>
              </a:rPr>
              <a:t> ») </a:t>
            </a:r>
            <a:r>
              <a:rPr lang="fr-FR" sz="1200" dirty="0" smtClean="0">
                <a:solidFill>
                  <a:srgbClr val="002776"/>
                </a:solidFill>
              </a:rPr>
              <a:t/>
            </a:r>
            <a:br>
              <a:rPr lang="fr-FR" sz="1200" dirty="0" smtClean="0">
                <a:solidFill>
                  <a:srgbClr val="002776"/>
                </a:solidFill>
              </a:rPr>
            </a:br>
            <a:r>
              <a:rPr lang="fr-FR" sz="1200" dirty="0" smtClean="0">
                <a:solidFill>
                  <a:srgbClr val="002776"/>
                </a:solidFill>
              </a:rPr>
              <a:t>-&gt; </a:t>
            </a:r>
            <a:r>
              <a:rPr lang="fr-FR" sz="1200" dirty="0">
                <a:solidFill>
                  <a:srgbClr val="002776"/>
                </a:solidFill>
              </a:rPr>
              <a:t>ex: principe des 4 yeux dans une application Métier.</a:t>
            </a:r>
          </a:p>
        </p:txBody>
      </p:sp>
      <p:sp>
        <p:nvSpPr>
          <p:cNvPr id="15" name="Left-Right Arrow 14"/>
          <p:cNvSpPr/>
          <p:nvPr/>
        </p:nvSpPr>
        <p:spPr>
          <a:xfrm>
            <a:off x="3851920" y="2996952"/>
            <a:ext cx="504056" cy="216024"/>
          </a:xfrm>
          <a:prstGeom prst="lef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fr-CH"/>
          </a:p>
        </p:txBody>
      </p:sp>
      <p:grpSp>
        <p:nvGrpSpPr>
          <p:cNvPr id="23" name="Group 22"/>
          <p:cNvGrpSpPr/>
          <p:nvPr/>
        </p:nvGrpSpPr>
        <p:grpSpPr>
          <a:xfrm>
            <a:off x="2555776" y="3212976"/>
            <a:ext cx="3312368" cy="288032"/>
            <a:chOff x="2627784" y="3212976"/>
            <a:chExt cx="3312368" cy="288032"/>
          </a:xfrm>
        </p:grpSpPr>
        <p:grpSp>
          <p:nvGrpSpPr>
            <p:cNvPr id="22" name="Group 21"/>
            <p:cNvGrpSpPr/>
            <p:nvPr/>
          </p:nvGrpSpPr>
          <p:grpSpPr>
            <a:xfrm>
              <a:off x="2627784" y="3356992"/>
              <a:ext cx="3312368" cy="144016"/>
              <a:chOff x="2627784" y="3356992"/>
              <a:chExt cx="3312368" cy="144016"/>
            </a:xfrm>
          </p:grpSpPr>
          <p:cxnSp>
            <p:nvCxnSpPr>
              <p:cNvPr id="17" name="Straight Connector 16"/>
              <p:cNvCxnSpPr/>
              <p:nvPr/>
            </p:nvCxnSpPr>
            <p:spPr>
              <a:xfrm>
                <a:off x="2627784" y="3356992"/>
                <a:ext cx="0" cy="14401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627784" y="3501008"/>
                <a:ext cx="331236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5940152" y="3212976"/>
              <a:ext cx="0" cy="288032"/>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3168161" y="3284984"/>
            <a:ext cx="1907895" cy="276999"/>
          </a:xfrm>
          <a:prstGeom prst="rect">
            <a:avLst/>
          </a:prstGeom>
        </p:spPr>
        <p:txBody>
          <a:bodyPr wrap="none">
            <a:spAutoFit/>
          </a:bodyPr>
          <a:lstStyle/>
          <a:p>
            <a:r>
              <a:rPr lang="fr-FR" sz="1200" dirty="0" smtClean="0">
                <a:solidFill>
                  <a:srgbClr val="002776"/>
                </a:solidFill>
              </a:rPr>
              <a:t>Doit être supportée par…</a:t>
            </a:r>
            <a:endParaRPr lang="fr-CH" dirty="0"/>
          </a:p>
        </p:txBody>
      </p:sp>
      <p:sp>
        <p:nvSpPr>
          <p:cNvPr id="25" name="Rectangle 24"/>
          <p:cNvSpPr/>
          <p:nvPr/>
        </p:nvSpPr>
        <p:spPr>
          <a:xfrm>
            <a:off x="611560" y="6214892"/>
            <a:ext cx="7848872" cy="276999"/>
          </a:xfrm>
          <a:prstGeom prst="rect">
            <a:avLst/>
          </a:prstGeom>
          <a:solidFill>
            <a:srgbClr val="FFFFCC"/>
          </a:solidFill>
        </p:spPr>
        <p:txBody>
          <a:bodyPr wrap="square">
            <a:spAutoFit/>
          </a:bodyPr>
          <a:lstStyle/>
          <a:p>
            <a:pPr marL="3175" lvl="2" indent="-3175" algn="ctr" defTabSz="913964" fontAlgn="base">
              <a:spcBef>
                <a:spcPct val="0"/>
              </a:spcBef>
              <a:spcAft>
                <a:spcPts val="275"/>
              </a:spcAft>
              <a:defRPr/>
            </a:pPr>
            <a:r>
              <a:rPr lang="fr-FR" sz="1200" b="1" dirty="0" smtClean="0">
                <a:solidFill>
                  <a:srgbClr val="002776"/>
                </a:solidFill>
                <a:latin typeface="Arial" pitchFamily="34" charset="0"/>
                <a:cs typeface="Arial" pitchFamily="34" charset="0"/>
              </a:rPr>
              <a:t>Peut entraîner des contraintes organisationnelles -&gt; nécessité d’une approche basée sur les risques</a:t>
            </a:r>
            <a:endParaRPr lang="fr-FR" sz="1200" b="1" dirty="0">
              <a:solidFill>
                <a:srgbClr val="002776"/>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FR" sz="1600" smtClean="0">
                <a:solidFill>
                  <a:srgbClr val="002776"/>
                </a:solidFill>
                <a:cs typeface="Arial" charset="0"/>
              </a:rPr>
              <a:t>Sécurité des applications Web </a:t>
            </a:r>
            <a:r>
              <a:rPr lang="fr-FR" sz="2000" smtClean="0"/>
              <a:t/>
            </a:r>
            <a:br>
              <a:rPr lang="fr-FR" sz="2000" smtClean="0"/>
            </a:br>
            <a:r>
              <a:rPr lang="fr-FR" sz="1800" smtClean="0">
                <a:solidFill>
                  <a:schemeClr val="accent1">
                    <a:lumMod val="60000"/>
                    <a:lumOff val="40000"/>
                  </a:schemeClr>
                </a:solidFill>
              </a:rPr>
              <a:t>Quels sont les Risques de Sécurité des Applications Web? 	</a:t>
            </a:r>
            <a:br>
              <a:rPr lang="fr-FR" sz="1800" smtClean="0">
                <a:solidFill>
                  <a:schemeClr val="accent1">
                    <a:lumMod val="60000"/>
                    <a:lumOff val="40000"/>
                  </a:schemeClr>
                </a:solidFill>
              </a:rPr>
            </a:br>
            <a:endParaRPr lang="fr-FR" sz="1800" smtClean="0">
              <a:solidFill>
                <a:schemeClr val="accent1">
                  <a:lumMod val="60000"/>
                  <a:lumOff val="40000"/>
                </a:schemeClr>
              </a:solidFill>
            </a:endParaRPr>
          </a:p>
        </p:txBody>
      </p:sp>
      <p:sp>
        <p:nvSpPr>
          <p:cNvPr id="5" name="Rectangle 5"/>
          <p:cNvSpPr>
            <a:spLocks noGrp="1"/>
          </p:cNvSpPr>
          <p:nvPr>
            <p:ph idx="1"/>
          </p:nvPr>
        </p:nvSpPr>
        <p:spPr>
          <a:xfrm>
            <a:off x="404813" y="980728"/>
            <a:ext cx="6327427" cy="5429597"/>
          </a:xfrm>
        </p:spPr>
        <p:txBody>
          <a:bodyPr/>
          <a:lstStyle/>
          <a:p>
            <a:pPr lvl="1" eaLnBrk="1" hangingPunct="1">
              <a:defRPr/>
            </a:pPr>
            <a:r>
              <a:rPr lang="fr-FR" sz="1600" b="1" dirty="0" smtClean="0"/>
              <a:t>Exemple: A6 - Exposition de données sensibles</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115" name="Rectangle 114"/>
          <p:cNvSpPr/>
          <p:nvPr/>
        </p:nvSpPr>
        <p:spPr>
          <a:xfrm>
            <a:off x="2123728" y="1340768"/>
            <a:ext cx="4299575" cy="276999"/>
          </a:xfrm>
          <a:prstGeom prst="rect">
            <a:avLst/>
          </a:prstGeom>
        </p:spPr>
        <p:txBody>
          <a:bodyPr wrap="none">
            <a:spAutoFit/>
          </a:bodyPr>
          <a:lstStyle/>
          <a:p>
            <a:r>
              <a:rPr lang="fr-FR" sz="1200" b="1" smtClean="0">
                <a:solidFill>
                  <a:srgbClr val="3E0BF9"/>
                </a:solidFill>
              </a:rPr>
              <a:t>Protection insuffisante des données sensibles statiques</a:t>
            </a:r>
            <a:endParaRPr lang="fr-FR" sz="1200">
              <a:solidFill>
                <a:srgbClr val="3E0BF9"/>
              </a:solidFill>
            </a:endParaRPr>
          </a:p>
        </p:txBody>
      </p:sp>
      <p:sp>
        <p:nvSpPr>
          <p:cNvPr id="116" name="Text Box 57"/>
          <p:cNvSpPr txBox="1">
            <a:spLocks noChangeArrowheads="1"/>
          </p:cNvSpPr>
          <p:nvPr/>
        </p:nvSpPr>
        <p:spPr bwMode="auto">
          <a:xfrm>
            <a:off x="395536" y="5877272"/>
            <a:ext cx="7704856" cy="576064"/>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200" b="1" dirty="0" smtClean="0"/>
              <a:t>Identifier les données sensibles et leur lieu de stockage, appliquer correctement des mécanismes de chiffrement appropriés, en fonction des menaces.</a:t>
            </a:r>
          </a:p>
          <a:p>
            <a:pPr>
              <a:buFontTx/>
              <a:buChar char="-"/>
            </a:pPr>
            <a:endParaRPr lang="fr-FR" sz="1200" b="1" dirty="0" smtClean="0"/>
          </a:p>
          <a:p>
            <a:endParaRPr lang="fr-FR" sz="1200" b="1" dirty="0">
              <a:solidFill>
                <a:srgbClr val="3E0BF9"/>
              </a:solidFill>
            </a:endParaRPr>
          </a:p>
        </p:txBody>
      </p:sp>
      <p:sp>
        <p:nvSpPr>
          <p:cNvPr id="117" name="Rectangle 116"/>
          <p:cNvSpPr/>
          <p:nvPr/>
        </p:nvSpPr>
        <p:spPr>
          <a:xfrm>
            <a:off x="7020272" y="5301208"/>
            <a:ext cx="1043876" cy="230832"/>
          </a:xfrm>
          <a:prstGeom prst="rect">
            <a:avLst/>
          </a:prstGeom>
        </p:spPr>
        <p:txBody>
          <a:bodyPr wrap="none">
            <a:spAutoFit/>
          </a:bodyPr>
          <a:lstStyle/>
          <a:p>
            <a:r>
              <a:rPr lang="fr-FR" sz="900" u="sng" smtClean="0">
                <a:solidFill>
                  <a:srgbClr val="002776"/>
                </a:solidFill>
              </a:rPr>
              <a:t>Source</a:t>
            </a:r>
            <a:r>
              <a:rPr lang="fr-FR" sz="900" smtClean="0">
                <a:solidFill>
                  <a:srgbClr val="002776"/>
                </a:solidFill>
              </a:rPr>
              <a:t>: OWASP</a:t>
            </a:r>
            <a:endParaRPr lang="fr-FR"/>
          </a:p>
        </p:txBody>
      </p:sp>
      <p:pic>
        <p:nvPicPr>
          <p:cNvPr id="35" name="Picture 3" descr="TN_hacker"/>
          <p:cNvPicPr>
            <a:picLocks noChangeAspect="1" noChangeArrowheads="1"/>
          </p:cNvPicPr>
          <p:nvPr/>
        </p:nvPicPr>
        <p:blipFill>
          <a:blip r:embed="rId3" cstate="print">
            <a:lum bright="24000" contrast="42000"/>
          </a:blip>
          <a:srcRect/>
          <a:stretch>
            <a:fillRect/>
          </a:stretch>
        </p:blipFill>
        <p:spPr bwMode="auto">
          <a:xfrm>
            <a:off x="611560" y="3717032"/>
            <a:ext cx="1093788" cy="1268412"/>
          </a:xfrm>
          <a:prstGeom prst="rect">
            <a:avLst/>
          </a:prstGeom>
          <a:noFill/>
          <a:effectLst>
            <a:outerShdw dist="107763" dir="2700000" algn="ctr" rotWithShape="0">
              <a:srgbClr val="808080">
                <a:alpha val="50000"/>
              </a:srgbClr>
            </a:outerShdw>
          </a:effectLst>
        </p:spPr>
      </p:pic>
      <p:grpSp>
        <p:nvGrpSpPr>
          <p:cNvPr id="36" name="Group 4"/>
          <p:cNvGrpSpPr>
            <a:grpSpLocks/>
          </p:cNvGrpSpPr>
          <p:nvPr/>
        </p:nvGrpSpPr>
        <p:grpSpPr bwMode="auto">
          <a:xfrm>
            <a:off x="6097960" y="2166392"/>
            <a:ext cx="1455738" cy="1412875"/>
            <a:chOff x="4336" y="1870"/>
            <a:chExt cx="917" cy="890"/>
          </a:xfrm>
        </p:grpSpPr>
        <p:sp>
          <p:nvSpPr>
            <p:cNvPr id="37" name="Rectangle 5"/>
            <p:cNvSpPr>
              <a:spLocks noChangeArrowheads="1"/>
            </p:cNvSpPr>
            <p:nvPr/>
          </p:nvSpPr>
          <p:spPr bwMode="ltGray">
            <a:xfrm>
              <a:off x="4336" y="2616"/>
              <a:ext cx="917" cy="144"/>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Custom Code</a:t>
              </a:r>
              <a:endParaRPr lang="fr-FR" sz="800" b="1">
                <a:solidFill>
                  <a:schemeClr val="bg1"/>
                </a:solidFill>
              </a:endParaRPr>
            </a:p>
          </p:txBody>
        </p:sp>
        <p:sp>
          <p:nvSpPr>
            <p:cNvPr id="38" name="Rectangle 6"/>
            <p:cNvSpPr>
              <a:spLocks noChangeArrowheads="1"/>
            </p:cNvSpPr>
            <p:nvPr/>
          </p:nvSpPr>
          <p:spPr bwMode="ltGray">
            <a:xfrm rot="-5400000">
              <a:off x="4023"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Accounts</a:t>
              </a:r>
              <a:endParaRPr lang="fr-FR" sz="800" b="1">
                <a:solidFill>
                  <a:schemeClr val="bg1"/>
                </a:solidFill>
              </a:endParaRPr>
            </a:p>
          </p:txBody>
        </p:sp>
        <p:sp>
          <p:nvSpPr>
            <p:cNvPr id="39" name="Rectangle 7"/>
            <p:cNvSpPr>
              <a:spLocks noChangeArrowheads="1"/>
            </p:cNvSpPr>
            <p:nvPr/>
          </p:nvSpPr>
          <p:spPr bwMode="ltGray">
            <a:xfrm rot="-5400000">
              <a:off x="4139" y="2193"/>
              <a:ext cx="726" cy="79"/>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Finance</a:t>
              </a:r>
              <a:endParaRPr lang="fr-FR" sz="800" b="1">
                <a:solidFill>
                  <a:schemeClr val="bg1"/>
                </a:solidFill>
              </a:endParaRPr>
            </a:p>
          </p:txBody>
        </p:sp>
        <p:sp>
          <p:nvSpPr>
            <p:cNvPr id="40" name="Rectangle 8"/>
            <p:cNvSpPr>
              <a:spLocks noChangeArrowheads="1"/>
            </p:cNvSpPr>
            <p:nvPr/>
          </p:nvSpPr>
          <p:spPr bwMode="ltGray">
            <a:xfrm rot="-5400000">
              <a:off x="4262"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Administration</a:t>
              </a:r>
              <a:endParaRPr lang="fr-FR" sz="800" b="1">
                <a:solidFill>
                  <a:schemeClr val="bg1"/>
                </a:solidFill>
              </a:endParaRPr>
            </a:p>
          </p:txBody>
        </p:sp>
        <p:sp>
          <p:nvSpPr>
            <p:cNvPr id="41" name="Rectangle 9"/>
            <p:cNvSpPr>
              <a:spLocks noChangeArrowheads="1"/>
            </p:cNvSpPr>
            <p:nvPr/>
          </p:nvSpPr>
          <p:spPr bwMode="ltGray">
            <a:xfrm rot="-5400000">
              <a:off x="4375" y="2193"/>
              <a:ext cx="726" cy="79"/>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Transactions</a:t>
              </a:r>
              <a:endParaRPr lang="fr-FR" sz="800" b="1">
                <a:solidFill>
                  <a:schemeClr val="bg1"/>
                </a:solidFill>
              </a:endParaRPr>
            </a:p>
          </p:txBody>
        </p:sp>
        <p:sp>
          <p:nvSpPr>
            <p:cNvPr id="42" name="Rectangle 10"/>
            <p:cNvSpPr>
              <a:spLocks noChangeArrowheads="1"/>
            </p:cNvSpPr>
            <p:nvPr/>
          </p:nvSpPr>
          <p:spPr bwMode="ltGray">
            <a:xfrm rot="-5400000">
              <a:off x="4498"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Communication</a:t>
              </a:r>
              <a:endParaRPr lang="fr-FR" sz="800" b="1">
                <a:solidFill>
                  <a:schemeClr val="bg1"/>
                </a:solidFill>
              </a:endParaRPr>
            </a:p>
          </p:txBody>
        </p:sp>
        <p:sp>
          <p:nvSpPr>
            <p:cNvPr id="43" name="Rectangle 11"/>
            <p:cNvSpPr>
              <a:spLocks noChangeArrowheads="1"/>
            </p:cNvSpPr>
            <p:nvPr/>
          </p:nvSpPr>
          <p:spPr bwMode="ltGray">
            <a:xfrm rot="-5400000">
              <a:off x="4609"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Knowledge Mgmt</a:t>
              </a:r>
              <a:endParaRPr lang="fr-FR" sz="800" b="1">
                <a:solidFill>
                  <a:schemeClr val="bg1"/>
                </a:solidFill>
              </a:endParaRPr>
            </a:p>
          </p:txBody>
        </p:sp>
        <p:sp>
          <p:nvSpPr>
            <p:cNvPr id="44" name="Rectangle 12"/>
            <p:cNvSpPr>
              <a:spLocks noChangeArrowheads="1"/>
            </p:cNvSpPr>
            <p:nvPr/>
          </p:nvSpPr>
          <p:spPr bwMode="ltGray">
            <a:xfrm rot="-5400000">
              <a:off x="4725"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E-Commerce</a:t>
              </a:r>
              <a:endParaRPr lang="fr-FR" sz="800" b="1">
                <a:solidFill>
                  <a:schemeClr val="bg1"/>
                </a:solidFill>
              </a:endParaRPr>
            </a:p>
          </p:txBody>
        </p:sp>
        <p:sp>
          <p:nvSpPr>
            <p:cNvPr id="45" name="Rectangle 13"/>
            <p:cNvSpPr>
              <a:spLocks noChangeArrowheads="1"/>
            </p:cNvSpPr>
            <p:nvPr/>
          </p:nvSpPr>
          <p:spPr bwMode="ltGray">
            <a:xfrm rot="-5400000">
              <a:off x="4842"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Bus. Functions</a:t>
              </a:r>
              <a:endParaRPr lang="fr-FR" sz="800" b="1">
                <a:solidFill>
                  <a:schemeClr val="bg1"/>
                </a:solidFill>
              </a:endParaRPr>
            </a:p>
          </p:txBody>
        </p:sp>
      </p:grpSp>
      <p:pic>
        <p:nvPicPr>
          <p:cNvPr id="46" name="Picture 14" descr="businesswoman"/>
          <p:cNvPicPr>
            <a:picLocks noChangeAspect="1" noChangeArrowheads="1"/>
          </p:cNvPicPr>
          <p:nvPr/>
        </p:nvPicPr>
        <p:blipFill>
          <a:blip r:embed="rId4" cstate="print"/>
          <a:srcRect/>
          <a:stretch>
            <a:fillRect/>
          </a:stretch>
        </p:blipFill>
        <p:spPr bwMode="auto">
          <a:xfrm>
            <a:off x="1331640" y="1741239"/>
            <a:ext cx="1050925" cy="1255713"/>
          </a:xfrm>
          <a:prstGeom prst="rect">
            <a:avLst/>
          </a:prstGeom>
          <a:noFill/>
          <a:effectLst>
            <a:outerShdw dist="107763" dir="2700000" algn="ctr" rotWithShape="0">
              <a:srgbClr val="808080">
                <a:alpha val="50000"/>
              </a:srgbClr>
            </a:outerShdw>
          </a:effectLst>
        </p:spPr>
      </p:pic>
      <p:sp>
        <p:nvSpPr>
          <p:cNvPr id="47" name="Oval 15"/>
          <p:cNvSpPr>
            <a:spLocks noChangeArrowheads="1"/>
          </p:cNvSpPr>
          <p:nvPr/>
        </p:nvSpPr>
        <p:spPr bwMode="auto">
          <a:xfrm>
            <a:off x="2668960" y="2005766"/>
            <a:ext cx="471488" cy="389513"/>
          </a:xfrm>
          <a:prstGeom prst="ellipse">
            <a:avLst/>
          </a:prstGeom>
          <a:solidFill>
            <a:srgbClr val="66FF66"/>
          </a:solidFill>
          <a:ln w="9525" algn="ctr">
            <a:solidFill>
              <a:schemeClr val="tx1"/>
            </a:solidFill>
            <a:round/>
            <a:headEnd/>
            <a:tailEnd/>
          </a:ln>
        </p:spPr>
        <p:txBody>
          <a:bodyPr anchor="ctr">
            <a:spAutoFit/>
          </a:bodyPr>
          <a:lstStyle/>
          <a:p>
            <a:r>
              <a:rPr lang="fr-FR" sz="1200" b="1" smtClean="0"/>
              <a:t>1</a:t>
            </a:r>
            <a:endParaRPr lang="fr-FR" sz="1200" b="1"/>
          </a:p>
        </p:txBody>
      </p:sp>
      <p:sp>
        <p:nvSpPr>
          <p:cNvPr id="48" name="Rectangle 16"/>
          <p:cNvSpPr>
            <a:spLocks noChangeArrowheads="1"/>
          </p:cNvSpPr>
          <p:nvPr/>
        </p:nvSpPr>
        <p:spPr bwMode="gray">
          <a:xfrm>
            <a:off x="3202360" y="1785392"/>
            <a:ext cx="2514600" cy="381000"/>
          </a:xfrm>
          <a:prstGeom prst="rect">
            <a:avLst/>
          </a:prstGeom>
          <a:noFill/>
          <a:ln w="9525">
            <a:noFill/>
            <a:miter lim="800000"/>
            <a:headEnd/>
            <a:tailEnd/>
          </a:ln>
        </p:spPr>
        <p:txBody>
          <a:bodyPr lIns="92075" tIns="46038" rIns="92075" bIns="46038"/>
          <a:lstStyle/>
          <a:p>
            <a:pPr>
              <a:spcBef>
                <a:spcPct val="20000"/>
              </a:spcBef>
              <a:buFont typeface="Webdings" pitchFamily="18" charset="2"/>
              <a:buNone/>
            </a:pPr>
            <a:r>
              <a:rPr lang="fr-FR" sz="1200" b="1" smtClean="0"/>
              <a:t>La victime saisit son numéro de carte de crédit dans un formulaire</a:t>
            </a:r>
            <a:endParaRPr lang="fr-FR" sz="1200" b="1"/>
          </a:p>
        </p:txBody>
      </p:sp>
      <p:sp>
        <p:nvSpPr>
          <p:cNvPr id="49" name="Oval 17"/>
          <p:cNvSpPr>
            <a:spLocks noChangeArrowheads="1"/>
          </p:cNvSpPr>
          <p:nvPr/>
        </p:nvSpPr>
        <p:spPr bwMode="auto">
          <a:xfrm>
            <a:off x="8307760" y="4291766"/>
            <a:ext cx="471488" cy="389513"/>
          </a:xfrm>
          <a:prstGeom prst="ellipse">
            <a:avLst/>
          </a:prstGeom>
          <a:solidFill>
            <a:srgbClr val="66FF66"/>
          </a:solidFill>
          <a:ln w="9525" algn="ctr">
            <a:solidFill>
              <a:schemeClr val="tx1"/>
            </a:solidFill>
            <a:round/>
            <a:headEnd/>
            <a:tailEnd/>
          </a:ln>
        </p:spPr>
        <p:txBody>
          <a:bodyPr anchor="ctr">
            <a:spAutoFit/>
          </a:bodyPr>
          <a:lstStyle/>
          <a:p>
            <a:r>
              <a:rPr lang="fr-FR" sz="1200" b="1" smtClean="0"/>
              <a:t>2</a:t>
            </a:r>
            <a:endParaRPr lang="fr-FR" sz="1200" b="1"/>
          </a:p>
        </p:txBody>
      </p:sp>
      <p:sp>
        <p:nvSpPr>
          <p:cNvPr id="50" name="Rectangle 18"/>
          <p:cNvSpPr>
            <a:spLocks noChangeArrowheads="1"/>
          </p:cNvSpPr>
          <p:nvPr/>
        </p:nvSpPr>
        <p:spPr bwMode="gray">
          <a:xfrm>
            <a:off x="5488360" y="4223444"/>
            <a:ext cx="2819400" cy="381000"/>
          </a:xfrm>
          <a:prstGeom prst="rect">
            <a:avLst/>
          </a:prstGeom>
          <a:noFill/>
          <a:ln w="9525">
            <a:noFill/>
            <a:miter lim="800000"/>
            <a:headEnd/>
            <a:tailEnd/>
          </a:ln>
        </p:spPr>
        <p:txBody>
          <a:bodyPr lIns="92075" tIns="46038" rIns="92075" bIns="46038"/>
          <a:lstStyle/>
          <a:p>
            <a:pPr algn="r">
              <a:spcBef>
                <a:spcPct val="20000"/>
              </a:spcBef>
              <a:buFont typeface="Webdings" pitchFamily="18" charset="2"/>
              <a:buNone/>
            </a:pPr>
            <a:r>
              <a:rPr lang="fr-FR" sz="1200" b="1" dirty="0" smtClean="0"/>
              <a:t>Le gestionnaire d’erreur enregistre les détails du numéro de carte de crédit (par exemple si le serveur e-commerce du vendeur n’est pas disponible)</a:t>
            </a:r>
            <a:endParaRPr lang="fr-FR" sz="1200" b="1" dirty="0"/>
          </a:p>
        </p:txBody>
      </p:sp>
      <p:sp>
        <p:nvSpPr>
          <p:cNvPr id="51" name="Oval 19"/>
          <p:cNvSpPr>
            <a:spLocks noChangeArrowheads="1"/>
          </p:cNvSpPr>
          <p:nvPr/>
        </p:nvSpPr>
        <p:spPr bwMode="auto">
          <a:xfrm>
            <a:off x="1906960" y="3910418"/>
            <a:ext cx="471488" cy="389513"/>
          </a:xfrm>
          <a:prstGeom prst="ellipse">
            <a:avLst/>
          </a:prstGeom>
          <a:solidFill>
            <a:srgbClr val="66FF66"/>
          </a:solidFill>
          <a:ln w="9525" algn="ctr">
            <a:solidFill>
              <a:schemeClr val="tx1"/>
            </a:solidFill>
            <a:round/>
            <a:headEnd/>
            <a:tailEnd/>
          </a:ln>
        </p:spPr>
        <p:txBody>
          <a:bodyPr anchor="ctr">
            <a:spAutoFit/>
          </a:bodyPr>
          <a:lstStyle/>
          <a:p>
            <a:r>
              <a:rPr lang="fr-FR" sz="1200" b="1" smtClean="0"/>
              <a:t>4</a:t>
            </a:r>
            <a:endParaRPr lang="fr-FR" sz="1200" b="1"/>
          </a:p>
        </p:txBody>
      </p:sp>
      <p:sp>
        <p:nvSpPr>
          <p:cNvPr id="52" name="Rectangle 20"/>
          <p:cNvSpPr>
            <a:spLocks noChangeArrowheads="1"/>
          </p:cNvSpPr>
          <p:nvPr/>
        </p:nvSpPr>
        <p:spPr bwMode="gray">
          <a:xfrm>
            <a:off x="2364160" y="3842444"/>
            <a:ext cx="2286000" cy="685800"/>
          </a:xfrm>
          <a:prstGeom prst="rect">
            <a:avLst/>
          </a:prstGeom>
          <a:noFill/>
          <a:ln w="9525">
            <a:noFill/>
            <a:miter lim="800000"/>
            <a:headEnd/>
            <a:tailEnd/>
          </a:ln>
        </p:spPr>
        <p:txBody>
          <a:bodyPr lIns="92075" tIns="46038" rIns="92075" bIns="46038"/>
          <a:lstStyle/>
          <a:p>
            <a:pPr>
              <a:spcBef>
                <a:spcPct val="20000"/>
              </a:spcBef>
              <a:buFont typeface="Webdings" pitchFamily="18" charset="2"/>
              <a:buNone/>
            </a:pPr>
            <a:r>
              <a:rPr lang="fr-FR" sz="1200" b="1" dirty="0" smtClean="0"/>
              <a:t>Un attaquant interne exploite les logs pour voler 4 millions de numéros de carte de crédit. </a:t>
            </a:r>
            <a:endParaRPr lang="fr-FR" sz="1200" b="1" dirty="0"/>
          </a:p>
        </p:txBody>
      </p:sp>
      <p:sp>
        <p:nvSpPr>
          <p:cNvPr id="53" name="Freeform 21"/>
          <p:cNvSpPr>
            <a:spLocks/>
          </p:cNvSpPr>
          <p:nvPr/>
        </p:nvSpPr>
        <p:spPr bwMode="auto">
          <a:xfrm rot="-263347">
            <a:off x="2516560" y="2471520"/>
            <a:ext cx="3508375" cy="276999"/>
          </a:xfrm>
          <a:custGeom>
            <a:avLst/>
            <a:gdLst>
              <a:gd name="T0" fmla="*/ 0 w 2210"/>
              <a:gd name="T1" fmla="*/ 2147483647 h 131"/>
              <a:gd name="T2" fmla="*/ 2147483647 w 2210"/>
              <a:gd name="T3" fmla="*/ 2147483647 h 131"/>
              <a:gd name="T4" fmla="*/ 2147483647 w 2210"/>
              <a:gd name="T5" fmla="*/ 2147483647 h 131"/>
              <a:gd name="T6" fmla="*/ 0 60000 65536"/>
              <a:gd name="T7" fmla="*/ 0 60000 65536"/>
              <a:gd name="T8" fmla="*/ 0 60000 65536"/>
              <a:gd name="T9" fmla="*/ 0 w 2210"/>
              <a:gd name="T10" fmla="*/ 0 h 131"/>
              <a:gd name="T11" fmla="*/ 2210 w 2210"/>
              <a:gd name="T12" fmla="*/ 131 h 131"/>
            </a:gdLst>
            <a:ahLst/>
            <a:cxnLst>
              <a:cxn ang="T6">
                <a:pos x="T0" y="T1"/>
              </a:cxn>
              <a:cxn ang="T7">
                <a:pos x="T2" y="T3"/>
              </a:cxn>
              <a:cxn ang="T8">
                <a:pos x="T4" y="T5"/>
              </a:cxn>
            </a:cxnLst>
            <a:rect l="T9" t="T10" r="T11" b="T12"/>
            <a:pathLst>
              <a:path w="2210" h="131">
                <a:moveTo>
                  <a:pt x="0" y="131"/>
                </a:moveTo>
                <a:cubicBezTo>
                  <a:pt x="174" y="110"/>
                  <a:pt x="678" y="6"/>
                  <a:pt x="1046" y="3"/>
                </a:cubicBezTo>
                <a:cubicBezTo>
                  <a:pt x="1414" y="0"/>
                  <a:pt x="1968" y="91"/>
                  <a:pt x="2210" y="114"/>
                </a:cubicBezTo>
              </a:path>
            </a:pathLst>
          </a:custGeom>
          <a:noFill/>
          <a:ln w="57150">
            <a:solidFill>
              <a:srgbClr val="33CC33"/>
            </a:solidFill>
            <a:round/>
            <a:headEnd/>
            <a:tailEnd type="triangle" w="med" len="med"/>
          </a:ln>
        </p:spPr>
        <p:txBody>
          <a:bodyPr>
            <a:spAutoFit/>
          </a:bodyPr>
          <a:lstStyle/>
          <a:p>
            <a:endParaRPr lang="fr-FR" sz="1200" b="1"/>
          </a:p>
        </p:txBody>
      </p:sp>
      <p:sp>
        <p:nvSpPr>
          <p:cNvPr id="54" name="AutoShape 22"/>
          <p:cNvSpPr>
            <a:spLocks noChangeArrowheads="1"/>
          </p:cNvSpPr>
          <p:nvPr/>
        </p:nvSpPr>
        <p:spPr bwMode="auto">
          <a:xfrm>
            <a:off x="6555160" y="3740555"/>
            <a:ext cx="1558925" cy="346650"/>
          </a:xfrm>
          <a:prstGeom prst="flowChartMultidocument">
            <a:avLst/>
          </a:prstGeom>
          <a:solidFill>
            <a:srgbClr val="33CC33"/>
          </a:solidFill>
          <a:ln w="9525">
            <a:solidFill>
              <a:schemeClr val="tx1"/>
            </a:solidFill>
            <a:miter lim="800000"/>
            <a:headEnd/>
            <a:tailEnd/>
          </a:ln>
        </p:spPr>
        <p:txBody>
          <a:bodyPr anchor="ctr">
            <a:spAutoFit/>
          </a:bodyPr>
          <a:lstStyle/>
          <a:p>
            <a:r>
              <a:rPr lang="fr-FR" sz="1200" b="1" dirty="0" smtClean="0"/>
              <a:t>Fichiers Logs</a:t>
            </a:r>
            <a:endParaRPr lang="fr-FR" sz="1200" b="1" dirty="0"/>
          </a:p>
        </p:txBody>
      </p:sp>
      <p:sp>
        <p:nvSpPr>
          <p:cNvPr id="55" name="Line 23"/>
          <p:cNvSpPr>
            <a:spLocks noChangeShapeType="1"/>
          </p:cNvSpPr>
          <p:nvPr/>
        </p:nvSpPr>
        <p:spPr bwMode="auto">
          <a:xfrm>
            <a:off x="7317160" y="3537992"/>
            <a:ext cx="0" cy="276225"/>
          </a:xfrm>
          <a:prstGeom prst="line">
            <a:avLst/>
          </a:prstGeom>
          <a:noFill/>
          <a:ln w="57150">
            <a:solidFill>
              <a:srgbClr val="FF0000"/>
            </a:solidFill>
            <a:round/>
            <a:headEnd/>
            <a:tailEnd type="triangle" w="med" len="med"/>
          </a:ln>
        </p:spPr>
        <p:txBody>
          <a:bodyPr>
            <a:spAutoFit/>
          </a:bodyPr>
          <a:lstStyle/>
          <a:p>
            <a:pPr algn="ctr">
              <a:defRPr/>
            </a:pPr>
            <a:endParaRPr lang="fr-FR" sz="800" b="1"/>
          </a:p>
        </p:txBody>
      </p:sp>
      <p:sp>
        <p:nvSpPr>
          <p:cNvPr id="56" name="Oval 24"/>
          <p:cNvSpPr>
            <a:spLocks noChangeArrowheads="1"/>
          </p:cNvSpPr>
          <p:nvPr/>
        </p:nvSpPr>
        <p:spPr bwMode="auto">
          <a:xfrm>
            <a:off x="5107360" y="5089535"/>
            <a:ext cx="471487" cy="389513"/>
          </a:xfrm>
          <a:prstGeom prst="ellipse">
            <a:avLst/>
          </a:prstGeom>
          <a:solidFill>
            <a:srgbClr val="66FF66"/>
          </a:solidFill>
          <a:ln w="9525" algn="ctr">
            <a:solidFill>
              <a:schemeClr val="tx1"/>
            </a:solidFill>
            <a:round/>
            <a:headEnd/>
            <a:tailEnd/>
          </a:ln>
        </p:spPr>
        <p:txBody>
          <a:bodyPr anchor="ctr">
            <a:spAutoFit/>
          </a:bodyPr>
          <a:lstStyle/>
          <a:p>
            <a:r>
              <a:rPr lang="fr-FR" sz="1200" b="1" smtClean="0"/>
              <a:t>3</a:t>
            </a:r>
            <a:endParaRPr lang="fr-FR" sz="1200" b="1"/>
          </a:p>
        </p:txBody>
      </p:sp>
      <p:sp>
        <p:nvSpPr>
          <p:cNvPr id="57" name="Rectangle 25"/>
          <p:cNvSpPr>
            <a:spLocks noChangeArrowheads="1"/>
          </p:cNvSpPr>
          <p:nvPr/>
        </p:nvSpPr>
        <p:spPr bwMode="gray">
          <a:xfrm>
            <a:off x="2287960" y="5097761"/>
            <a:ext cx="2819400" cy="381000"/>
          </a:xfrm>
          <a:prstGeom prst="rect">
            <a:avLst/>
          </a:prstGeom>
          <a:noFill/>
          <a:ln w="9525">
            <a:noFill/>
            <a:miter lim="800000"/>
            <a:headEnd/>
            <a:tailEnd/>
          </a:ln>
        </p:spPr>
        <p:txBody>
          <a:bodyPr lIns="92075" tIns="46038" rIns="92075" bIns="46038"/>
          <a:lstStyle/>
          <a:p>
            <a:pPr algn="r">
              <a:spcBef>
                <a:spcPct val="20000"/>
              </a:spcBef>
              <a:buFont typeface="Webdings" pitchFamily="18" charset="2"/>
              <a:buNone/>
            </a:pPr>
            <a:r>
              <a:rPr lang="fr-FR" sz="1200" b="1" dirty="0" smtClean="0"/>
              <a:t>Les logs sont accessibles à tous les membres du service informatique pour l’analyse des erreurs (</a:t>
            </a:r>
            <a:r>
              <a:rPr lang="en-US" sz="1200" b="1" dirty="0" smtClean="0"/>
              <a:t>debugging</a:t>
            </a:r>
            <a:r>
              <a:rPr lang="fr-FR" sz="1200" b="1" dirty="0" smtClean="0"/>
              <a:t>)</a:t>
            </a:r>
          </a:p>
          <a:p>
            <a:pPr algn="r">
              <a:spcBef>
                <a:spcPct val="20000"/>
              </a:spcBef>
              <a:buFont typeface="Webdings" pitchFamily="18" charset="2"/>
              <a:buNone/>
            </a:pPr>
            <a:endParaRPr lang="fr-FR" sz="1200" b="1" dirty="0"/>
          </a:p>
        </p:txBody>
      </p:sp>
      <p:sp>
        <p:nvSpPr>
          <p:cNvPr id="58" name="Freeform 26"/>
          <p:cNvSpPr>
            <a:spLocks/>
          </p:cNvSpPr>
          <p:nvPr/>
        </p:nvSpPr>
        <p:spPr bwMode="auto">
          <a:xfrm>
            <a:off x="5721723" y="5013176"/>
            <a:ext cx="1531937" cy="276999"/>
          </a:xfrm>
          <a:custGeom>
            <a:avLst/>
            <a:gdLst>
              <a:gd name="T0" fmla="*/ 2147483647 w 965"/>
              <a:gd name="T1" fmla="*/ 0 h 552"/>
              <a:gd name="T2" fmla="*/ 2147483647 w 965"/>
              <a:gd name="T3" fmla="*/ 2147483647 h 552"/>
              <a:gd name="T4" fmla="*/ 0 w 965"/>
              <a:gd name="T5" fmla="*/ 2147483647 h 552"/>
              <a:gd name="T6" fmla="*/ 0 60000 65536"/>
              <a:gd name="T7" fmla="*/ 0 60000 65536"/>
              <a:gd name="T8" fmla="*/ 0 60000 65536"/>
              <a:gd name="T9" fmla="*/ 0 w 965"/>
              <a:gd name="T10" fmla="*/ 0 h 552"/>
              <a:gd name="T11" fmla="*/ 965 w 965"/>
              <a:gd name="T12" fmla="*/ 552 h 552"/>
            </a:gdLst>
            <a:ahLst/>
            <a:cxnLst>
              <a:cxn ang="T6">
                <a:pos x="T0" y="T1"/>
              </a:cxn>
              <a:cxn ang="T7">
                <a:pos x="T2" y="T3"/>
              </a:cxn>
              <a:cxn ang="T8">
                <a:pos x="T4" y="T5"/>
              </a:cxn>
            </a:cxnLst>
            <a:rect l="T9" t="T10" r="T11" b="T12"/>
            <a:pathLst>
              <a:path w="965" h="552">
                <a:moveTo>
                  <a:pt x="957" y="0"/>
                </a:moveTo>
                <a:cubicBezTo>
                  <a:pt x="932" y="77"/>
                  <a:pt x="965" y="374"/>
                  <a:pt x="805" y="463"/>
                </a:cubicBezTo>
                <a:cubicBezTo>
                  <a:pt x="645" y="552"/>
                  <a:pt x="168" y="517"/>
                  <a:pt x="0" y="531"/>
                </a:cubicBezTo>
              </a:path>
            </a:pathLst>
          </a:custGeom>
          <a:noFill/>
          <a:ln w="57150">
            <a:solidFill>
              <a:srgbClr val="FF0000"/>
            </a:solidFill>
            <a:round/>
            <a:headEnd/>
            <a:tailEnd type="triangle" w="med" len="med"/>
          </a:ln>
        </p:spPr>
        <p:txBody>
          <a:bodyPr>
            <a:spAutoFit/>
          </a:bodyPr>
          <a:lstStyle/>
          <a:p>
            <a:endParaRPr lang="fr-FR" sz="1200" b="1"/>
          </a:p>
        </p:txBody>
      </p:sp>
      <p:sp>
        <p:nvSpPr>
          <p:cNvPr id="59" name="Freeform 27"/>
          <p:cNvSpPr>
            <a:spLocks/>
          </p:cNvSpPr>
          <p:nvPr/>
        </p:nvSpPr>
        <p:spPr bwMode="auto">
          <a:xfrm rot="5400000">
            <a:off x="1874694" y="5035461"/>
            <a:ext cx="609600" cy="276999"/>
          </a:xfrm>
          <a:custGeom>
            <a:avLst/>
            <a:gdLst>
              <a:gd name="T0" fmla="*/ 2147483647 w 965"/>
              <a:gd name="T1" fmla="*/ 0 h 552"/>
              <a:gd name="T2" fmla="*/ 2147483647 w 965"/>
              <a:gd name="T3" fmla="*/ 2147483647 h 552"/>
              <a:gd name="T4" fmla="*/ 0 w 965"/>
              <a:gd name="T5" fmla="*/ 2147483647 h 552"/>
              <a:gd name="T6" fmla="*/ 0 60000 65536"/>
              <a:gd name="T7" fmla="*/ 0 60000 65536"/>
              <a:gd name="T8" fmla="*/ 0 60000 65536"/>
              <a:gd name="T9" fmla="*/ 0 w 965"/>
              <a:gd name="T10" fmla="*/ 0 h 552"/>
              <a:gd name="T11" fmla="*/ 965 w 965"/>
              <a:gd name="T12" fmla="*/ 552 h 552"/>
            </a:gdLst>
            <a:ahLst/>
            <a:cxnLst>
              <a:cxn ang="T6">
                <a:pos x="T0" y="T1"/>
              </a:cxn>
              <a:cxn ang="T7">
                <a:pos x="T2" y="T3"/>
              </a:cxn>
              <a:cxn ang="T8">
                <a:pos x="T4" y="T5"/>
              </a:cxn>
            </a:cxnLst>
            <a:rect l="T9" t="T10" r="T11" b="T12"/>
            <a:pathLst>
              <a:path w="965" h="552">
                <a:moveTo>
                  <a:pt x="957" y="0"/>
                </a:moveTo>
                <a:cubicBezTo>
                  <a:pt x="932" y="77"/>
                  <a:pt x="965" y="374"/>
                  <a:pt x="805" y="463"/>
                </a:cubicBezTo>
                <a:cubicBezTo>
                  <a:pt x="645" y="552"/>
                  <a:pt x="168" y="517"/>
                  <a:pt x="0" y="531"/>
                </a:cubicBezTo>
              </a:path>
            </a:pathLst>
          </a:custGeom>
          <a:noFill/>
          <a:ln w="57150">
            <a:solidFill>
              <a:srgbClr val="FF0000"/>
            </a:solidFill>
            <a:round/>
            <a:headEnd/>
            <a:tailEnd type="triangle" w="med" len="med"/>
          </a:ln>
        </p:spPr>
        <p:txBody>
          <a:bodyPr>
            <a:spAutoFit/>
          </a:bodyPr>
          <a:lstStyle/>
          <a:p>
            <a:endParaRPr lang="fr-FR" sz="1200" b="1"/>
          </a:p>
        </p:txBody>
      </p:sp>
    </p:spTree>
    <p:extLst>
      <p:ext uri="{BB962C8B-B14F-4D97-AF65-F5344CB8AC3E}">
        <p14:creationId xmlns:p14="http://schemas.microsoft.com/office/powerpoint/2010/main" val="268728109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endParaRPr lang="fr-CH" sz="1400" b="1" dirty="0" smtClean="0"/>
          </a:p>
          <a:p>
            <a:pPr algn="ctr"/>
            <a:r>
              <a:rPr lang="fr-CH" sz="1400" b="1" dirty="0" smtClean="0"/>
              <a:t>A1 – Injection</a:t>
            </a:r>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oAutofit/>
          </a:bodyPr>
          <a:lstStyle/>
          <a:p>
            <a:pPr algn="ctr"/>
            <a:r>
              <a:rPr lang="fr-CH" sz="1400" b="1" dirty="0" smtClean="0"/>
              <a:t>A4 – Références directes non sécurisées à un objet</a:t>
            </a:r>
          </a:p>
        </p:txBody>
      </p:sp>
      <p:sp>
        <p:nvSpPr>
          <p:cNvPr id="21" name="TextBox 20"/>
          <p:cNvSpPr txBox="1"/>
          <p:nvPr/>
        </p:nvSpPr>
        <p:spPr>
          <a:xfrm>
            <a:off x="535274"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A6 – Exposition de données sensibles</a:t>
            </a:r>
          </a:p>
        </p:txBody>
      </p:sp>
      <p:sp>
        <p:nvSpPr>
          <p:cNvPr id="23" name="TextBox 22"/>
          <p:cNvSpPr txBox="1"/>
          <p:nvPr/>
        </p:nvSpPr>
        <p:spPr>
          <a:xfrm>
            <a:off x="4663732" y="2762925"/>
            <a:ext cx="1656184" cy="936104"/>
          </a:xfrm>
          <a:prstGeom prst="rect">
            <a:avLst/>
          </a:prstGeom>
          <a:solidFill>
            <a:srgbClr val="C5EFFF"/>
          </a:solidFill>
        </p:spPr>
        <p:style>
          <a:lnRef idx="2">
            <a:schemeClr val="accent3"/>
          </a:lnRef>
          <a:fillRef idx="1">
            <a:schemeClr val="lt1"/>
          </a:fillRef>
          <a:effectRef idx="0">
            <a:schemeClr val="accent3"/>
          </a:effectRef>
          <a:fontRef idx="minor">
            <a:schemeClr val="dk1"/>
          </a:fontRef>
        </p:style>
        <p:txBody>
          <a:bodyPr wrap="square" rtlCol="0" anchor="ctr">
            <a:noAutofit/>
          </a:bodyPr>
          <a:lstStyle/>
          <a:p>
            <a:pPr algn="ctr"/>
            <a:r>
              <a:rPr lang="fr-CH" sz="1400" b="1" dirty="0" smtClean="0"/>
              <a:t>A7 – Manque de contrôle d’accès au niveau fonctionnel</a:t>
            </a:r>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Tree>
    <p:extLst>
      <p:ext uri="{BB962C8B-B14F-4D97-AF65-F5344CB8AC3E}">
        <p14:creationId xmlns:p14="http://schemas.microsoft.com/office/powerpoint/2010/main" val="366442687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A7 - </a:t>
            </a:r>
            <a:r>
              <a:rPr lang="fr-CH" sz="1600" b="1" dirty="0"/>
              <a:t>Manque de contrôle d’accès au niveau fonctionnel</a:t>
            </a: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74" name="Text Box 53"/>
          <p:cNvSpPr txBox="1">
            <a:spLocks noChangeArrowheads="1"/>
          </p:cNvSpPr>
          <p:nvPr/>
        </p:nvSpPr>
        <p:spPr bwMode="auto">
          <a:xfrm>
            <a:off x="5724128" y="1484784"/>
            <a:ext cx="3124200" cy="685800"/>
          </a:xfrm>
          <a:prstGeom prst="rect">
            <a:avLst/>
          </a:prstGeom>
          <a:noFill/>
          <a:ln w="9525" algn="ctr">
            <a:noFill/>
            <a:miter lim="800000"/>
            <a:headEnd/>
            <a:tailEnd/>
          </a:ln>
        </p:spPr>
        <p:txBody>
          <a:bodyPr/>
          <a:lstStyle/>
          <a:p>
            <a:r>
              <a:rPr lang="fr-FR" sz="1200" b="1" dirty="0" smtClean="0"/>
              <a:t>1. L’attaquant remarque que l’URL indique son rôle</a:t>
            </a:r>
          </a:p>
          <a:p>
            <a:r>
              <a:rPr lang="fr-FR" sz="1200" b="1" dirty="0" smtClean="0"/>
              <a:t>    </a:t>
            </a:r>
            <a:r>
              <a:rPr lang="fr-FR" sz="1200" b="1" dirty="0" smtClean="0">
                <a:solidFill>
                  <a:srgbClr val="C00000"/>
                </a:solidFill>
              </a:rPr>
              <a:t>/user/</a:t>
            </a:r>
            <a:r>
              <a:rPr lang="fr-FR" sz="1200" b="1" dirty="0" err="1" smtClean="0">
                <a:solidFill>
                  <a:srgbClr val="C00000"/>
                </a:solidFill>
              </a:rPr>
              <a:t>getAccounts</a:t>
            </a:r>
            <a:endParaRPr lang="fr-FR" sz="1200" b="1" dirty="0" smtClean="0">
              <a:solidFill>
                <a:srgbClr val="C00000"/>
              </a:solidFill>
            </a:endParaRPr>
          </a:p>
          <a:p>
            <a:endParaRPr lang="fr-FR" sz="1200" b="1" dirty="0"/>
          </a:p>
        </p:txBody>
      </p:sp>
      <p:sp>
        <p:nvSpPr>
          <p:cNvPr id="76" name="Text Box 55"/>
          <p:cNvSpPr txBox="1">
            <a:spLocks noChangeArrowheads="1"/>
          </p:cNvSpPr>
          <p:nvPr/>
        </p:nvSpPr>
        <p:spPr bwMode="auto">
          <a:xfrm>
            <a:off x="5724128" y="2272977"/>
            <a:ext cx="3124200" cy="685800"/>
          </a:xfrm>
          <a:prstGeom prst="rect">
            <a:avLst/>
          </a:prstGeom>
          <a:noFill/>
          <a:ln w="9525" algn="ctr">
            <a:noFill/>
            <a:miter lim="800000"/>
            <a:headEnd/>
            <a:tailEnd/>
          </a:ln>
        </p:spPr>
        <p:txBody>
          <a:bodyPr/>
          <a:lstStyle/>
          <a:p>
            <a:r>
              <a:rPr lang="fr-FR" sz="1200" b="1" dirty="0" smtClean="0"/>
              <a:t>2. Il modifie la valeur du paramètre à un autre rôle (ex: 606)</a:t>
            </a:r>
          </a:p>
          <a:p>
            <a:r>
              <a:rPr lang="fr-FR" sz="1200" b="1" dirty="0" smtClean="0"/>
              <a:t>    </a:t>
            </a:r>
            <a:r>
              <a:rPr lang="fr-FR" sz="1200" b="1" dirty="0" smtClean="0">
                <a:solidFill>
                  <a:srgbClr val="C00000"/>
                </a:solidFill>
              </a:rPr>
              <a:t>/</a:t>
            </a:r>
            <a:r>
              <a:rPr lang="fr-FR" sz="1200" b="1" dirty="0" err="1" smtClean="0">
                <a:solidFill>
                  <a:srgbClr val="C00000"/>
                </a:solidFill>
              </a:rPr>
              <a:t>admin</a:t>
            </a:r>
            <a:r>
              <a:rPr lang="fr-FR" sz="1200" b="1" dirty="0" smtClean="0">
                <a:solidFill>
                  <a:srgbClr val="C00000"/>
                </a:solidFill>
              </a:rPr>
              <a:t>/</a:t>
            </a:r>
            <a:r>
              <a:rPr lang="fr-FR" sz="1200" b="1" dirty="0" err="1" smtClean="0">
                <a:solidFill>
                  <a:srgbClr val="C00000"/>
                </a:solidFill>
              </a:rPr>
              <a:t>getAccounts</a:t>
            </a:r>
            <a:r>
              <a:rPr lang="fr-FR" sz="1200" b="1" dirty="0" smtClean="0">
                <a:solidFill>
                  <a:srgbClr val="C00000"/>
                </a:solidFill>
              </a:rPr>
              <a:t>, </a:t>
            </a:r>
            <a:r>
              <a:rPr lang="fr-FR" sz="1200" b="1" dirty="0" smtClean="0"/>
              <a:t>ou</a:t>
            </a:r>
          </a:p>
          <a:p>
            <a:r>
              <a:rPr lang="fr-FR" sz="1200" b="1" dirty="0" smtClean="0">
                <a:solidFill>
                  <a:srgbClr val="C00000"/>
                </a:solidFill>
              </a:rPr>
              <a:t>    /manager/</a:t>
            </a:r>
            <a:r>
              <a:rPr lang="fr-FR" sz="1200" b="1" dirty="0" err="1" smtClean="0">
                <a:solidFill>
                  <a:srgbClr val="C00000"/>
                </a:solidFill>
              </a:rPr>
              <a:t>getAccounts</a:t>
            </a:r>
            <a:endParaRPr lang="fr-FR" sz="1200" b="1" dirty="0" smtClean="0">
              <a:solidFill>
                <a:srgbClr val="C00000"/>
              </a:solidFill>
            </a:endParaRPr>
          </a:p>
        </p:txBody>
      </p:sp>
      <p:sp>
        <p:nvSpPr>
          <p:cNvPr id="78" name="Text Box 57"/>
          <p:cNvSpPr txBox="1">
            <a:spLocks noChangeArrowheads="1"/>
          </p:cNvSpPr>
          <p:nvPr/>
        </p:nvSpPr>
        <p:spPr bwMode="auto">
          <a:xfrm>
            <a:off x="5724128" y="3175248"/>
            <a:ext cx="3124200" cy="685800"/>
          </a:xfrm>
          <a:prstGeom prst="rect">
            <a:avLst/>
          </a:prstGeom>
          <a:noFill/>
          <a:ln w="9525" algn="ctr">
            <a:noFill/>
            <a:miter lim="800000"/>
            <a:headEnd/>
            <a:tailEnd/>
          </a:ln>
        </p:spPr>
        <p:txBody>
          <a:bodyPr/>
          <a:lstStyle/>
          <a:p>
            <a:r>
              <a:rPr lang="fr-FR" sz="1200" b="1" smtClean="0"/>
              <a:t>3. L’attaquant peut voir plus d’informations que celles de son propre compte.</a:t>
            </a:r>
            <a:endParaRPr lang="fr-FR" sz="1200" b="1"/>
          </a:p>
        </p:txBody>
      </p:sp>
      <p:sp>
        <p:nvSpPr>
          <p:cNvPr id="97" name="Rectangle 96"/>
          <p:cNvSpPr/>
          <p:nvPr/>
        </p:nvSpPr>
        <p:spPr>
          <a:xfrm>
            <a:off x="4283968" y="6255600"/>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
        <p:nvSpPr>
          <p:cNvPr id="98" name="Text Box 57"/>
          <p:cNvSpPr txBox="1">
            <a:spLocks noChangeArrowheads="1"/>
          </p:cNvSpPr>
          <p:nvPr/>
        </p:nvSpPr>
        <p:spPr bwMode="auto">
          <a:xfrm>
            <a:off x="5364088" y="4293096"/>
            <a:ext cx="3672408" cy="1872208"/>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100" b="1" dirty="0" smtClean="0"/>
              <a:t>Restreindre les accès aux utilisateurs autorisés en fonction de leurs rôles ou permissions.</a:t>
            </a:r>
          </a:p>
          <a:p>
            <a:pPr>
              <a:buFontTx/>
              <a:buChar char="-"/>
            </a:pPr>
            <a:r>
              <a:rPr lang="fr-FR" sz="1100" b="1" dirty="0" smtClean="0"/>
              <a:t> Interdire toute requête vers des pages non-autorisées </a:t>
            </a:r>
            <a:r>
              <a:rPr lang="fr-FR" sz="1100" dirty="0" smtClean="0"/>
              <a:t>(fichiers de configuration, fichier de logs, fichiers source, etc.)</a:t>
            </a:r>
          </a:p>
          <a:p>
            <a:pPr>
              <a:buFontTx/>
              <a:buChar char="-"/>
            </a:pPr>
            <a:r>
              <a:rPr lang="fr-FR" sz="1100" b="1" dirty="0" smtClean="0"/>
              <a:t>Valider l’architecture</a:t>
            </a:r>
          </a:p>
          <a:p>
            <a:pPr>
              <a:buFontTx/>
              <a:buChar char="-"/>
            </a:pPr>
            <a:r>
              <a:rPr lang="fr-FR" sz="1100" b="1" dirty="0" smtClean="0"/>
              <a:t>Valider la mise en place </a:t>
            </a:r>
            <a:r>
              <a:rPr lang="fr-FR" sz="1100" dirty="0" smtClean="0"/>
              <a:t>(ex: désactiver au niveau du serveur web l’accès à certains types de fichiers non-autorisés).</a:t>
            </a:r>
            <a:endParaRPr lang="fr-FR" sz="1200" dirty="0" smtClean="0"/>
          </a:p>
          <a:p>
            <a:endParaRPr lang="fr-FR" sz="1200" b="1" dirty="0">
              <a:solidFill>
                <a:srgbClr val="3E0BF9"/>
              </a:solidFill>
            </a:endParaRPr>
          </a:p>
        </p:txBody>
      </p:sp>
      <p:pic>
        <p:nvPicPr>
          <p:cNvPr id="19" name="Picture 4"/>
          <p:cNvPicPr>
            <a:picLocks noChangeAspect="1" noChangeArrowheads="1"/>
          </p:cNvPicPr>
          <p:nvPr/>
        </p:nvPicPr>
        <p:blipFill>
          <a:blip r:embed="rId3" cstate="print"/>
          <a:srcRect/>
          <a:stretch>
            <a:fillRect/>
          </a:stretch>
        </p:blipFill>
        <p:spPr bwMode="auto">
          <a:xfrm>
            <a:off x="179512" y="1508149"/>
            <a:ext cx="5041900" cy="4729163"/>
          </a:xfrm>
          <a:prstGeom prst="rect">
            <a:avLst/>
          </a:prstGeom>
          <a:noFill/>
          <a:ln w="9525" algn="ctr">
            <a:noFill/>
            <a:miter lim="800000"/>
            <a:headEnd/>
            <a:tailEnd/>
          </a:ln>
        </p:spPr>
      </p:pic>
    </p:spTree>
    <p:extLst>
      <p:ext uri="{BB962C8B-B14F-4D97-AF65-F5344CB8AC3E}">
        <p14:creationId xmlns:p14="http://schemas.microsoft.com/office/powerpoint/2010/main" val="270381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blinds(horizontal)">
                                      <p:cBhvr>
                                        <p:cTn id="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FR" sz="1600" b="1" dirty="0" smtClean="0"/>
              <a:t>Liens et références</a:t>
            </a:r>
            <a:br>
              <a:rPr lang="fr-FR" sz="1600" b="1" dirty="0" smtClean="0"/>
            </a:br>
            <a:r>
              <a:rPr lang="fr-FR" sz="1600" b="1" dirty="0" smtClean="0"/>
              <a:t/>
            </a:r>
            <a:br>
              <a:rPr lang="fr-FR" sz="1600" b="1" dirty="0" smtClean="0"/>
            </a:br>
            <a:r>
              <a:rPr lang="fr-CH" sz="1600" b="1" dirty="0" smtClean="0">
                <a:solidFill>
                  <a:schemeClr val="accent1">
                    <a:lumMod val="60000"/>
                    <a:lumOff val="40000"/>
                  </a:schemeClr>
                </a:solidFill>
              </a:rPr>
              <a:t>OWASP</a:t>
            </a:r>
            <a:r>
              <a:rPr lang="en-GB" sz="1200" i="1" dirty="0" smtClean="0"/>
              <a:t> - </a:t>
            </a:r>
            <a:r>
              <a:rPr lang="fr-CH" sz="1200" i="1" dirty="0" smtClean="0"/>
              <a:t>communauté </a:t>
            </a:r>
            <a:r>
              <a:rPr lang="fr-CH" sz="1200" i="1" dirty="0"/>
              <a:t>travaillant sur la sécurité des applications Web. Sa philosophie est d'être à la fois libre et ouverte à tous.</a:t>
            </a:r>
            <a:endParaRPr lang="fr-FR" sz="1200" i="1" dirty="0"/>
          </a:p>
          <a:p>
            <a:pPr lvl="2" eaLnBrk="1" hangingPunct="1">
              <a:defRPr/>
            </a:pPr>
            <a:r>
              <a:rPr lang="fr-FR" sz="1200" b="1" dirty="0" smtClean="0">
                <a:latin typeface="Arial" pitchFamily="34" charset="0"/>
                <a:cs typeface="Arial" pitchFamily="34" charset="0"/>
              </a:rPr>
              <a:t>OWASP Top 10 / </a:t>
            </a:r>
            <a:r>
              <a:rPr lang="fr-FR" sz="1200" b="1" dirty="0" err="1" smtClean="0">
                <a:latin typeface="Arial" pitchFamily="34" charset="0"/>
                <a:cs typeface="Arial" pitchFamily="34" charset="0"/>
              </a:rPr>
              <a:t>Testing</a:t>
            </a:r>
            <a:r>
              <a:rPr lang="fr-FR" sz="1200" b="1" dirty="0" smtClean="0">
                <a:latin typeface="Arial" pitchFamily="34" charset="0"/>
                <a:cs typeface="Arial" pitchFamily="34" charset="0"/>
              </a:rPr>
              <a:t> guide / code </a:t>
            </a:r>
            <a:r>
              <a:rPr lang="fr-FR" sz="1200" b="1" dirty="0" err="1" smtClean="0">
                <a:latin typeface="Arial" pitchFamily="34" charset="0"/>
                <a:cs typeface="Arial" pitchFamily="34" charset="0"/>
              </a:rPr>
              <a:t>review</a:t>
            </a:r>
            <a:r>
              <a:rPr lang="fr-FR" sz="1200" b="1" dirty="0" smtClean="0">
                <a:latin typeface="Arial" pitchFamily="34" charset="0"/>
                <a:cs typeface="Arial" pitchFamily="34" charset="0"/>
              </a:rPr>
              <a:t> guide</a:t>
            </a:r>
            <a:endParaRPr lang="en-GB" sz="1200" i="1" dirty="0"/>
          </a:p>
          <a:p>
            <a:pPr lvl="3" eaLnBrk="1" hangingPunct="1">
              <a:defRPr/>
            </a:pPr>
            <a:r>
              <a:rPr lang="fr-CH" sz="1200" dirty="0">
                <a:hlinkClick r:id="rId3"/>
              </a:rPr>
              <a:t>https://www.owasp.org/images/7/72/OWASP_Top_10-2017_%</a:t>
            </a:r>
            <a:r>
              <a:rPr lang="fr-CH" sz="1200" dirty="0" smtClean="0">
                <a:hlinkClick r:id="rId3"/>
              </a:rPr>
              <a:t>28en%29.pdf.pdf</a:t>
            </a:r>
            <a:r>
              <a:rPr lang="fr-CH" sz="1200" dirty="0" smtClean="0"/>
              <a:t> </a:t>
            </a:r>
            <a:r>
              <a:rPr lang="fr-CH" sz="1200" dirty="0"/>
              <a:t/>
            </a:r>
            <a:br>
              <a:rPr lang="fr-CH" sz="1200" dirty="0"/>
            </a:br>
            <a:r>
              <a:rPr lang="fr-CH" sz="1200" dirty="0" smtClean="0"/>
              <a:t/>
            </a:r>
            <a:br>
              <a:rPr lang="fr-CH" sz="1200" dirty="0" smtClean="0"/>
            </a:br>
            <a:r>
              <a:rPr lang="fr-CH" sz="1200" dirty="0" smtClean="0"/>
              <a:t>Les </a:t>
            </a:r>
            <a:r>
              <a:rPr lang="fr-CH" sz="1200" dirty="0"/>
              <a:t>10 failles de sécurité Web les plus </a:t>
            </a:r>
            <a:r>
              <a:rPr lang="fr-CH" sz="1200" dirty="0" smtClean="0"/>
              <a:t>courantes, régulièrement MAJ.</a:t>
            </a:r>
            <a:br>
              <a:rPr lang="fr-CH" sz="1200" dirty="0" smtClean="0"/>
            </a:br>
            <a:r>
              <a:rPr lang="fr-CH" sz="1200" dirty="0" smtClean="0"/>
              <a:t>(détaille  les techniques de base pour se </a:t>
            </a:r>
            <a:r>
              <a:rPr lang="fr-CH" sz="1200" dirty="0"/>
              <a:t>protéger </a:t>
            </a:r>
            <a:r>
              <a:rPr lang="fr-CH" sz="1200" dirty="0" smtClean="0"/>
              <a:t>contre les </a:t>
            </a:r>
            <a:r>
              <a:rPr lang="fr-CH" sz="1200" dirty="0"/>
              <a:t>faiblesses les plus importantes inhérentes à la sécurité des applications </a:t>
            </a:r>
            <a:r>
              <a:rPr lang="fr-CH" sz="1200" dirty="0" smtClean="0"/>
              <a:t>web).</a:t>
            </a:r>
            <a:r>
              <a:rPr lang="fr-CH" sz="1200" dirty="0"/>
              <a:t>	</a:t>
            </a:r>
          </a:p>
          <a:p>
            <a:pPr lvl="3" eaLnBrk="1" hangingPunct="1">
              <a:defRPr/>
            </a:pPr>
            <a:r>
              <a:rPr lang="fr-FR" sz="1200" dirty="0" smtClean="0">
                <a:hlinkClick r:id="rId4"/>
              </a:rPr>
              <a:t>https</a:t>
            </a:r>
            <a:r>
              <a:rPr lang="fr-FR" sz="1200" dirty="0">
                <a:hlinkClick r:id="rId4"/>
              </a:rPr>
              <a:t>://</a:t>
            </a:r>
            <a:r>
              <a:rPr lang="fr-FR" sz="1200" dirty="0" smtClean="0">
                <a:hlinkClick r:id="rId4"/>
              </a:rPr>
              <a:t>www.owasp.org/index.php/OWASP_Testing_Guide_v4_Table_of_Contents</a:t>
            </a:r>
            <a:r>
              <a:rPr lang="fr-FR" sz="1200" dirty="0" smtClean="0"/>
              <a:t> </a:t>
            </a:r>
            <a:br>
              <a:rPr lang="fr-FR" sz="1200" dirty="0" smtClean="0"/>
            </a:br>
            <a:r>
              <a:rPr lang="fr-FR" sz="1200" dirty="0" smtClean="0"/>
              <a:t>(guide de référence pour tester la sécurité des applications web)</a:t>
            </a:r>
          </a:p>
          <a:p>
            <a:pPr lvl="3" eaLnBrk="1" hangingPunct="1">
              <a:defRPr/>
            </a:pPr>
            <a:r>
              <a:rPr lang="fr-FR" sz="1200" dirty="0" smtClean="0">
                <a:hlinkClick r:id="rId5"/>
              </a:rPr>
              <a:t>https</a:t>
            </a:r>
            <a:r>
              <a:rPr lang="fr-FR" sz="1200" dirty="0">
                <a:hlinkClick r:id="rId5"/>
              </a:rPr>
              <a:t>://</a:t>
            </a:r>
            <a:r>
              <a:rPr lang="fr-FR" sz="1200" dirty="0" smtClean="0">
                <a:hlinkClick r:id="rId5"/>
              </a:rPr>
              <a:t>www.owasp.org/index.php/Category:OWASP_Code_Review_Project</a:t>
            </a:r>
            <a:r>
              <a:rPr lang="fr-FR" sz="1200" dirty="0" smtClean="0"/>
              <a:t> (livre)</a:t>
            </a:r>
          </a:p>
          <a:p>
            <a:pPr lvl="3" eaLnBrk="1" hangingPunct="1">
              <a:buNone/>
              <a:defRPr/>
            </a:pPr>
            <a:endParaRPr lang="fr-FR" sz="1200" b="1" dirty="0">
              <a:solidFill>
                <a:srgbClr val="002776">
                  <a:lumMod val="60000"/>
                  <a:lumOff val="40000"/>
                </a:srgbClr>
              </a:solidFill>
            </a:endParaRPr>
          </a:p>
          <a:p>
            <a:pPr marL="173038" lvl="3" indent="-6350" eaLnBrk="1" hangingPunct="1">
              <a:buNone/>
              <a:defRPr/>
            </a:pPr>
            <a:r>
              <a:rPr lang="fr-CH" b="1" dirty="0" err="1" smtClean="0">
                <a:solidFill>
                  <a:schemeClr val="accent1">
                    <a:lumMod val="60000"/>
                    <a:lumOff val="40000"/>
                  </a:schemeClr>
                </a:solidFill>
              </a:rPr>
              <a:t>Ethical</a:t>
            </a:r>
            <a:r>
              <a:rPr lang="fr-CH" b="1" dirty="0" smtClean="0">
                <a:solidFill>
                  <a:schemeClr val="accent1">
                    <a:lumMod val="60000"/>
                    <a:lumOff val="40000"/>
                  </a:schemeClr>
                </a:solidFill>
              </a:rPr>
              <a:t> hacking </a:t>
            </a:r>
            <a:endParaRPr lang="fr-FR" b="1" dirty="0">
              <a:solidFill>
                <a:schemeClr val="accent1">
                  <a:lumMod val="60000"/>
                  <a:lumOff val="40000"/>
                </a:schemeClr>
              </a:solidFill>
            </a:endParaRPr>
          </a:p>
          <a:p>
            <a:pPr lvl="3" eaLnBrk="1" hangingPunct="1">
              <a:buNone/>
              <a:defRPr/>
            </a:pPr>
            <a:endParaRPr lang="fr-FR" sz="1200" dirty="0" smtClean="0"/>
          </a:p>
          <a:p>
            <a:pPr lvl="2" eaLnBrk="1" hangingPunct="1">
              <a:defRPr/>
            </a:pPr>
            <a:r>
              <a:rPr lang="fr-FR" sz="1200" b="1" dirty="0" smtClean="0">
                <a:solidFill>
                  <a:srgbClr val="002776"/>
                </a:solidFill>
                <a:latin typeface="Arial" pitchFamily="34" charset="0"/>
                <a:cs typeface="Arial" pitchFamily="34" charset="0"/>
              </a:rPr>
              <a:t>Offensive Security </a:t>
            </a:r>
            <a:r>
              <a:rPr lang="fr-FR" sz="1200" b="1" dirty="0">
                <a:solidFill>
                  <a:srgbClr val="002776"/>
                </a:solidFill>
                <a:latin typeface="Arial" pitchFamily="34" charset="0"/>
                <a:cs typeface="Arial" pitchFamily="34" charset="0"/>
              </a:rPr>
              <a:t>– </a:t>
            </a:r>
            <a:r>
              <a:rPr lang="fr-CH" sz="1200" i="1" dirty="0" smtClean="0">
                <a:solidFill>
                  <a:srgbClr val="002776"/>
                </a:solidFill>
              </a:rPr>
              <a:t>formations </a:t>
            </a:r>
            <a:r>
              <a:rPr lang="fr-CH" sz="1200" i="1" dirty="0">
                <a:solidFill>
                  <a:srgbClr val="002776"/>
                </a:solidFill>
              </a:rPr>
              <a:t>en ligne </a:t>
            </a:r>
            <a:r>
              <a:rPr lang="fr-CH" sz="1200" i="1" dirty="0" smtClean="0">
                <a:solidFill>
                  <a:srgbClr val="002776"/>
                </a:solidFill>
              </a:rPr>
              <a:t>(payantes) et certifications professionnelles</a:t>
            </a:r>
            <a:endParaRPr lang="fr-CH" sz="1200" i="1" dirty="0">
              <a:solidFill>
                <a:srgbClr val="002776"/>
              </a:solidFill>
            </a:endParaRPr>
          </a:p>
          <a:p>
            <a:pPr lvl="3" eaLnBrk="1" hangingPunct="1">
              <a:buNone/>
              <a:defRPr/>
            </a:pPr>
            <a:r>
              <a:rPr lang="fr-FR" sz="1200" dirty="0">
                <a:hlinkClick r:id="rId6"/>
              </a:rPr>
              <a:t>https://www.offensive-security.com/information-security-training</a:t>
            </a:r>
            <a:r>
              <a:rPr lang="fr-FR" sz="1200" dirty="0" smtClean="0">
                <a:hlinkClick r:id="rId6"/>
              </a:rPr>
              <a:t>/</a:t>
            </a:r>
            <a:r>
              <a:rPr lang="fr-FR" sz="1200" dirty="0" smtClean="0"/>
              <a:t> </a:t>
            </a:r>
            <a:br>
              <a:rPr lang="fr-FR" sz="1200" dirty="0" smtClean="0"/>
            </a:br>
            <a:r>
              <a:rPr lang="fr-FR" sz="1200" dirty="0" smtClean="0"/>
              <a:t/>
            </a:r>
            <a:br>
              <a:rPr lang="fr-FR" sz="1200" dirty="0" smtClean="0"/>
            </a:br>
            <a:endParaRPr lang="fr-FR" sz="1200" dirty="0" smtClean="0"/>
          </a:p>
        </p:txBody>
      </p:sp>
      <p:sp>
        <p:nvSpPr>
          <p:cNvPr id="8" name="Rectangle 4"/>
          <p:cNvSpPr>
            <a:spLocks noGrp="1"/>
          </p:cNvSpPr>
          <p:nvPr>
            <p:ph type="title"/>
          </p:nvPr>
        </p:nvSpPr>
        <p:spPr/>
        <p:txBody>
          <a:bodyPr/>
          <a:lstStyle/>
          <a:p>
            <a:r>
              <a:rPr lang="fr-CH" sz="1600" dirty="0" smtClean="0">
                <a:solidFill>
                  <a:srgbClr val="002776"/>
                </a:solidFill>
                <a:cs typeface="Arial" charset="0"/>
              </a:rPr>
              <a:t>Sécurité des applications web</a:t>
            </a:r>
            <a:r>
              <a:rPr sz="2000" dirty="0" smtClean="0"/>
              <a:t/>
            </a:r>
            <a:br>
              <a:rPr sz="2000" dirty="0" smtClean="0"/>
            </a:b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spTree>
    <p:extLst>
      <p:ext uri="{BB962C8B-B14F-4D97-AF65-F5344CB8AC3E}">
        <p14:creationId xmlns:p14="http://schemas.microsoft.com/office/powerpoint/2010/main" val="374273549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a:t>
            </a:r>
          </a:p>
        </p:txBody>
      </p:sp>
      <p:sp>
        <p:nvSpPr>
          <p:cNvPr id="3" name="Rectangle 2"/>
          <p:cNvSpPr/>
          <p:nvPr/>
        </p:nvSpPr>
        <p:spPr>
          <a:xfrm>
            <a:off x="1117304" y="2060848"/>
            <a:ext cx="6712094" cy="2492990"/>
          </a:xfrm>
          <a:prstGeom prst="rect">
            <a:avLst/>
          </a:prstGeom>
        </p:spPr>
        <p:txBody>
          <a:bodyPr wrap="none">
            <a:spAutoFit/>
          </a:bodyPr>
          <a:lstStyle/>
          <a:p>
            <a:pPr algn="ctr"/>
            <a:r>
              <a:rPr lang="en-GB" sz="4000" b="1" dirty="0" err="1" smtClean="0">
                <a:solidFill>
                  <a:srgbClr val="002776">
                    <a:lumMod val="60000"/>
                    <a:lumOff val="40000"/>
                  </a:srgbClr>
                </a:solidFill>
                <a:ea typeface="+mj-ea"/>
                <a:cs typeface="+mj-cs"/>
              </a:rPr>
              <a:t>Exemples</a:t>
            </a:r>
            <a:r>
              <a:rPr lang="en-GB" sz="4000" b="1" dirty="0" smtClean="0">
                <a:solidFill>
                  <a:srgbClr val="002776">
                    <a:lumMod val="60000"/>
                    <a:lumOff val="40000"/>
                  </a:srgbClr>
                </a:solidFill>
                <a:ea typeface="+mj-ea"/>
                <a:cs typeface="+mj-cs"/>
              </a:rPr>
              <a:t>:</a:t>
            </a:r>
            <a:br>
              <a:rPr lang="en-GB" sz="4000" b="1" dirty="0" smtClean="0">
                <a:solidFill>
                  <a:srgbClr val="002776">
                    <a:lumMod val="60000"/>
                    <a:lumOff val="40000"/>
                  </a:srgbClr>
                </a:solidFill>
                <a:ea typeface="+mj-ea"/>
                <a:cs typeface="+mj-cs"/>
              </a:rPr>
            </a:br>
            <a:r>
              <a:rPr lang="en-GB" sz="4000" b="1" dirty="0" err="1" smtClean="0">
                <a:solidFill>
                  <a:srgbClr val="002776">
                    <a:lumMod val="60000"/>
                    <a:lumOff val="40000"/>
                  </a:srgbClr>
                </a:solidFill>
                <a:ea typeface="+mj-ea"/>
                <a:cs typeface="+mj-cs"/>
              </a:rPr>
              <a:t>Quelques</a:t>
            </a:r>
            <a:r>
              <a:rPr lang="en-GB" sz="4000" b="1" dirty="0" smtClean="0">
                <a:solidFill>
                  <a:srgbClr val="002776">
                    <a:lumMod val="60000"/>
                    <a:lumOff val="40000"/>
                  </a:srgbClr>
                </a:solidFill>
                <a:ea typeface="+mj-ea"/>
                <a:cs typeface="+mj-cs"/>
              </a:rPr>
              <a:t> </a:t>
            </a:r>
            <a:r>
              <a:rPr lang="en-GB" sz="4000" b="1" dirty="0" err="1" smtClean="0">
                <a:solidFill>
                  <a:srgbClr val="002776">
                    <a:lumMod val="60000"/>
                    <a:lumOff val="40000"/>
                  </a:srgbClr>
                </a:solidFill>
                <a:ea typeface="+mj-ea"/>
                <a:cs typeface="+mj-cs"/>
              </a:rPr>
              <a:t>défis</a:t>
            </a:r>
            <a:r>
              <a:rPr lang="en-GB" sz="4000" b="1" dirty="0" smtClean="0">
                <a:solidFill>
                  <a:srgbClr val="002776">
                    <a:lumMod val="60000"/>
                    <a:lumOff val="40000"/>
                  </a:srgbClr>
                </a:solidFill>
                <a:ea typeface="+mj-ea"/>
                <a:cs typeface="+mj-cs"/>
              </a:rPr>
              <a:t> de </a:t>
            </a:r>
            <a:r>
              <a:rPr lang="en-GB" sz="4000" b="1" dirty="0" err="1" smtClean="0">
                <a:solidFill>
                  <a:srgbClr val="002776">
                    <a:lumMod val="60000"/>
                    <a:lumOff val="40000"/>
                  </a:srgbClr>
                </a:solidFill>
                <a:ea typeface="+mj-ea"/>
                <a:cs typeface="+mj-cs"/>
              </a:rPr>
              <a:t>sécurité</a:t>
            </a:r>
            <a:r>
              <a:rPr lang="en-GB" sz="4000" b="1" dirty="0" smtClean="0">
                <a:solidFill>
                  <a:srgbClr val="002776">
                    <a:lumMod val="60000"/>
                    <a:lumOff val="40000"/>
                  </a:srgbClr>
                </a:solidFill>
                <a:ea typeface="+mj-ea"/>
                <a:cs typeface="+mj-cs"/>
              </a:rPr>
              <a:t/>
            </a:r>
            <a:br>
              <a:rPr lang="en-GB" sz="4000" b="1" dirty="0" smtClean="0">
                <a:solidFill>
                  <a:srgbClr val="002776">
                    <a:lumMod val="60000"/>
                    <a:lumOff val="40000"/>
                  </a:srgbClr>
                </a:solidFill>
                <a:ea typeface="+mj-ea"/>
                <a:cs typeface="+mj-cs"/>
              </a:rPr>
            </a:br>
            <a:r>
              <a:rPr lang="en-GB" sz="4000" b="1" dirty="0" smtClean="0">
                <a:solidFill>
                  <a:srgbClr val="002776">
                    <a:lumMod val="60000"/>
                    <a:lumOff val="40000"/>
                  </a:srgbClr>
                </a:solidFill>
                <a:ea typeface="+mj-ea"/>
                <a:cs typeface="+mj-cs"/>
              </a:rPr>
              <a:t>(et solutions)</a:t>
            </a:r>
            <a:br>
              <a:rPr lang="en-GB" sz="4000" b="1" dirty="0" smtClean="0">
                <a:solidFill>
                  <a:srgbClr val="002776">
                    <a:lumMod val="60000"/>
                    <a:lumOff val="40000"/>
                  </a:srgbClr>
                </a:solidFill>
                <a:ea typeface="+mj-ea"/>
                <a:cs typeface="+mj-cs"/>
              </a:rPr>
            </a:br>
            <a:r>
              <a:rPr lang="en-GB" dirty="0" smtClean="0"/>
              <a:t/>
            </a:r>
            <a:br>
              <a:rPr lang="en-GB" dirty="0" smtClean="0"/>
            </a:br>
            <a:r>
              <a:rPr lang="en-GB" dirty="0" smtClean="0"/>
              <a:t>source: </a:t>
            </a:r>
            <a:r>
              <a:rPr lang="en-GB" dirty="0" smtClean="0">
                <a:hlinkClick r:id="rId3"/>
              </a:rPr>
              <a:t>http://www.securite-info.org/defis-simples.php</a:t>
            </a:r>
            <a:r>
              <a:rPr lang="en-GB" dirty="0" smtClean="0"/>
              <a:t> </a:t>
            </a:r>
            <a:endParaRPr lang="en-GB" sz="4000" b="1" dirty="0">
              <a:solidFill>
                <a:srgbClr val="002776">
                  <a:lumMod val="60000"/>
                  <a:lumOff val="40000"/>
                </a:srgbClr>
              </a:solidFill>
              <a:ea typeface="+mj-ea"/>
              <a:cs typeface="+mj-cs"/>
            </a:endParaRPr>
          </a:p>
        </p:txBody>
      </p:sp>
    </p:spTree>
    <p:extLst>
      <p:ext uri="{BB962C8B-B14F-4D97-AF65-F5344CB8AC3E}">
        <p14:creationId xmlns:p14="http://schemas.microsoft.com/office/powerpoint/2010/main" val="288645665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 </a:t>
            </a:r>
            <a:r>
              <a:rPr lang="fr-FR" sz="1200" dirty="0" smtClean="0">
                <a:solidFill>
                  <a:srgbClr val="002776">
                    <a:lumMod val="60000"/>
                    <a:lumOff val="40000"/>
                  </a:srgbClr>
                </a:solidFill>
              </a:rPr>
              <a:t>(simples mais éducatifs ;-))</a:t>
            </a:r>
            <a:endParaRPr lang="fr-FR"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#1:</a:t>
            </a:r>
          </a:p>
          <a:p>
            <a:pPr>
              <a:buNone/>
            </a:pPr>
            <a:r>
              <a:rPr lang="fr-CH" sz="1100" dirty="0" smtClean="0"/>
              <a:t>     Un webmaster débutant décide de protéger la page d'administration de son site par un mot de passe.</a:t>
            </a:r>
            <a:br>
              <a:rPr lang="fr-CH" sz="1100" dirty="0" smtClean="0"/>
            </a:br>
            <a:r>
              <a:rPr lang="fr-CH" sz="1100" dirty="0" smtClean="0"/>
              <a:t>Étant très pressé, et n'ayant pas le temps de noter le mot de passe, il décide d'utiliser une solution rapide,</a:t>
            </a:r>
            <a:br>
              <a:rPr lang="fr-CH" sz="1100" dirty="0" smtClean="0"/>
            </a:br>
            <a:r>
              <a:rPr lang="fr-CH" sz="1100" dirty="0" smtClean="0"/>
              <a:t>et imagine qu'aucun de ses visiteurs n'ira chercher le mot de passe...</a:t>
            </a:r>
            <a:br>
              <a:rPr lang="fr-CH" sz="1100" dirty="0" smtClean="0"/>
            </a:br>
            <a:r>
              <a:rPr lang="fr-CH" sz="1100" dirty="0" smtClean="0"/>
              <a:t>Votre objectif est donc de trouver le mot de passe pour pouvoir accéder au niveau suivant.</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http://www.securite-info.org/defis-s/1/</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lvl="1" eaLnBrk="1" hangingPunct="1">
              <a:defRPr/>
            </a:pPr>
            <a:r>
              <a:rPr lang="fr-FR" sz="1600" b="1" dirty="0">
                <a:solidFill>
                  <a:srgbClr val="C00000"/>
                </a:solidFill>
              </a:rPr>
              <a:t>Défi </a:t>
            </a:r>
            <a:r>
              <a:rPr lang="fr-FR" sz="1600" b="1" dirty="0" smtClean="0">
                <a:solidFill>
                  <a:srgbClr val="C00000"/>
                </a:solidFill>
              </a:rPr>
              <a:t>#2:</a:t>
            </a:r>
            <a:endParaRPr lang="fr-FR" sz="1600" b="1" dirty="0">
              <a:solidFill>
                <a:srgbClr val="C00000"/>
              </a:solidFill>
            </a:endParaRPr>
          </a:p>
          <a:p>
            <a:pPr>
              <a:buNone/>
            </a:pPr>
            <a:r>
              <a:rPr lang="fr-CH" sz="1100" dirty="0" smtClean="0"/>
              <a:t>     Cette fois-ci, notre webmaster à stocké le mot de passe dans un fichier...</a:t>
            </a:r>
          </a:p>
          <a:p>
            <a:pPr>
              <a:buNone/>
            </a:pP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5"/>
              </a:rPr>
              <a:t>http://www.securite-info.org/defis-s/2/admin.php</a:t>
            </a:r>
            <a:r>
              <a:rPr lang="fr-CH" sz="1100" dirty="0" smtClean="0"/>
              <a:t> </a:t>
            </a:r>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6" name="Rectangle 5"/>
          <p:cNvSpPr/>
          <p:nvPr/>
        </p:nvSpPr>
        <p:spPr>
          <a:xfrm>
            <a:off x="611560" y="3573016"/>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commencer par inspecter le code source de la page…</a:t>
            </a:r>
            <a:endParaRPr lang="fr-CH" sz="1200" dirty="0"/>
          </a:p>
        </p:txBody>
      </p:sp>
      <p:sp>
        <p:nvSpPr>
          <p:cNvPr id="7" name="Rectangle 6"/>
          <p:cNvSpPr/>
          <p:nvPr/>
        </p:nvSpPr>
        <p:spPr>
          <a:xfrm>
            <a:off x="611560" y="5589240"/>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commencer par inspecter la racine du répertoire web…</a:t>
            </a:r>
            <a:endParaRPr lang="fr-CH" sz="1200" dirty="0"/>
          </a:p>
        </p:txBody>
      </p:sp>
      <p:pic>
        <p:nvPicPr>
          <p:cNvPr id="360450" name="Picture 2"/>
          <p:cNvPicPr>
            <a:picLocks noChangeAspect="1" noChangeArrowheads="1"/>
          </p:cNvPicPr>
          <p:nvPr/>
        </p:nvPicPr>
        <p:blipFill>
          <a:blip r:embed="rId6" cstate="print"/>
          <a:srcRect/>
          <a:stretch>
            <a:fillRect/>
          </a:stretch>
        </p:blipFill>
        <p:spPr bwMode="auto">
          <a:xfrm>
            <a:off x="1547664" y="2420888"/>
            <a:ext cx="6038850" cy="923925"/>
          </a:xfrm>
          <a:prstGeom prst="rect">
            <a:avLst/>
          </a:prstGeom>
          <a:noFill/>
          <a:ln w="9525">
            <a:noFill/>
            <a:miter lim="800000"/>
            <a:headEnd/>
            <a:tailEnd/>
          </a:ln>
        </p:spPr>
      </p:pic>
    </p:spTree>
    <p:extLst>
      <p:ext uri="{BB962C8B-B14F-4D97-AF65-F5344CB8AC3E}">
        <p14:creationId xmlns:p14="http://schemas.microsoft.com/office/powerpoint/2010/main" val="120143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9" end="9"/>
                                            </p:txEl>
                                          </p:spTgt>
                                        </p:tgtEl>
                                        <p:attrNameLst>
                                          <p:attrName>style.visibility</p:attrName>
                                        </p:attrNameLst>
                                      </p:cBhvr>
                                      <p:to>
                                        <p:strVal val="visible"/>
                                      </p:to>
                                    </p:set>
                                    <p:animEffect transition="in" filter="blinds(horizontal)">
                                      <p:cBhvr>
                                        <p:cTn id="12" dur="500"/>
                                        <p:tgtEl>
                                          <p:spTgt spid="5">
                                            <p:txEl>
                                              <p:pRg st="9" end="9"/>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animEffect transition="in" filter="blinds(horizontal)">
                                      <p:cBhvr>
                                        <p:cTn id="15" dur="500"/>
                                        <p:tgtEl>
                                          <p:spTgt spid="5">
                                            <p:txEl>
                                              <p:pRg st="10" end="1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11" end="11"/>
                                            </p:txEl>
                                          </p:spTgt>
                                        </p:tgtEl>
                                        <p:attrNameLst>
                                          <p:attrName>style.visibility</p:attrName>
                                        </p:attrNameLst>
                                      </p:cBhvr>
                                      <p:to>
                                        <p:strVal val="visible"/>
                                      </p:to>
                                    </p:set>
                                    <p:animEffect transition="in" filter="blinds(horizontal)">
                                      <p:cBhvr>
                                        <p:cTn id="18" dur="500"/>
                                        <p:tgtEl>
                                          <p:spTgt spid="5">
                                            <p:txEl>
                                              <p:pRg st="11" end="11"/>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5">
                                            <p:txEl>
                                              <p:pRg st="13" end="13"/>
                                            </p:txEl>
                                          </p:spTgt>
                                        </p:tgtEl>
                                        <p:attrNameLst>
                                          <p:attrName>style.visibility</p:attrName>
                                        </p:attrNameLst>
                                      </p:cBhvr>
                                      <p:to>
                                        <p:strVal val="visible"/>
                                      </p:to>
                                    </p:set>
                                    <p:animEffect transition="in" filter="blinds(horizontal)">
                                      <p:cBhvr>
                                        <p:cTn id="21" dur="500"/>
                                        <p:tgtEl>
                                          <p:spTgt spid="5">
                                            <p:txEl>
                                              <p:pRg st="13" end="1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FR"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#3:</a:t>
            </a:r>
          </a:p>
          <a:p>
            <a:pPr>
              <a:buNone/>
            </a:pPr>
            <a:r>
              <a:rPr lang="fr-CH" sz="1100" dirty="0" smtClean="0"/>
              <a:t>     Le webmaster a corrigé la faille, et a choisi de mettre un mot de passe très compliqué.</a:t>
            </a:r>
            <a:br>
              <a:rPr lang="fr-CH" sz="1100" dirty="0" smtClean="0"/>
            </a:br>
            <a:r>
              <a:rPr lang="fr-CH" sz="1100" dirty="0" smtClean="0"/>
              <a:t>Le mot de passe est tellement compliqué qu'il n'arrive pas à s'en souvenir.</a:t>
            </a:r>
            <a:br>
              <a:rPr lang="fr-CH" sz="1100" dirty="0" smtClean="0"/>
            </a:br>
            <a:r>
              <a:rPr lang="fr-CH" sz="1100" dirty="0" smtClean="0"/>
              <a:t>Donc, il ajoute un formulaire pour afficher le fichier contenant le mot de passe...</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http://www.securite-info.org/defis-s/3/admin.php</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7" name="Rectangle 6"/>
          <p:cNvSpPr/>
          <p:nvPr/>
        </p:nvSpPr>
        <p:spPr>
          <a:xfrm>
            <a:off x="611560" y="4221088"/>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le serveur attend un nom de fichier précis. Commencer par essayer de contourner le mécanisme de sécurité en soumettant le nom d’un fichier qui existe réellement sur le serveur…</a:t>
            </a:r>
            <a:endParaRPr lang="fr-CH" sz="1200" dirty="0"/>
          </a:p>
        </p:txBody>
      </p:sp>
      <p:pic>
        <p:nvPicPr>
          <p:cNvPr id="9" name="Picture 2"/>
          <p:cNvPicPr>
            <a:picLocks noChangeAspect="1" noChangeArrowheads="1"/>
          </p:cNvPicPr>
          <p:nvPr/>
        </p:nvPicPr>
        <p:blipFill>
          <a:blip r:embed="rId5" cstate="print"/>
          <a:srcRect/>
          <a:stretch>
            <a:fillRect/>
          </a:stretch>
        </p:blipFill>
        <p:spPr bwMode="auto">
          <a:xfrm>
            <a:off x="1259632" y="2420888"/>
            <a:ext cx="6267450" cy="1419225"/>
          </a:xfrm>
          <a:prstGeom prst="rect">
            <a:avLst/>
          </a:prstGeom>
          <a:noFill/>
          <a:ln w="9525">
            <a:noFill/>
            <a:miter lim="800000"/>
            <a:headEnd/>
            <a:tailEnd/>
          </a:ln>
        </p:spPr>
      </p:pic>
    </p:spTree>
    <p:extLst>
      <p:ext uri="{BB962C8B-B14F-4D97-AF65-F5344CB8AC3E}">
        <p14:creationId xmlns:p14="http://schemas.microsoft.com/office/powerpoint/2010/main" val="164834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FR"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#4:</a:t>
            </a:r>
          </a:p>
          <a:p>
            <a:pPr>
              <a:buNone/>
            </a:pPr>
            <a:r>
              <a:rPr lang="fr-CH" sz="1100" dirty="0" smtClean="0"/>
              <a:t>     Son système n'étant pas sécurisé, le webmaster a donc décidé d'en faire un plus perfectionné :</a:t>
            </a:r>
            <a:br>
              <a:rPr lang="fr-CH" sz="1100" dirty="0" smtClean="0"/>
            </a:br>
            <a:r>
              <a:rPr lang="fr-CH" sz="1100" dirty="0" smtClean="0"/>
              <a:t>Désormais, il faut un pseudo et un mot de passe : le script va chercher le mot de passe correspondant au pseudo,</a:t>
            </a:r>
            <a:br>
              <a:rPr lang="fr-CH" sz="1100" dirty="0" smtClean="0"/>
            </a:br>
            <a:r>
              <a:rPr lang="fr-CH" sz="1100" dirty="0" smtClean="0"/>
              <a:t>puis le compare avec mot de passe envoyé.</a:t>
            </a:r>
            <a:br>
              <a:rPr lang="fr-CH" sz="1100" dirty="0" smtClean="0"/>
            </a:br>
            <a:r>
              <a:rPr lang="fr-CH" sz="1100" dirty="0" smtClean="0"/>
              <a:t>Mais il y a un cas que le webmaster n'a pas prévu...</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http://www.securite-info.org/defis-s/4/</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7" name="Rectangle 6"/>
          <p:cNvSpPr/>
          <p:nvPr/>
        </p:nvSpPr>
        <p:spPr>
          <a:xfrm>
            <a:off x="611560" y="4221088"/>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commencer par essayer de voir si la page gère les pseudos non existants (i.e. comportement face à un cas non-prévu par le code)…</a:t>
            </a:r>
            <a:endParaRPr lang="fr-CH" sz="1200" dirty="0"/>
          </a:p>
        </p:txBody>
      </p:sp>
      <p:pic>
        <p:nvPicPr>
          <p:cNvPr id="361474" name="Picture 2"/>
          <p:cNvPicPr>
            <a:picLocks noChangeAspect="1" noChangeArrowheads="1"/>
          </p:cNvPicPr>
          <p:nvPr/>
        </p:nvPicPr>
        <p:blipFill>
          <a:blip r:embed="rId5" cstate="print"/>
          <a:srcRect/>
          <a:stretch>
            <a:fillRect/>
          </a:stretch>
        </p:blipFill>
        <p:spPr bwMode="auto">
          <a:xfrm>
            <a:off x="1259632" y="2492896"/>
            <a:ext cx="6096000" cy="1085850"/>
          </a:xfrm>
          <a:prstGeom prst="rect">
            <a:avLst/>
          </a:prstGeom>
          <a:noFill/>
          <a:ln w="9525">
            <a:noFill/>
            <a:miter lim="800000"/>
            <a:headEnd/>
            <a:tailEnd/>
          </a:ln>
        </p:spPr>
      </p:pic>
    </p:spTree>
    <p:extLst>
      <p:ext uri="{BB962C8B-B14F-4D97-AF65-F5344CB8AC3E}">
        <p14:creationId xmlns:p14="http://schemas.microsoft.com/office/powerpoint/2010/main" val="136474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#5:</a:t>
            </a:r>
          </a:p>
          <a:p>
            <a:pPr>
              <a:buNone/>
            </a:pPr>
            <a:r>
              <a:rPr lang="fr-CH" sz="1100" dirty="0" smtClean="0"/>
              <a:t>     Après plusieurs aspirines, le webmaster décide de garder un mot de passe très complexe,</a:t>
            </a:r>
            <a:br>
              <a:rPr lang="fr-CH" sz="1100" dirty="0" smtClean="0"/>
            </a:br>
            <a:r>
              <a:rPr lang="fr-CH" sz="1100" dirty="0" smtClean="0"/>
              <a:t>mais il ajoute une fonction pour s'envoyer le mot de passe par e-mail, afin de ne pas le perdre.</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http://www.securite-info.org/defis-s/5/</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7" name="Rectangle 6"/>
          <p:cNvSpPr/>
          <p:nvPr/>
        </p:nvSpPr>
        <p:spPr>
          <a:xfrm>
            <a:off x="611560" y="3645024"/>
            <a:ext cx="3456384" cy="1800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essayer de changer l’adresse e-mail vers laquelle est envoyé le mot de passe de rappel…</a:t>
            </a:r>
          </a:p>
          <a:p>
            <a:endParaRPr lang="fr-CH" sz="1200" dirty="0" smtClean="0"/>
          </a:p>
          <a:p>
            <a:r>
              <a:rPr lang="fr-CH" sz="1200" i="1" dirty="0" smtClean="0"/>
              <a:t>(possibilité d’utiliser des outils d’édition de code source comme le plug-in </a:t>
            </a:r>
            <a:r>
              <a:rPr lang="fr-CH" sz="1200" i="1" dirty="0" err="1" smtClean="0"/>
              <a:t>Firebug</a:t>
            </a:r>
            <a:r>
              <a:rPr lang="fr-CH" sz="1200" i="1" dirty="0" smtClean="0"/>
              <a:t>)</a:t>
            </a:r>
          </a:p>
          <a:p>
            <a:endParaRPr lang="fr-CH" sz="1200" dirty="0"/>
          </a:p>
        </p:txBody>
      </p:sp>
      <p:pic>
        <p:nvPicPr>
          <p:cNvPr id="362498" name="Picture 2"/>
          <p:cNvPicPr>
            <a:picLocks noChangeAspect="1" noChangeArrowheads="1"/>
          </p:cNvPicPr>
          <p:nvPr/>
        </p:nvPicPr>
        <p:blipFill>
          <a:blip r:embed="rId5" cstate="print"/>
          <a:srcRect/>
          <a:stretch>
            <a:fillRect/>
          </a:stretch>
        </p:blipFill>
        <p:spPr bwMode="auto">
          <a:xfrm>
            <a:off x="1187624" y="2204864"/>
            <a:ext cx="5981700" cy="1114425"/>
          </a:xfrm>
          <a:prstGeom prst="rect">
            <a:avLst/>
          </a:prstGeom>
          <a:noFill/>
          <a:ln w="9525">
            <a:noFill/>
            <a:miter lim="800000"/>
            <a:headEnd/>
            <a:tailEnd/>
          </a:ln>
        </p:spPr>
      </p:pic>
      <p:pic>
        <p:nvPicPr>
          <p:cNvPr id="362501" name="Picture 5"/>
          <p:cNvPicPr>
            <a:picLocks noChangeAspect="1" noChangeArrowheads="1"/>
          </p:cNvPicPr>
          <p:nvPr/>
        </p:nvPicPr>
        <p:blipFill>
          <a:blip r:embed="rId6" cstate="print"/>
          <a:srcRect/>
          <a:stretch>
            <a:fillRect/>
          </a:stretch>
        </p:blipFill>
        <p:spPr bwMode="auto">
          <a:xfrm>
            <a:off x="4283968" y="3645024"/>
            <a:ext cx="4537745" cy="2541382"/>
          </a:xfrm>
          <a:prstGeom prst="rect">
            <a:avLst/>
          </a:prstGeom>
          <a:noFill/>
          <a:ln w="9525">
            <a:noFill/>
            <a:miter lim="800000"/>
            <a:headEnd/>
            <a:tailEnd/>
          </a:ln>
        </p:spPr>
      </p:pic>
    </p:spTree>
    <p:extLst>
      <p:ext uri="{BB962C8B-B14F-4D97-AF65-F5344CB8AC3E}">
        <p14:creationId xmlns:p14="http://schemas.microsoft.com/office/powerpoint/2010/main" val="324750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362501"/>
                                        </p:tgtEl>
                                        <p:attrNameLst>
                                          <p:attrName>style.visibility</p:attrName>
                                        </p:attrNameLst>
                                      </p:cBhvr>
                                      <p:to>
                                        <p:strVal val="visible"/>
                                      </p:to>
                                    </p:set>
                                    <p:animEffect transition="in" filter="blinds(horizontal)">
                                      <p:cBhvr>
                                        <p:cTn id="10" dur="500"/>
                                        <p:tgtEl>
                                          <p:spTgt spid="362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#6:</a:t>
            </a:r>
          </a:p>
          <a:p>
            <a:pPr>
              <a:buNone/>
            </a:pPr>
            <a:r>
              <a:rPr lang="fr-CH" sz="1100" dirty="0" smtClean="0"/>
              <a:t>     Notre fameux webmaster découvre qu'il est possible d'utiliser des bases de données en PHP.</a:t>
            </a:r>
            <a:br>
              <a:rPr lang="fr-CH" sz="1100" dirty="0" smtClean="0"/>
            </a:br>
            <a:r>
              <a:rPr lang="fr-CH" sz="1100" dirty="0" smtClean="0"/>
              <a:t>Il installe donc MySQL, puis créé un système de login fonctionnant avec une base de données MySQL... </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http://www.securite-info.org/defis-s/6/</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8" name="Rectangle 7"/>
          <p:cNvSpPr/>
          <p:nvPr/>
        </p:nvSpPr>
        <p:spPr>
          <a:xfrm>
            <a:off x="611560" y="4221088"/>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dans le cas de bases de données, essayer de voir si la base de données est vulnérable à l’injection de code SQL…</a:t>
            </a:r>
            <a:endParaRPr lang="fr-CH" sz="1200" dirty="0"/>
          </a:p>
        </p:txBody>
      </p:sp>
      <p:pic>
        <p:nvPicPr>
          <p:cNvPr id="363522" name="Picture 2"/>
          <p:cNvPicPr>
            <a:picLocks noChangeAspect="1" noChangeArrowheads="1"/>
          </p:cNvPicPr>
          <p:nvPr/>
        </p:nvPicPr>
        <p:blipFill>
          <a:blip r:embed="rId5" cstate="print"/>
          <a:srcRect/>
          <a:stretch>
            <a:fillRect/>
          </a:stretch>
        </p:blipFill>
        <p:spPr bwMode="auto">
          <a:xfrm>
            <a:off x="1331640" y="2204864"/>
            <a:ext cx="5924550" cy="1057275"/>
          </a:xfrm>
          <a:prstGeom prst="rect">
            <a:avLst/>
          </a:prstGeom>
          <a:noFill/>
          <a:ln w="9525">
            <a:noFill/>
            <a:miter lim="800000"/>
            <a:headEnd/>
            <a:tailEnd/>
          </a:ln>
        </p:spPr>
      </p:pic>
    </p:spTree>
    <p:extLst>
      <p:ext uri="{BB962C8B-B14F-4D97-AF65-F5344CB8AC3E}">
        <p14:creationId xmlns:p14="http://schemas.microsoft.com/office/powerpoint/2010/main" val="324548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0" name="Object 6"/>
          <p:cNvGraphicFramePr>
            <a:graphicFrameLocks noChangeAspect="1"/>
          </p:cNvGraphicFramePr>
          <p:nvPr/>
        </p:nvGraphicFramePr>
        <p:xfrm>
          <a:off x="323528" y="1124744"/>
          <a:ext cx="8219651" cy="5256585"/>
        </p:xfrm>
        <a:graphic>
          <a:graphicData uri="http://schemas.openxmlformats.org/presentationml/2006/ole">
            <mc:AlternateContent xmlns:mc="http://schemas.openxmlformats.org/markup-compatibility/2006">
              <mc:Choice xmlns:v="urn:schemas-microsoft-com:vml" Requires="v">
                <p:oleObj spid="_x0000_s1159" name="Visio" r:id="rId4" imgW="9022842" imgH="5769864" progId="Visio.Drawing.11">
                  <p:embed/>
                </p:oleObj>
              </mc:Choice>
              <mc:Fallback>
                <p:oleObj name="Visio" r:id="rId4" imgW="9022842" imgH="5769864" progId="Visio.Drawing.11">
                  <p:embed/>
                  <p:pic>
                    <p:nvPicPr>
                      <p:cNvPr id="0" name="Picture 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124744"/>
                        <a:ext cx="8219651" cy="525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#2 – « Ségrégation des tâches »</a:t>
            </a:r>
            <a:endParaRPr lang="fr-CH" sz="1600" dirty="0" smtClean="0">
              <a:solidFill>
                <a:srgbClr val="002776"/>
              </a:solidFill>
              <a:cs typeface="Arial" charset="0"/>
            </a:endParaRPr>
          </a:p>
        </p:txBody>
      </p:sp>
      <p:sp>
        <p:nvSpPr>
          <p:cNvPr id="7" name="Rectangle 5"/>
          <p:cNvSpPr>
            <a:spLocks noGrp="1"/>
          </p:cNvSpPr>
          <p:nvPr>
            <p:ph idx="1"/>
          </p:nvPr>
        </p:nvSpPr>
        <p:spPr>
          <a:xfrm>
            <a:off x="404813" y="1124744"/>
            <a:ext cx="3087067" cy="5285581"/>
          </a:xfrm>
        </p:spPr>
        <p:txBody>
          <a:bodyPr/>
          <a:lstStyle/>
          <a:p>
            <a:pPr lvl="1" eaLnBrk="1" hangingPunct="1">
              <a:defRPr/>
            </a:pPr>
            <a:r>
              <a:rPr lang="fr-FR" sz="1600" b="1" dirty="0" smtClean="0"/>
              <a:t>Exemple 1: traitement d’un ordre de paiement</a:t>
            </a: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p:txBody>
      </p:sp>
      <p:sp>
        <p:nvSpPr>
          <p:cNvPr id="8" name="TextBox 7"/>
          <p:cNvSpPr txBox="1"/>
          <p:nvPr/>
        </p:nvSpPr>
        <p:spPr>
          <a:xfrm>
            <a:off x="395536" y="1844824"/>
            <a:ext cx="2448272"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a:t>
            </a:r>
          </a:p>
          <a:p>
            <a:pPr>
              <a:buFont typeface="Arial" pitchFamily="34" charset="0"/>
              <a:buChar char="•"/>
            </a:pPr>
            <a:r>
              <a:rPr lang="fr-CH" sz="1200" b="1" dirty="0" smtClean="0">
                <a:solidFill>
                  <a:srgbClr val="002776"/>
                </a:solidFill>
                <a:cs typeface="Arial" pitchFamily="34" charset="0"/>
              </a:rPr>
              <a:t> Quels besoins d’accès?</a:t>
            </a:r>
            <a:br>
              <a:rPr lang="fr-CH" sz="1200" b="1" dirty="0" smtClean="0">
                <a:solidFill>
                  <a:srgbClr val="002776"/>
                </a:solidFill>
                <a:cs typeface="Arial" pitchFamily="34" charset="0"/>
              </a:rPr>
            </a:br>
            <a:endParaRPr lang="fr-CH" sz="1200" b="1" dirty="0" smtClean="0">
              <a:solidFill>
                <a:srgbClr val="002776"/>
              </a:solidFill>
              <a:cs typeface="Arial" pitchFamily="34" charset="0"/>
            </a:endParaRPr>
          </a:p>
          <a:p>
            <a:pPr>
              <a:buFont typeface="Arial" pitchFamily="34" charset="0"/>
              <a:buChar char="•"/>
            </a:pPr>
            <a:r>
              <a:rPr lang="fr-CH" sz="1200" b="1" dirty="0" smtClean="0">
                <a:solidFill>
                  <a:srgbClr val="002776"/>
                </a:solidFill>
                <a:cs typeface="Arial" pitchFamily="34" charset="0"/>
              </a:rPr>
              <a:t> Quels besoins de ségrégation des tâches?</a:t>
            </a:r>
            <a:endParaRPr lang="fr-CH" sz="1200" dirty="0">
              <a:solidFill>
                <a:srgbClr val="002776"/>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#7:</a:t>
            </a:r>
          </a:p>
          <a:p>
            <a:pPr>
              <a:buNone/>
            </a:pPr>
            <a:r>
              <a:rPr lang="fr-CH" sz="1100" dirty="0" smtClean="0"/>
              <a:t>     Après plusieurs mois de déprime, le webmaster décide de faire un système très particulier,</a:t>
            </a:r>
            <a:br>
              <a:rPr lang="fr-CH" sz="1100" dirty="0" smtClean="0"/>
            </a:br>
            <a:r>
              <a:rPr lang="fr-CH" sz="1100" dirty="0" smtClean="0"/>
              <a:t>dans lequel un mot de passe différent est généré à chaque fois. </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http://www.securite-info.org/defis-s/7/</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8" name="Rectangle 7"/>
          <p:cNvSpPr/>
          <p:nvPr/>
        </p:nvSpPr>
        <p:spPr>
          <a:xfrm>
            <a:off x="611560" y="4221088"/>
            <a:ext cx="7704856" cy="108012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Solutions</a:t>
            </a:r>
            <a:r>
              <a:rPr lang="fr-CH" sz="1200" dirty="0" smtClean="0"/>
              <a:t>: Inspecter le code de la page qui montre le hash MD5 du mot de passe attendu. </a:t>
            </a:r>
          </a:p>
          <a:p>
            <a:pPr>
              <a:buFont typeface="Arial" pitchFamily="34" charset="0"/>
              <a:buChar char="•"/>
            </a:pPr>
            <a:endParaRPr lang="fr-CH" sz="1200" dirty="0" smtClean="0"/>
          </a:p>
          <a:p>
            <a:pPr>
              <a:buFont typeface="Arial" pitchFamily="34" charset="0"/>
              <a:buChar char="•"/>
            </a:pPr>
            <a:r>
              <a:rPr lang="fr-CH" sz="1200" dirty="0" smtClean="0"/>
              <a:t> option 1: essayer de trouver le mot de passe à l’origine du hash attendu (attaque par force brute) – </a:t>
            </a:r>
            <a:r>
              <a:rPr lang="fr-CH" sz="1200" b="1" dirty="0" smtClean="0"/>
              <a:t>LONG!</a:t>
            </a:r>
          </a:p>
          <a:p>
            <a:pPr>
              <a:buFont typeface="Arial" pitchFamily="34" charset="0"/>
              <a:buChar char="•"/>
            </a:pPr>
            <a:r>
              <a:rPr lang="fr-CH" sz="1200" dirty="0" smtClean="0"/>
              <a:t> option 2: Peut-on essayer de soumettre à la fois un mot de passe et la valeur du hash attendu pour ce mot de passe ?</a:t>
            </a:r>
            <a:endParaRPr lang="fr-CH" sz="1200" dirty="0"/>
          </a:p>
        </p:txBody>
      </p:sp>
      <p:pic>
        <p:nvPicPr>
          <p:cNvPr id="363522" name="Picture 2"/>
          <p:cNvPicPr>
            <a:picLocks noChangeAspect="1" noChangeArrowheads="1"/>
          </p:cNvPicPr>
          <p:nvPr/>
        </p:nvPicPr>
        <p:blipFill>
          <a:blip r:embed="rId5" cstate="print"/>
          <a:srcRect/>
          <a:stretch>
            <a:fillRect/>
          </a:stretch>
        </p:blipFill>
        <p:spPr bwMode="auto">
          <a:xfrm>
            <a:off x="1331640" y="2204864"/>
            <a:ext cx="5924550" cy="1057275"/>
          </a:xfrm>
          <a:prstGeom prst="rect">
            <a:avLst/>
          </a:prstGeom>
          <a:noFill/>
          <a:ln w="9525">
            <a:noFill/>
            <a:miter lim="800000"/>
            <a:headEnd/>
            <a:tailEnd/>
          </a:ln>
        </p:spPr>
      </p:pic>
    </p:spTree>
    <p:extLst>
      <p:ext uri="{BB962C8B-B14F-4D97-AF65-F5344CB8AC3E}">
        <p14:creationId xmlns:p14="http://schemas.microsoft.com/office/powerpoint/2010/main" val="319674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900491"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smtClean="0">
                <a:solidFill>
                  <a:srgbClr val="002776"/>
                </a:solidFill>
                <a:cs typeface="Arial" charset="0"/>
              </a:rPr>
              <a:t>VII) Sécurité et technologies émergentes</a:t>
            </a:r>
          </a:p>
          <a:p>
            <a:pPr lvl="0"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BYOD</a:t>
            </a:r>
            <a:endParaRPr lang="fr-CH" sz="2000" b="1" dirty="0">
              <a:solidFill>
                <a:srgbClr val="002776"/>
              </a:solidFill>
              <a:cs typeface="Arial" charset="0"/>
            </a:endParaRPr>
          </a:p>
          <a:p>
            <a:pPr lvl="0" eaLnBrk="0" fontAlgn="base" hangingPunct="0">
              <a:lnSpc>
                <a:spcPts val="3050"/>
              </a:lnSpc>
              <a:spcBef>
                <a:spcPct val="0"/>
              </a:spcBef>
              <a:spcAft>
                <a:spcPct val="0"/>
              </a:spcAft>
            </a:pPr>
            <a:r>
              <a:rPr lang="fr-CH" sz="2000" b="1" dirty="0">
                <a:solidFill>
                  <a:srgbClr val="002776"/>
                </a:solidFill>
                <a:cs typeface="Arial" charset="0"/>
              </a:rPr>
              <a:t>	- </a:t>
            </a:r>
            <a:r>
              <a:rPr lang="fr-FR" sz="2000" b="1" dirty="0" smtClean="0">
                <a:solidFill>
                  <a:srgbClr val="002776"/>
                </a:solidFill>
                <a:cs typeface="Arial" charset="0"/>
              </a:rPr>
              <a:t>Cloud computing</a:t>
            </a:r>
            <a:r>
              <a:rPr lang="fr-CH" sz="2000" b="1" dirty="0">
                <a:solidFill>
                  <a:srgbClr val="002776"/>
                </a:solidFill>
                <a:cs typeface="Arial" charset="0"/>
              </a:rPr>
              <a:t/>
            </a:r>
            <a:br>
              <a:rPr lang="fr-CH" sz="2000" b="1" dirty="0">
                <a:solidFill>
                  <a:srgbClr val="002776"/>
                </a:solidFill>
                <a:cs typeface="Arial" charset="0"/>
              </a:rPr>
            </a:br>
            <a:r>
              <a:rPr lang="fr-CH" sz="2000" b="1" dirty="0">
                <a:solidFill>
                  <a:srgbClr val="002776"/>
                </a:solidFill>
                <a:cs typeface="Arial" charset="0"/>
              </a:rPr>
              <a:t>	</a:t>
            </a:r>
            <a:endParaRPr lang="fr-CH" sz="2000" b="1" dirty="0" smtClean="0">
              <a:solidFill>
                <a:srgbClr val="002776"/>
              </a:solidFill>
              <a:cs typeface="Arial" charset="0"/>
            </a:endParaRPr>
          </a:p>
          <a:p>
            <a:pPr lvl="0" eaLnBrk="0" fontAlgn="base" hangingPunct="0">
              <a:lnSpc>
                <a:spcPts val="3050"/>
              </a:lnSpc>
              <a:spcBef>
                <a:spcPct val="0"/>
              </a:spcBef>
              <a:spcAft>
                <a:spcPct val="0"/>
              </a:spcAft>
            </a:pPr>
            <a:r>
              <a:rPr lang="fr-CH" sz="2000" b="1" dirty="0" smtClean="0">
                <a:solidFill>
                  <a:srgbClr val="002776"/>
                </a:solidFill>
                <a:cs typeface="Arial" charset="0"/>
              </a:rPr>
              <a:t>	</a:t>
            </a:r>
            <a:endParaRPr lang="fr-CH" sz="2000" b="1" dirty="0">
              <a:solidFill>
                <a:srgbClr val="002776"/>
              </a:solidFill>
              <a:cs typeface="Arial" charset="0"/>
            </a:endParaRPr>
          </a:p>
          <a:p>
            <a:pPr lvl="0"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4" name="Picture 2" descr="http://images.wikia.com/desencyclopedie/images/archive/2/2a/20090716182645%21Rubik.png"/>
          <p:cNvPicPr>
            <a:picLocks noChangeAspect="1" noChangeArrowheads="1"/>
          </p:cNvPicPr>
          <p:nvPr/>
        </p:nvPicPr>
        <p:blipFill>
          <a:blip r:embed="rId3" cstate="print"/>
          <a:srcRect/>
          <a:stretch>
            <a:fillRect/>
          </a:stretch>
        </p:blipFill>
        <p:spPr bwMode="auto">
          <a:xfrm>
            <a:off x="7236296" y="4653136"/>
            <a:ext cx="1737765" cy="1810172"/>
          </a:xfrm>
          <a:prstGeom prst="rect">
            <a:avLst/>
          </a:prstGeom>
          <a:noFill/>
        </p:spPr>
      </p:pic>
    </p:spTree>
    <p:extLst>
      <p:ext uri="{BB962C8B-B14F-4D97-AF65-F5344CB8AC3E}">
        <p14:creationId xmlns:p14="http://schemas.microsoft.com/office/powerpoint/2010/main" val="97965189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et technologies émergentes</a:t>
            </a:r>
          </a:p>
        </p:txBody>
      </p:sp>
      <p:sp>
        <p:nvSpPr>
          <p:cNvPr id="3" name="Rectangle 2"/>
          <p:cNvSpPr/>
          <p:nvPr/>
        </p:nvSpPr>
        <p:spPr>
          <a:xfrm>
            <a:off x="1979712" y="2060848"/>
            <a:ext cx="4987263" cy="2123658"/>
          </a:xfrm>
          <a:prstGeom prst="rect">
            <a:avLst/>
          </a:prstGeom>
        </p:spPr>
        <p:txBody>
          <a:bodyPr wrap="none">
            <a:spAutoFit/>
          </a:bodyPr>
          <a:lstStyle/>
          <a:p>
            <a:pPr algn="ctr"/>
            <a:r>
              <a:rPr lang="en-GB" sz="6600" b="1" dirty="0" smtClean="0">
                <a:solidFill>
                  <a:srgbClr val="002776">
                    <a:lumMod val="60000"/>
                    <a:lumOff val="40000"/>
                  </a:srgbClr>
                </a:solidFill>
                <a:ea typeface="+mj-ea"/>
                <a:cs typeface="+mj-cs"/>
              </a:rPr>
              <a:t>Bring Your </a:t>
            </a:r>
            <a:br>
              <a:rPr lang="en-GB" sz="6600" b="1" dirty="0" smtClean="0">
                <a:solidFill>
                  <a:srgbClr val="002776">
                    <a:lumMod val="60000"/>
                    <a:lumOff val="40000"/>
                  </a:srgbClr>
                </a:solidFill>
                <a:ea typeface="+mj-ea"/>
                <a:cs typeface="+mj-cs"/>
              </a:rPr>
            </a:br>
            <a:r>
              <a:rPr lang="en-GB" sz="6600" b="1" dirty="0" smtClean="0">
                <a:solidFill>
                  <a:srgbClr val="002776">
                    <a:lumMod val="60000"/>
                    <a:lumOff val="40000"/>
                  </a:srgbClr>
                </a:solidFill>
                <a:ea typeface="+mj-ea"/>
                <a:cs typeface="+mj-cs"/>
              </a:rPr>
              <a:t>Own Device</a:t>
            </a:r>
            <a:endParaRPr lang="en-GB" sz="6600" b="1" dirty="0">
              <a:solidFill>
                <a:srgbClr val="002776">
                  <a:lumMod val="60000"/>
                  <a:lumOff val="40000"/>
                </a:srgbClr>
              </a:solidFill>
              <a:ea typeface="+mj-ea"/>
              <a:cs typeface="+mj-cs"/>
            </a:endParaRPr>
          </a:p>
        </p:txBody>
      </p:sp>
    </p:spTree>
    <p:extLst>
      <p:ext uri="{BB962C8B-B14F-4D97-AF65-F5344CB8AC3E}">
        <p14:creationId xmlns:p14="http://schemas.microsoft.com/office/powerpoint/2010/main" val="288662055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Grp="1"/>
          </p:cNvSpPr>
          <p:nvPr>
            <p:ph type="title"/>
          </p:nvPr>
        </p:nvSpPr>
        <p:spPr>
          <a:xfrm>
            <a:off x="407988" y="350838"/>
            <a:ext cx="8423275" cy="630237"/>
          </a:xfrm>
        </p:spPr>
        <p:txBody>
          <a:bodyPr/>
          <a:lstStyle/>
          <a:p>
            <a:r>
              <a:rPr lang="fr-CH" sz="1600" dirty="0" err="1" smtClean="0">
                <a:solidFill>
                  <a:srgbClr val="002776"/>
                </a:solidFill>
                <a:cs typeface="Arial" charset="0"/>
              </a:rPr>
              <a:t>Bring</a:t>
            </a:r>
            <a:r>
              <a:rPr lang="fr-CH" sz="1600" dirty="0" smtClean="0">
                <a:solidFill>
                  <a:srgbClr val="002776"/>
                </a:solidFill>
                <a:cs typeface="Arial" charset="0"/>
              </a:rPr>
              <a:t> </a:t>
            </a:r>
            <a:r>
              <a:rPr lang="fr-CH" sz="1600" dirty="0" err="1" smtClean="0">
                <a:solidFill>
                  <a:srgbClr val="002776"/>
                </a:solidFill>
                <a:cs typeface="Arial" charset="0"/>
              </a:rPr>
              <a:t>Your</a:t>
            </a:r>
            <a:r>
              <a:rPr lang="fr-CH" sz="1600" dirty="0" smtClean="0">
                <a:solidFill>
                  <a:srgbClr val="002776"/>
                </a:solidFill>
                <a:cs typeface="Arial" charset="0"/>
              </a:rPr>
              <a:t> </a:t>
            </a:r>
            <a:r>
              <a:rPr lang="fr-CH" sz="1600" dirty="0" err="1" smtClean="0">
                <a:solidFill>
                  <a:srgbClr val="002776"/>
                </a:solidFill>
                <a:cs typeface="Arial" charset="0"/>
              </a:rPr>
              <a:t>Own</a:t>
            </a:r>
            <a:r>
              <a:rPr lang="fr-CH" sz="1600" dirty="0" smtClean="0">
                <a:solidFill>
                  <a:srgbClr val="002776"/>
                </a:solidFill>
                <a:cs typeface="Arial" charset="0"/>
              </a:rPr>
              <a:t> </a:t>
            </a:r>
            <a:r>
              <a:rPr lang="fr-CH" sz="1600" dirty="0" err="1" smtClean="0">
                <a:solidFill>
                  <a:srgbClr val="002776"/>
                </a:solidFill>
                <a:cs typeface="Arial" charset="0"/>
              </a:rPr>
              <a:t>Device</a:t>
            </a:r>
            <a:r>
              <a:rPr sz="2000" dirty="0" smtClean="0"/>
              <a:t/>
            </a:r>
            <a:br>
              <a:rPr sz="2000" dirty="0" smtClean="0"/>
            </a:br>
            <a:r>
              <a:rPr lang="fr-CH" sz="1800" dirty="0" smtClean="0">
                <a:solidFill>
                  <a:schemeClr val="accent1">
                    <a:lumMod val="60000"/>
                    <a:lumOff val="40000"/>
                  </a:schemeClr>
                </a:solidFill>
              </a:rPr>
              <a:t>Quelques chiffres</a:t>
            </a:r>
          </a:p>
        </p:txBody>
      </p:sp>
      <p:pic>
        <p:nvPicPr>
          <p:cNvPr id="323586" name="Picture 2"/>
          <p:cNvPicPr>
            <a:picLocks noChangeAspect="1" noChangeArrowheads="1"/>
          </p:cNvPicPr>
          <p:nvPr/>
        </p:nvPicPr>
        <p:blipFill>
          <a:blip r:embed="rId3" cstate="print"/>
          <a:srcRect/>
          <a:stretch>
            <a:fillRect/>
          </a:stretch>
        </p:blipFill>
        <p:spPr bwMode="auto">
          <a:xfrm>
            <a:off x="1907704" y="908720"/>
            <a:ext cx="4583212" cy="2160240"/>
          </a:xfrm>
          <a:prstGeom prst="rect">
            <a:avLst/>
          </a:prstGeom>
          <a:noFill/>
          <a:ln w="9525">
            <a:solidFill>
              <a:schemeClr val="tx1"/>
            </a:solidFill>
            <a:miter lim="800000"/>
            <a:headEnd/>
            <a:tailEnd/>
          </a:ln>
        </p:spPr>
      </p:pic>
      <p:pic>
        <p:nvPicPr>
          <p:cNvPr id="323587" name="Picture 3"/>
          <p:cNvPicPr>
            <a:picLocks noChangeAspect="1" noChangeArrowheads="1"/>
          </p:cNvPicPr>
          <p:nvPr/>
        </p:nvPicPr>
        <p:blipFill>
          <a:blip r:embed="rId4" cstate="print"/>
          <a:srcRect/>
          <a:stretch>
            <a:fillRect/>
          </a:stretch>
        </p:blipFill>
        <p:spPr bwMode="auto">
          <a:xfrm>
            <a:off x="539552" y="3212976"/>
            <a:ext cx="4551214" cy="3148593"/>
          </a:xfrm>
          <a:prstGeom prst="rect">
            <a:avLst/>
          </a:prstGeom>
          <a:noFill/>
          <a:ln w="9525">
            <a:solidFill>
              <a:schemeClr val="tx1"/>
            </a:solidFill>
            <a:miter lim="800000"/>
            <a:headEnd/>
            <a:tailEnd/>
          </a:ln>
        </p:spPr>
      </p:pic>
      <p:pic>
        <p:nvPicPr>
          <p:cNvPr id="323588" name="Picture 4"/>
          <p:cNvPicPr>
            <a:picLocks noChangeAspect="1" noChangeArrowheads="1"/>
          </p:cNvPicPr>
          <p:nvPr/>
        </p:nvPicPr>
        <p:blipFill>
          <a:blip r:embed="rId5" cstate="print"/>
          <a:srcRect/>
          <a:stretch>
            <a:fillRect/>
          </a:stretch>
        </p:blipFill>
        <p:spPr bwMode="auto">
          <a:xfrm>
            <a:off x="6876256" y="2420888"/>
            <a:ext cx="1562100" cy="3571875"/>
          </a:xfrm>
          <a:prstGeom prst="rect">
            <a:avLst/>
          </a:prstGeom>
          <a:noFill/>
          <a:ln w="9525">
            <a:solidFill>
              <a:schemeClr val="tx1"/>
            </a:solidFill>
            <a:miter lim="800000"/>
            <a:headEnd/>
            <a:tailEnd/>
          </a:ln>
        </p:spPr>
      </p:pic>
      <p:sp>
        <p:nvSpPr>
          <p:cNvPr id="10" name="Rectangle 9"/>
          <p:cNvSpPr/>
          <p:nvPr/>
        </p:nvSpPr>
        <p:spPr>
          <a:xfrm>
            <a:off x="2195736" y="6381328"/>
            <a:ext cx="4572000" cy="215444"/>
          </a:xfrm>
          <a:prstGeom prst="rect">
            <a:avLst/>
          </a:prstGeom>
        </p:spPr>
        <p:txBody>
          <a:bodyPr>
            <a:spAutoFit/>
          </a:bodyPr>
          <a:lstStyle/>
          <a:p>
            <a:r>
              <a:rPr lang="fr-CH" sz="800" u="sng" dirty="0" smtClean="0">
                <a:solidFill>
                  <a:srgbClr val="002776"/>
                </a:solidFill>
                <a:latin typeface="+mj-lt"/>
                <a:ea typeface="+mj-ea"/>
                <a:cs typeface="Arial" charset="0"/>
              </a:rPr>
              <a:t>Source</a:t>
            </a:r>
            <a:r>
              <a:rPr lang="fr-CH" sz="800" dirty="0" smtClean="0">
                <a:solidFill>
                  <a:srgbClr val="002776"/>
                </a:solidFill>
                <a:latin typeface="+mj-lt"/>
                <a:ea typeface="+mj-ea"/>
                <a:cs typeface="Arial" charset="0"/>
              </a:rPr>
              <a:t>: </a:t>
            </a:r>
            <a:r>
              <a:rPr lang="fr-CH" sz="800" dirty="0" smtClean="0">
                <a:solidFill>
                  <a:srgbClr val="002776"/>
                </a:solidFill>
                <a:latin typeface="+mj-lt"/>
                <a:ea typeface="+mj-ea"/>
                <a:cs typeface="Arial" charset="0"/>
                <a:hlinkClick r:id="rId6"/>
              </a:rPr>
              <a:t>http://www.govtech.com/infographics/BYOD-By-the-Numbers-Infographic.html</a:t>
            </a:r>
            <a:r>
              <a:rPr lang="fr-CH" sz="800" dirty="0" smtClean="0">
                <a:solidFill>
                  <a:srgbClr val="002776"/>
                </a:solidFill>
                <a:latin typeface="+mj-lt"/>
                <a:ea typeface="+mj-ea"/>
                <a:cs typeface="Arial" charset="0"/>
              </a:rPr>
              <a:t> </a:t>
            </a:r>
          </a:p>
        </p:txBody>
      </p:sp>
    </p:spTree>
    <p:extLst>
      <p:ext uri="{BB962C8B-B14F-4D97-AF65-F5344CB8AC3E}">
        <p14:creationId xmlns:p14="http://schemas.microsoft.com/office/powerpoint/2010/main" val="284305344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err="1" smtClean="0">
                <a:solidFill>
                  <a:srgbClr val="002776"/>
                </a:solidFill>
                <a:cs typeface="Arial" charset="0"/>
              </a:rPr>
              <a:t>Bring</a:t>
            </a:r>
            <a:r>
              <a:rPr lang="fr-CH" sz="1600" dirty="0" smtClean="0">
                <a:solidFill>
                  <a:srgbClr val="002776"/>
                </a:solidFill>
                <a:cs typeface="Arial" charset="0"/>
              </a:rPr>
              <a:t> </a:t>
            </a:r>
            <a:r>
              <a:rPr lang="fr-CH" sz="1600" dirty="0" err="1" smtClean="0">
                <a:solidFill>
                  <a:srgbClr val="002776"/>
                </a:solidFill>
                <a:cs typeface="Arial" charset="0"/>
              </a:rPr>
              <a:t>Your</a:t>
            </a:r>
            <a:r>
              <a:rPr lang="fr-CH" sz="1600" dirty="0" smtClean="0">
                <a:solidFill>
                  <a:srgbClr val="002776"/>
                </a:solidFill>
                <a:cs typeface="Arial" charset="0"/>
              </a:rPr>
              <a:t> </a:t>
            </a:r>
            <a:r>
              <a:rPr lang="fr-CH" sz="1600" dirty="0" err="1" smtClean="0">
                <a:solidFill>
                  <a:srgbClr val="002776"/>
                </a:solidFill>
                <a:cs typeface="Arial" charset="0"/>
              </a:rPr>
              <a:t>Own</a:t>
            </a:r>
            <a:r>
              <a:rPr lang="fr-CH" sz="1600" dirty="0" smtClean="0">
                <a:solidFill>
                  <a:srgbClr val="002776"/>
                </a:solidFill>
                <a:cs typeface="Arial" charset="0"/>
              </a:rPr>
              <a:t> </a:t>
            </a:r>
            <a:r>
              <a:rPr lang="fr-CH" sz="1600" dirty="0" err="1" smtClean="0">
                <a:solidFill>
                  <a:srgbClr val="002776"/>
                </a:solidFill>
                <a:cs typeface="Arial" charset="0"/>
              </a:rPr>
              <a:t>Device</a:t>
            </a:r>
            <a:r>
              <a:rPr sz="2000" dirty="0" smtClean="0"/>
              <a:t/>
            </a:r>
            <a:br>
              <a:rPr sz="2000" dirty="0" smtClean="0"/>
            </a:br>
            <a:r>
              <a:rPr lang="fr-CH" sz="1800" dirty="0" smtClean="0">
                <a:solidFill>
                  <a:schemeClr val="accent1">
                    <a:lumMod val="60000"/>
                    <a:lumOff val="40000"/>
                  </a:schemeClr>
                </a:solidFill>
              </a:rPr>
              <a:t>Contexte</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BYOD - </a:t>
            </a:r>
            <a:r>
              <a:rPr lang="fr-CH" sz="1600" b="1" dirty="0" smtClean="0"/>
              <a:t>Une </a:t>
            </a:r>
            <a:r>
              <a:rPr lang="fr-CH" sz="1600" b="1" dirty="0"/>
              <a:t>tendance de fond qui ne peut être </a:t>
            </a:r>
            <a:r>
              <a:rPr lang="fr-CH" sz="1600" b="1" dirty="0" smtClean="0"/>
              <a:t>ignorée</a:t>
            </a:r>
            <a:r>
              <a:rPr lang="fr-FR" sz="1600" b="1" dirty="0" smtClean="0"/>
              <a:t>:</a:t>
            </a:r>
          </a:p>
          <a:p>
            <a:pPr lvl="2" eaLnBrk="1" hangingPunct="1">
              <a:defRPr/>
            </a:pPr>
            <a:r>
              <a:rPr lang="fr-FR" sz="1400" dirty="0" smtClean="0"/>
              <a:t>Démocratisation de l’équipement privé en </a:t>
            </a:r>
            <a:r>
              <a:rPr lang="en-GB" sz="1400" i="1" dirty="0" smtClean="0"/>
              <a:t>Smartphones</a:t>
            </a:r>
            <a:r>
              <a:rPr lang="fr-FR" sz="1400" dirty="0" smtClean="0"/>
              <a:t>, tablettes et ordinateurs, parfois plus récents et performants que l’équipement mis à disposition en entreprise.</a:t>
            </a:r>
            <a:br>
              <a:rPr lang="fr-FR" sz="1400" dirty="0" smtClean="0"/>
            </a:br>
            <a:endParaRPr lang="fr-FR" sz="1050" dirty="0" smtClean="0"/>
          </a:p>
          <a:p>
            <a:pPr lvl="2" eaLnBrk="1" hangingPunct="1">
              <a:defRPr/>
            </a:pPr>
            <a:r>
              <a:rPr lang="fr-FR" sz="1400" dirty="0" smtClean="0"/>
              <a:t>Des employés de plus en plus en situation de mobilité et de travail à distance.</a:t>
            </a:r>
            <a:br>
              <a:rPr lang="fr-FR" sz="1400" dirty="0" smtClean="0"/>
            </a:br>
            <a:endParaRPr lang="fr-FR" sz="1050" dirty="0" smtClean="0"/>
          </a:p>
          <a:p>
            <a:pPr lvl="2" eaLnBrk="1" hangingPunct="1">
              <a:defRPr/>
            </a:pPr>
            <a:r>
              <a:rPr lang="fr-FR" sz="1400" dirty="0" smtClean="0"/>
              <a:t>Une certaine redondance entre outils et applications utilisés dans la sphère </a:t>
            </a:r>
            <a:r>
              <a:rPr lang="fr-FR" sz="1400" dirty="0"/>
              <a:t>professionnelle et </a:t>
            </a:r>
            <a:r>
              <a:rPr lang="fr-FR" sz="1400" dirty="0" smtClean="0"/>
              <a:t>privée </a:t>
            </a:r>
            <a:r>
              <a:rPr lang="fr-FR" sz="1200" dirty="0" smtClean="0"/>
              <a:t>(ex: messagerie électronique, ordinateurs portables, </a:t>
            </a:r>
            <a:r>
              <a:rPr lang="en-GB" sz="1200" dirty="0" smtClean="0"/>
              <a:t>smartphone</a:t>
            </a:r>
            <a:r>
              <a:rPr lang="fr-FR" sz="1200" dirty="0" smtClean="0"/>
              <a:t>, services / stockage en ligne, etc.)</a:t>
            </a:r>
            <a:endParaRPr lang="fr-FR" sz="1400" dirty="0" smtClean="0"/>
          </a:p>
          <a:p>
            <a:pPr lvl="2" eaLnBrk="1" hangingPunct="1">
              <a:defRPr/>
            </a:pPr>
            <a:endParaRPr lang="fr-FR" sz="1050" dirty="0" smtClean="0"/>
          </a:p>
          <a:p>
            <a:pPr lvl="2" eaLnBrk="1" hangingPunct="1">
              <a:defRPr/>
            </a:pPr>
            <a:r>
              <a:rPr lang="fr-FR" sz="1400" dirty="0" smtClean="0"/>
              <a:t>Attente de certains employés de pouvoir utiliser le matériel de leur choix</a:t>
            </a:r>
            <a:r>
              <a:rPr lang="fr-FR" sz="1200" dirty="0" smtClean="0"/>
              <a:t> </a:t>
            </a:r>
            <a:r>
              <a:rPr lang="fr-FR" sz="1200" dirty="0"/>
              <a:t>(ex: </a:t>
            </a:r>
            <a:r>
              <a:rPr lang="fr-FR" sz="1200" dirty="0" smtClean="0"/>
              <a:t>Direction, cadres, jeunes embauchés) -&gt; facteur de différentiation à l’embauche et de productivité.</a:t>
            </a:r>
            <a:endParaRPr lang="fr-FR" sz="1400" dirty="0" smtClean="0"/>
          </a:p>
          <a:p>
            <a:pPr lvl="2" eaLnBrk="1" hangingPunct="1">
              <a:defRPr/>
            </a:pPr>
            <a:endParaRPr lang="fr-FR" sz="1050" dirty="0" smtClean="0"/>
          </a:p>
          <a:p>
            <a:pPr lvl="2" eaLnBrk="1" hangingPunct="1">
              <a:defRPr/>
            </a:pPr>
            <a:endParaRPr lang="fr-FR" sz="1050" dirty="0"/>
          </a:p>
          <a:p>
            <a:pPr lvl="2" eaLnBrk="1" hangingPunct="1">
              <a:defRPr/>
            </a:pPr>
            <a:endParaRPr lang="fr-FR" sz="1050" dirty="0" smtClean="0"/>
          </a:p>
          <a:p>
            <a:pPr lvl="2" eaLnBrk="1" hangingPunct="1">
              <a:defRPr/>
            </a:pPr>
            <a:endParaRPr lang="fr-FR" sz="1050" dirty="0"/>
          </a:p>
          <a:p>
            <a:pPr lvl="2" eaLnBrk="1" hangingPunct="1">
              <a:defRPr/>
            </a:pPr>
            <a:endParaRPr lang="fr-FR" sz="1050" dirty="0" smtClean="0"/>
          </a:p>
          <a:p>
            <a:pPr lvl="1" eaLnBrk="1" hangingPunct="1">
              <a:defRPr/>
            </a:pPr>
            <a:r>
              <a:rPr lang="fr-FR" sz="1600" b="1" dirty="0" smtClean="0"/>
              <a:t>Exemples et cas d’utilisation:</a:t>
            </a:r>
            <a:endParaRPr lang="fr-FR" sz="1600" b="1" dirty="0"/>
          </a:p>
          <a:p>
            <a:pPr lvl="2" eaLnBrk="1" hangingPunct="1">
              <a:defRPr/>
            </a:pPr>
            <a:r>
              <a:rPr lang="fr-FR" sz="1200" dirty="0" smtClean="0"/>
              <a:t>Accès à la messagerie d’entreprise </a:t>
            </a:r>
            <a:r>
              <a:rPr lang="fr-FR" sz="1200" dirty="0"/>
              <a:t>(</a:t>
            </a:r>
            <a:r>
              <a:rPr lang="fr-FR" sz="1200" dirty="0" err="1"/>
              <a:t>webmail</a:t>
            </a:r>
            <a:r>
              <a:rPr lang="fr-FR" sz="1200" dirty="0"/>
              <a:t>) </a:t>
            </a:r>
            <a:r>
              <a:rPr lang="fr-FR" sz="1200" dirty="0" smtClean="0"/>
              <a:t>depuis un ordinateur personnel ou Smartphone privé.</a:t>
            </a:r>
          </a:p>
          <a:p>
            <a:pPr lvl="2" eaLnBrk="1" hangingPunct="1">
              <a:defRPr/>
            </a:pPr>
            <a:r>
              <a:rPr lang="fr-FR" sz="1200" dirty="0" smtClean="0"/>
              <a:t>Connexion à l’Intranet d’entreprise au moyen d’un client VPN sur PC personnel.</a:t>
            </a:r>
          </a:p>
          <a:p>
            <a:pPr lvl="2" eaLnBrk="1" hangingPunct="1">
              <a:defRPr/>
            </a:pPr>
            <a:r>
              <a:rPr lang="fr-FR" sz="1200" dirty="0" smtClean="0"/>
              <a:t>Accès à des applications métier via une interface web depuis un PC </a:t>
            </a:r>
            <a:r>
              <a:rPr lang="fr-FR" sz="1200" dirty="0"/>
              <a:t>personnel</a:t>
            </a:r>
            <a:r>
              <a:rPr lang="fr-FR" sz="1200" dirty="0" smtClean="0"/>
              <a:t>.</a:t>
            </a:r>
          </a:p>
          <a:p>
            <a:pPr lvl="2" eaLnBrk="1" hangingPunct="1">
              <a:defRPr/>
            </a:pPr>
            <a:r>
              <a:rPr lang="fr-FR" sz="1200" dirty="0" smtClean="0"/>
              <a:t>Etc.</a:t>
            </a:r>
            <a:r>
              <a:rPr lang="fr-FR" sz="1400" dirty="0" smtClean="0"/>
              <a:t/>
            </a:r>
            <a:br>
              <a:rPr lang="fr-FR" sz="1400" dirty="0" smtClean="0"/>
            </a:br>
            <a:endParaRPr lang="fr-FR" sz="1000" b="1" dirty="0"/>
          </a:p>
        </p:txBody>
      </p:sp>
      <p:sp>
        <p:nvSpPr>
          <p:cNvPr id="8" name="Rectangle 7"/>
          <p:cNvSpPr/>
          <p:nvPr/>
        </p:nvSpPr>
        <p:spPr>
          <a:xfrm>
            <a:off x="395536" y="3429000"/>
            <a:ext cx="8064896" cy="72008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fr-CH" sz="1200" dirty="0" smtClean="0">
                <a:solidFill>
                  <a:schemeClr val="tx2"/>
                </a:solidFill>
              </a:rPr>
              <a:t>De plus en plus de salariés apportent leurs équipements personnels au travail (</a:t>
            </a:r>
            <a:r>
              <a:rPr lang="en-GB" sz="1200" dirty="0" smtClean="0">
                <a:solidFill>
                  <a:schemeClr val="tx2"/>
                </a:solidFill>
              </a:rPr>
              <a:t>Smartphone</a:t>
            </a:r>
            <a:r>
              <a:rPr lang="fr-CH" sz="1200" dirty="0" smtClean="0">
                <a:solidFill>
                  <a:schemeClr val="tx2"/>
                </a:solidFill>
              </a:rPr>
              <a:t>, tablettes, PC, etc.) et les utilisent pour accéder au S.I. de l’entreprise:</a:t>
            </a:r>
            <a:br>
              <a:rPr lang="fr-CH" sz="1200" dirty="0" smtClean="0">
                <a:solidFill>
                  <a:schemeClr val="tx2"/>
                </a:solidFill>
              </a:rPr>
            </a:br>
            <a:endParaRPr lang="fr-CH" sz="300" dirty="0" smtClean="0">
              <a:solidFill>
                <a:schemeClr val="tx2"/>
              </a:solidFill>
            </a:endParaRPr>
          </a:p>
          <a:p>
            <a:r>
              <a:rPr lang="fr-FR" sz="1050" dirty="0" smtClean="0">
                <a:solidFill>
                  <a:schemeClr val="tx2"/>
                </a:solidFill>
              </a:rPr>
              <a:t>Exemples: 75% des employés au Brésil et en Russie utilisent leurs propres technologies au travail, ~80% au Moyen-Orient, etc.</a:t>
            </a:r>
          </a:p>
        </p:txBody>
      </p:sp>
      <p:sp>
        <p:nvSpPr>
          <p:cNvPr id="9" name="Rectangle 8"/>
          <p:cNvSpPr/>
          <p:nvPr/>
        </p:nvSpPr>
        <p:spPr>
          <a:xfrm>
            <a:off x="467544" y="5589240"/>
            <a:ext cx="3888432" cy="79208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fr-CH" sz="1200" b="1" dirty="0" smtClean="0">
                <a:solidFill>
                  <a:schemeClr val="tx2"/>
                </a:solidFill>
              </a:rPr>
              <a:t>Avantages: </a:t>
            </a:r>
          </a:p>
          <a:p>
            <a:pPr>
              <a:buFontTx/>
              <a:buChar char="-"/>
            </a:pPr>
            <a:r>
              <a:rPr lang="fr-CH" sz="1200" dirty="0" smtClean="0">
                <a:solidFill>
                  <a:schemeClr val="tx2"/>
                </a:solidFill>
              </a:rPr>
              <a:t> satisfaction des employés</a:t>
            </a:r>
          </a:p>
          <a:p>
            <a:pPr>
              <a:buFontTx/>
              <a:buChar char="-"/>
            </a:pPr>
            <a:r>
              <a:rPr lang="fr-CH" sz="1200" dirty="0" smtClean="0">
                <a:solidFill>
                  <a:schemeClr val="tx2"/>
                </a:solidFill>
              </a:rPr>
              <a:t> productivité améliorée sur des équipements familiers</a:t>
            </a:r>
          </a:p>
          <a:p>
            <a:pPr>
              <a:buFontTx/>
              <a:buChar char="-"/>
            </a:pPr>
            <a:r>
              <a:rPr lang="fr-CH" sz="1200" dirty="0" smtClean="0">
                <a:solidFill>
                  <a:schemeClr val="tx2"/>
                </a:solidFill>
              </a:rPr>
              <a:t> réduction des coûts (</a:t>
            </a:r>
            <a:r>
              <a:rPr lang="fr-CH" sz="1200" b="1" dirty="0" smtClean="0">
                <a:solidFill>
                  <a:schemeClr val="tx2"/>
                </a:solidFill>
              </a:rPr>
              <a:t>à confirmer sur la durée</a:t>
            </a:r>
            <a:r>
              <a:rPr lang="fr-CH" sz="1200" dirty="0" smtClean="0">
                <a:solidFill>
                  <a:schemeClr val="tx2"/>
                </a:solidFill>
              </a:rPr>
              <a:t>)</a:t>
            </a:r>
          </a:p>
        </p:txBody>
      </p:sp>
      <p:sp>
        <p:nvSpPr>
          <p:cNvPr id="10" name="Rectangle 9"/>
          <p:cNvSpPr/>
          <p:nvPr/>
        </p:nvSpPr>
        <p:spPr>
          <a:xfrm>
            <a:off x="4788024" y="5589240"/>
            <a:ext cx="3888432" cy="792088"/>
          </a:xfrm>
          <a:prstGeom prst="rect">
            <a:avLst/>
          </a:prstGeom>
          <a:solidFill>
            <a:srgbClr val="F9FEC7"/>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t"/>
          <a:lstStyle/>
          <a:p>
            <a:r>
              <a:rPr lang="fr-CH" sz="1200" b="1" dirty="0" smtClean="0">
                <a:solidFill>
                  <a:schemeClr val="tx2"/>
                </a:solidFill>
              </a:rPr>
              <a:t>Challenges:</a:t>
            </a:r>
          </a:p>
          <a:p>
            <a:pPr>
              <a:buFontTx/>
              <a:buChar char="-"/>
            </a:pPr>
            <a:r>
              <a:rPr lang="fr-CH" sz="1200" b="1" dirty="0" smtClean="0">
                <a:solidFill>
                  <a:srgbClr val="C00000"/>
                </a:solidFill>
              </a:rPr>
              <a:t> sécurité de l’information</a:t>
            </a:r>
          </a:p>
          <a:p>
            <a:pPr>
              <a:buFontTx/>
              <a:buChar char="-"/>
            </a:pPr>
            <a:r>
              <a:rPr lang="fr-CH" sz="1200" b="1" dirty="0" smtClean="0">
                <a:solidFill>
                  <a:srgbClr val="C00000"/>
                </a:solidFill>
              </a:rPr>
              <a:t> problématiques juridiques</a:t>
            </a:r>
          </a:p>
        </p:txBody>
      </p:sp>
    </p:spTree>
    <p:extLst>
      <p:ext uri="{BB962C8B-B14F-4D97-AF65-F5344CB8AC3E}">
        <p14:creationId xmlns:p14="http://schemas.microsoft.com/office/powerpoint/2010/main" val="177355427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err="1" smtClean="0">
                <a:solidFill>
                  <a:srgbClr val="002776"/>
                </a:solidFill>
                <a:cs typeface="Arial" charset="0"/>
              </a:rPr>
              <a:t>Bring</a:t>
            </a:r>
            <a:r>
              <a:rPr lang="fr-CH" sz="1600" dirty="0" smtClean="0">
                <a:solidFill>
                  <a:srgbClr val="002776"/>
                </a:solidFill>
                <a:cs typeface="Arial" charset="0"/>
              </a:rPr>
              <a:t> </a:t>
            </a:r>
            <a:r>
              <a:rPr lang="fr-CH" sz="1600" dirty="0" err="1" smtClean="0">
                <a:solidFill>
                  <a:srgbClr val="002776"/>
                </a:solidFill>
                <a:cs typeface="Arial" charset="0"/>
              </a:rPr>
              <a:t>Your</a:t>
            </a:r>
            <a:r>
              <a:rPr lang="fr-CH" sz="1600" dirty="0" smtClean="0">
                <a:solidFill>
                  <a:srgbClr val="002776"/>
                </a:solidFill>
                <a:cs typeface="Arial" charset="0"/>
              </a:rPr>
              <a:t> </a:t>
            </a:r>
            <a:r>
              <a:rPr lang="fr-CH" sz="1600" dirty="0" err="1" smtClean="0">
                <a:solidFill>
                  <a:srgbClr val="002776"/>
                </a:solidFill>
                <a:cs typeface="Arial" charset="0"/>
              </a:rPr>
              <a:t>Own</a:t>
            </a:r>
            <a:r>
              <a:rPr lang="fr-CH" sz="1600" dirty="0" smtClean="0">
                <a:solidFill>
                  <a:srgbClr val="002776"/>
                </a:solidFill>
                <a:cs typeface="Arial" charset="0"/>
              </a:rPr>
              <a:t> </a:t>
            </a:r>
            <a:r>
              <a:rPr lang="fr-CH" sz="1600" dirty="0" err="1" smtClean="0">
                <a:solidFill>
                  <a:srgbClr val="002776"/>
                </a:solidFill>
                <a:cs typeface="Arial" charset="0"/>
              </a:rPr>
              <a:t>Device</a:t>
            </a:r>
            <a:r>
              <a:rPr sz="2000" dirty="0" smtClean="0"/>
              <a:t/>
            </a:r>
            <a:br>
              <a:rPr sz="2000" dirty="0" smtClean="0"/>
            </a:br>
            <a:r>
              <a:rPr lang="fr-CH" sz="1800" dirty="0" smtClean="0">
                <a:solidFill>
                  <a:schemeClr val="accent1">
                    <a:lumMod val="60000"/>
                    <a:lumOff val="40000"/>
                  </a:schemeClr>
                </a:solidFill>
              </a:rPr>
              <a:t>Challenges</a:t>
            </a:r>
          </a:p>
        </p:txBody>
      </p:sp>
      <p:sp>
        <p:nvSpPr>
          <p:cNvPr id="5" name="Rectangle 5"/>
          <p:cNvSpPr>
            <a:spLocks noGrp="1"/>
          </p:cNvSpPr>
          <p:nvPr>
            <p:ph idx="1"/>
          </p:nvPr>
        </p:nvSpPr>
        <p:spPr>
          <a:xfrm>
            <a:off x="404813" y="980728"/>
            <a:ext cx="8343651" cy="5429597"/>
          </a:xfrm>
        </p:spPr>
        <p:txBody>
          <a:bodyPr/>
          <a:lstStyle/>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p:txBody>
      </p:sp>
      <p:sp>
        <p:nvSpPr>
          <p:cNvPr id="6" name="Rectangle 5"/>
          <p:cNvSpPr/>
          <p:nvPr/>
        </p:nvSpPr>
        <p:spPr>
          <a:xfrm>
            <a:off x="5508104" y="3349441"/>
            <a:ext cx="3312368" cy="101566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lvl="2">
              <a:defRPr/>
            </a:pPr>
            <a:r>
              <a:rPr lang="fr-CH" sz="1200" b="1" dirty="0" smtClean="0">
                <a:solidFill>
                  <a:schemeClr val="tx2"/>
                </a:solidFill>
              </a:rPr>
              <a:t>Challenge pour les DSI:</a:t>
            </a:r>
          </a:p>
          <a:p>
            <a:pPr marL="0" lvl="2">
              <a:defRPr/>
            </a:pPr>
            <a:r>
              <a:rPr lang="fr-CH" sz="1200" dirty="0" smtClean="0">
                <a:solidFill>
                  <a:schemeClr val="tx2"/>
                </a:solidFill>
              </a:rPr>
              <a:t>Comment exercer un contrôle sur ces appareils personnels puisqu’elles restent  responsables de la sécurité du réseau de leur entreprise?</a:t>
            </a:r>
            <a:endParaRPr lang="fr-FR" sz="800" dirty="0" smtClean="0">
              <a:solidFill>
                <a:schemeClr val="tx2"/>
              </a:solidFill>
            </a:endParaRPr>
          </a:p>
        </p:txBody>
      </p:sp>
      <p:sp>
        <p:nvSpPr>
          <p:cNvPr id="9" name="Rectangle 8"/>
          <p:cNvSpPr/>
          <p:nvPr/>
        </p:nvSpPr>
        <p:spPr>
          <a:xfrm>
            <a:off x="467544" y="1052736"/>
            <a:ext cx="4464496" cy="3312368"/>
          </a:xfrm>
          <a:prstGeom prst="rect">
            <a:avLst/>
          </a:prstGeom>
          <a:solidFill>
            <a:srgbClr val="FFFFCC"/>
          </a:solidFill>
          <a:ln w="3175">
            <a:solidFill>
              <a:schemeClr val="tx1"/>
            </a:solidFill>
          </a:ln>
        </p:spPr>
        <p:style>
          <a:lnRef idx="2">
            <a:schemeClr val="accent3"/>
          </a:lnRef>
          <a:fillRef idx="1">
            <a:schemeClr val="lt1"/>
          </a:fillRef>
          <a:effectRef idx="0">
            <a:schemeClr val="accent3"/>
          </a:effectRef>
          <a:fontRef idx="minor">
            <a:schemeClr val="dk1"/>
          </a:fontRef>
        </p:style>
        <p:txBody>
          <a:bodyPr rtlCol="0" anchor="t"/>
          <a:lstStyle/>
          <a:p>
            <a:r>
              <a:rPr lang="fr-CH" sz="1400" b="1" dirty="0" smtClean="0">
                <a:solidFill>
                  <a:srgbClr val="002776"/>
                </a:solidFill>
                <a:latin typeface="+mj-lt"/>
                <a:ea typeface="+mj-ea"/>
                <a:cs typeface="Arial" charset="0"/>
              </a:rPr>
              <a:t>De multiples facteurs de risque:</a:t>
            </a:r>
            <a:r>
              <a:rPr lang="fr-CH" sz="1200" b="1" dirty="0" smtClean="0">
                <a:solidFill>
                  <a:schemeClr val="tx1"/>
                </a:solidFill>
              </a:rPr>
              <a:t/>
            </a:r>
            <a:br>
              <a:rPr lang="fr-CH" sz="1200" b="1" dirty="0" smtClean="0">
                <a:solidFill>
                  <a:schemeClr val="tx1"/>
                </a:solidFill>
              </a:rPr>
            </a:br>
            <a:endParaRPr lang="fr-CH" sz="900" b="1" dirty="0" smtClean="0">
              <a:solidFill>
                <a:schemeClr val="tx1"/>
              </a:solidFill>
            </a:endParaRPr>
          </a:p>
          <a:p>
            <a:pPr marL="182563" indent="-182563">
              <a:buFont typeface="Arial" pitchFamily="34" charset="0"/>
              <a:buChar char="•"/>
            </a:pPr>
            <a:r>
              <a:rPr lang="fr-CH" sz="1200" b="1" dirty="0" smtClean="0">
                <a:solidFill>
                  <a:srgbClr val="002776"/>
                </a:solidFill>
                <a:latin typeface="+mj-lt"/>
                <a:ea typeface="+mj-ea"/>
                <a:cs typeface="Arial" charset="0"/>
              </a:rPr>
              <a:t>Accès à des données d’entreprise depuis des terminaux privés</a:t>
            </a:r>
            <a:r>
              <a:rPr lang="fr-CH" sz="1100" dirty="0" smtClean="0">
                <a:solidFill>
                  <a:srgbClr val="002776"/>
                </a:solidFill>
                <a:latin typeface="+mj-lt"/>
                <a:ea typeface="+mj-ea"/>
                <a:cs typeface="Arial" charset="0"/>
              </a:rPr>
              <a:t>, qui augmentent la surface d’attaque et le nombre de possibilités de sortir de l’information.</a:t>
            </a:r>
            <a:endParaRPr lang="fr-CH" sz="1200" dirty="0" smtClean="0">
              <a:solidFill>
                <a:srgbClr val="002776"/>
              </a:solidFill>
              <a:latin typeface="+mj-lt"/>
              <a:ea typeface="+mj-ea"/>
              <a:cs typeface="Arial" charset="0"/>
            </a:endParaRPr>
          </a:p>
          <a:p>
            <a:pPr marL="182563" indent="-182563">
              <a:buFont typeface="Arial" pitchFamily="34" charset="0"/>
              <a:buChar char="•"/>
            </a:pPr>
            <a:endParaRPr lang="fr-CH" sz="1050" b="1" dirty="0" smtClean="0">
              <a:solidFill>
                <a:srgbClr val="002776"/>
              </a:solidFill>
              <a:latin typeface="+mj-lt"/>
              <a:ea typeface="+mj-ea"/>
              <a:cs typeface="Arial" charset="0"/>
            </a:endParaRPr>
          </a:p>
          <a:p>
            <a:pPr marL="182563" indent="-182563">
              <a:buFont typeface="Arial" pitchFamily="34" charset="0"/>
              <a:buChar char="•"/>
            </a:pPr>
            <a:r>
              <a:rPr lang="fr-CH" sz="1200" b="1" dirty="0" smtClean="0">
                <a:solidFill>
                  <a:srgbClr val="002776"/>
                </a:solidFill>
                <a:latin typeface="+mj-lt"/>
                <a:ea typeface="+mj-ea"/>
                <a:cs typeface="Arial" charset="0"/>
              </a:rPr>
              <a:t>Extension des risques du milieu « Consumer » au milieu « </a:t>
            </a:r>
            <a:r>
              <a:rPr lang="fr-CH" sz="1200" b="1" dirty="0" err="1" smtClean="0">
                <a:solidFill>
                  <a:srgbClr val="002776"/>
                </a:solidFill>
                <a:latin typeface="+mj-lt"/>
                <a:ea typeface="+mj-ea"/>
                <a:cs typeface="Arial" charset="0"/>
              </a:rPr>
              <a:t>Corporate</a:t>
            </a:r>
            <a:r>
              <a:rPr lang="fr-CH" sz="1200" b="1" dirty="0" smtClean="0">
                <a:solidFill>
                  <a:srgbClr val="002776"/>
                </a:solidFill>
                <a:latin typeface="+mj-lt"/>
                <a:ea typeface="+mj-ea"/>
                <a:cs typeface="Arial" charset="0"/>
              </a:rPr>
              <a:t> » </a:t>
            </a:r>
            <a:br>
              <a:rPr lang="fr-CH" sz="1200" b="1" dirty="0" smtClean="0">
                <a:solidFill>
                  <a:srgbClr val="002776"/>
                </a:solidFill>
                <a:latin typeface="+mj-lt"/>
                <a:ea typeface="+mj-ea"/>
                <a:cs typeface="Arial" charset="0"/>
              </a:rPr>
            </a:br>
            <a:r>
              <a:rPr lang="fr-CH" sz="1050" dirty="0" smtClean="0">
                <a:solidFill>
                  <a:srgbClr val="002776"/>
                </a:solidFill>
                <a:latin typeface="+mj-lt"/>
                <a:ea typeface="+mj-ea"/>
                <a:cs typeface="Arial" charset="0"/>
              </a:rPr>
              <a:t>       -  vulnérabilités </a:t>
            </a:r>
            <a:r>
              <a:rPr lang="fr-CH" sz="1050" dirty="0" err="1" smtClean="0">
                <a:solidFill>
                  <a:srgbClr val="002776"/>
                </a:solidFill>
                <a:latin typeface="+mj-lt"/>
                <a:ea typeface="+mj-ea"/>
                <a:cs typeface="Arial" charset="0"/>
              </a:rPr>
              <a:t>Android</a:t>
            </a:r>
            <a:r>
              <a:rPr lang="fr-CH" sz="1050" dirty="0" smtClean="0">
                <a:solidFill>
                  <a:srgbClr val="002776"/>
                </a:solidFill>
                <a:latin typeface="+mj-lt"/>
                <a:ea typeface="+mj-ea"/>
                <a:cs typeface="Arial" charset="0"/>
              </a:rPr>
              <a:t> et </a:t>
            </a:r>
            <a:r>
              <a:rPr lang="fr-CH" sz="1050" dirty="0" err="1" smtClean="0">
                <a:solidFill>
                  <a:srgbClr val="002776"/>
                </a:solidFill>
                <a:latin typeface="+mj-lt"/>
                <a:ea typeface="+mj-ea"/>
                <a:cs typeface="Arial" charset="0"/>
              </a:rPr>
              <a:t>iOS</a:t>
            </a:r>
            <a:r>
              <a:rPr lang="fr-CH" sz="1050" dirty="0" smtClean="0">
                <a:solidFill>
                  <a:srgbClr val="002776"/>
                </a:solidFill>
                <a:latin typeface="+mj-lt"/>
                <a:ea typeface="+mj-ea"/>
                <a:cs typeface="Arial" charset="0"/>
              </a:rPr>
              <a:t>, </a:t>
            </a:r>
            <a:r>
              <a:rPr lang="fr-CH" sz="1050" dirty="0" err="1" smtClean="0">
                <a:solidFill>
                  <a:srgbClr val="002776"/>
                </a:solidFill>
                <a:latin typeface="+mj-lt"/>
                <a:ea typeface="+mj-ea"/>
                <a:cs typeface="Arial" charset="0"/>
              </a:rPr>
              <a:t>jailbraking</a:t>
            </a:r>
            <a:r>
              <a:rPr lang="fr-CH" sz="1050" dirty="0" smtClean="0">
                <a:solidFill>
                  <a:srgbClr val="002776"/>
                </a:solidFill>
                <a:latin typeface="+mj-lt"/>
                <a:ea typeface="+mj-ea"/>
                <a:cs typeface="Arial" charset="0"/>
              </a:rPr>
              <a:t>, etc. </a:t>
            </a:r>
            <a:br>
              <a:rPr lang="fr-CH" sz="1050" dirty="0" smtClean="0">
                <a:solidFill>
                  <a:srgbClr val="002776"/>
                </a:solidFill>
                <a:latin typeface="+mj-lt"/>
                <a:ea typeface="+mj-ea"/>
                <a:cs typeface="Arial" charset="0"/>
              </a:rPr>
            </a:br>
            <a:r>
              <a:rPr lang="fr-CH" sz="1050" dirty="0" smtClean="0">
                <a:solidFill>
                  <a:srgbClr val="002776"/>
                </a:solidFill>
                <a:latin typeface="+mj-lt"/>
                <a:ea typeface="+mj-ea"/>
                <a:cs typeface="Arial" charset="0"/>
              </a:rPr>
              <a:t>       -  cohabitation d’applications privées et professionnelles</a:t>
            </a:r>
          </a:p>
          <a:p>
            <a:pPr marL="182563" indent="-182563"/>
            <a:r>
              <a:rPr lang="fr-CH" sz="1050" dirty="0" smtClean="0">
                <a:solidFill>
                  <a:srgbClr val="002776"/>
                </a:solidFill>
                <a:latin typeface="+mj-lt"/>
                <a:ea typeface="+mj-ea"/>
                <a:cs typeface="Arial" charset="0"/>
              </a:rPr>
              <a:t>	       -  etc.</a:t>
            </a:r>
            <a:r>
              <a:rPr lang="fr-CH" sz="1200" b="1" dirty="0" smtClean="0">
                <a:solidFill>
                  <a:srgbClr val="002776"/>
                </a:solidFill>
                <a:latin typeface="+mj-lt"/>
                <a:ea typeface="+mj-ea"/>
                <a:cs typeface="Arial" charset="0"/>
              </a:rPr>
              <a:t/>
            </a:r>
            <a:br>
              <a:rPr lang="fr-CH" sz="1200" b="1" dirty="0" smtClean="0">
                <a:solidFill>
                  <a:srgbClr val="002776"/>
                </a:solidFill>
                <a:latin typeface="+mj-lt"/>
                <a:ea typeface="+mj-ea"/>
                <a:cs typeface="Arial" charset="0"/>
              </a:rPr>
            </a:br>
            <a:endParaRPr lang="fr-CH" sz="700" b="1" dirty="0" smtClean="0">
              <a:solidFill>
                <a:srgbClr val="002776"/>
              </a:solidFill>
              <a:latin typeface="+mj-lt"/>
              <a:ea typeface="+mj-ea"/>
              <a:cs typeface="Arial" charset="0"/>
            </a:endParaRPr>
          </a:p>
          <a:p>
            <a:pPr marL="92075" indent="-92075">
              <a:buFont typeface="Arial" pitchFamily="34" charset="0"/>
              <a:buChar char="•"/>
            </a:pPr>
            <a:r>
              <a:rPr lang="fr-CH" sz="1200" b="1" dirty="0" smtClean="0">
                <a:solidFill>
                  <a:srgbClr val="002776"/>
                </a:solidFill>
                <a:latin typeface="+mj-lt"/>
                <a:ea typeface="+mj-ea"/>
                <a:cs typeface="Arial" charset="0"/>
              </a:rPr>
              <a:t>  Flotte de terminaux hétérogènes</a:t>
            </a:r>
            <a:r>
              <a:rPr lang="fr-CH" sz="1100" dirty="0" smtClean="0">
                <a:solidFill>
                  <a:srgbClr val="002776"/>
                </a:solidFill>
                <a:latin typeface="+mj-lt"/>
                <a:ea typeface="+mj-ea"/>
                <a:cs typeface="Arial" charset="0"/>
              </a:rPr>
              <a:t>, complexe à gérer.</a:t>
            </a:r>
            <a:r>
              <a:rPr lang="fr-CH" sz="1200" b="1" dirty="0" smtClean="0">
                <a:solidFill>
                  <a:srgbClr val="002776"/>
                </a:solidFill>
                <a:latin typeface="+mj-lt"/>
                <a:ea typeface="+mj-ea"/>
                <a:cs typeface="Arial" charset="0"/>
              </a:rPr>
              <a:t/>
            </a:r>
            <a:br>
              <a:rPr lang="fr-CH" sz="1200" b="1" dirty="0" smtClean="0">
                <a:solidFill>
                  <a:srgbClr val="002776"/>
                </a:solidFill>
                <a:latin typeface="+mj-lt"/>
                <a:ea typeface="+mj-ea"/>
                <a:cs typeface="Arial" charset="0"/>
              </a:rPr>
            </a:br>
            <a:endParaRPr lang="fr-CH" sz="900" b="1" dirty="0" smtClean="0">
              <a:solidFill>
                <a:srgbClr val="002776"/>
              </a:solidFill>
              <a:latin typeface="+mj-lt"/>
              <a:ea typeface="+mj-ea"/>
              <a:cs typeface="Arial" charset="0"/>
            </a:endParaRPr>
          </a:p>
          <a:p>
            <a:pPr marL="92075" indent="-92075">
              <a:buFont typeface="Arial" pitchFamily="34" charset="0"/>
              <a:buChar char="•"/>
            </a:pPr>
            <a:r>
              <a:rPr lang="fr-CH" sz="1200" b="1" dirty="0" smtClean="0">
                <a:solidFill>
                  <a:srgbClr val="002776"/>
                </a:solidFill>
                <a:latin typeface="+mj-lt"/>
                <a:ea typeface="+mj-ea"/>
                <a:cs typeface="Arial" charset="0"/>
              </a:rPr>
              <a:t>  Sécurité du poste de travail</a:t>
            </a:r>
            <a:r>
              <a:rPr lang="fr-CH" sz="1100" dirty="0" smtClean="0">
                <a:solidFill>
                  <a:srgbClr val="002776"/>
                </a:solidFill>
                <a:latin typeface="+mj-lt"/>
                <a:ea typeface="+mj-ea"/>
                <a:cs typeface="Arial" charset="0"/>
              </a:rPr>
              <a:t>, qui dépend de l’utilisateur</a:t>
            </a:r>
            <a:r>
              <a:rPr lang="fr-CH" sz="1200" b="1" dirty="0" smtClean="0">
                <a:solidFill>
                  <a:srgbClr val="002776"/>
                </a:solidFill>
                <a:latin typeface="+mj-lt"/>
                <a:ea typeface="+mj-ea"/>
                <a:cs typeface="Arial" charset="0"/>
              </a:rPr>
              <a:t/>
            </a:r>
            <a:br>
              <a:rPr lang="fr-CH" sz="1200" b="1" dirty="0" smtClean="0">
                <a:solidFill>
                  <a:srgbClr val="002776"/>
                </a:solidFill>
                <a:latin typeface="+mj-lt"/>
                <a:ea typeface="+mj-ea"/>
                <a:cs typeface="Arial" charset="0"/>
              </a:rPr>
            </a:br>
            <a:endParaRPr lang="fr-CH" sz="1000" b="1" dirty="0" smtClean="0">
              <a:solidFill>
                <a:srgbClr val="002776"/>
              </a:solidFill>
              <a:latin typeface="+mj-lt"/>
              <a:ea typeface="+mj-ea"/>
              <a:cs typeface="Arial" charset="0"/>
            </a:endParaRPr>
          </a:p>
          <a:p>
            <a:pPr marL="92075" indent="-92075">
              <a:buFont typeface="Arial" pitchFamily="34" charset="0"/>
              <a:buChar char="•"/>
            </a:pPr>
            <a:r>
              <a:rPr lang="fr-CH" sz="1200" b="1" dirty="0" smtClean="0">
                <a:solidFill>
                  <a:srgbClr val="002776"/>
                </a:solidFill>
                <a:latin typeface="+mj-lt"/>
                <a:ea typeface="+mj-ea"/>
                <a:cs typeface="Arial" charset="0"/>
              </a:rPr>
              <a:t>  Matériel privé pouvant être partagé</a:t>
            </a:r>
            <a:r>
              <a:rPr lang="fr-CH" sz="1200" dirty="0" smtClean="0">
                <a:solidFill>
                  <a:srgbClr val="002776"/>
                </a:solidFill>
                <a:latin typeface="+mj-lt"/>
                <a:ea typeface="+mj-ea"/>
                <a:cs typeface="Arial" charset="0"/>
              </a:rPr>
              <a:t> </a:t>
            </a:r>
            <a:r>
              <a:rPr lang="fr-CH" sz="1100" dirty="0" smtClean="0">
                <a:solidFill>
                  <a:srgbClr val="002776"/>
                </a:solidFill>
                <a:latin typeface="+mj-lt"/>
                <a:ea typeface="+mj-ea"/>
                <a:cs typeface="Arial" charset="0"/>
              </a:rPr>
              <a:t>(enfants, famille des employés…), </a:t>
            </a:r>
            <a:r>
              <a:rPr lang="fr-CH" sz="1200" b="1" dirty="0" smtClean="0">
                <a:solidFill>
                  <a:srgbClr val="002776"/>
                </a:solidFill>
                <a:latin typeface="+mj-lt"/>
                <a:ea typeface="+mj-ea"/>
                <a:cs typeface="Arial" charset="0"/>
              </a:rPr>
              <a:t>volé ou perdu.</a:t>
            </a:r>
          </a:p>
          <a:p>
            <a:pPr marL="92075" indent="-92075">
              <a:buFont typeface="Arial" pitchFamily="34" charset="0"/>
              <a:buChar char="•"/>
            </a:pPr>
            <a:endParaRPr lang="fr-CH" sz="500" b="1" dirty="0" smtClean="0">
              <a:solidFill>
                <a:srgbClr val="002776"/>
              </a:solidFill>
              <a:latin typeface="+mj-lt"/>
              <a:ea typeface="+mj-ea"/>
              <a:cs typeface="Arial" charset="0"/>
            </a:endParaRPr>
          </a:p>
          <a:p>
            <a:pPr marL="92075" indent="-92075">
              <a:buFont typeface="Arial" pitchFamily="34" charset="0"/>
              <a:buChar char="•"/>
            </a:pPr>
            <a:r>
              <a:rPr lang="fr-CH" sz="1050" b="1" dirty="0" smtClean="0">
                <a:solidFill>
                  <a:srgbClr val="002776"/>
                </a:solidFill>
                <a:latin typeface="+mj-lt"/>
                <a:ea typeface="+mj-ea"/>
                <a:cs typeface="Arial" charset="0"/>
              </a:rPr>
              <a:t>  </a:t>
            </a:r>
            <a:r>
              <a:rPr lang="fr-CH" sz="1050" dirty="0" smtClean="0">
                <a:solidFill>
                  <a:srgbClr val="002776"/>
                </a:solidFill>
                <a:latin typeface="+mj-lt"/>
                <a:ea typeface="+mj-ea"/>
                <a:cs typeface="Arial" charset="0"/>
              </a:rPr>
              <a:t>Etc.</a:t>
            </a:r>
          </a:p>
        </p:txBody>
      </p:sp>
      <p:sp>
        <p:nvSpPr>
          <p:cNvPr id="10" name="Rectangle 9"/>
          <p:cNvSpPr/>
          <p:nvPr/>
        </p:nvSpPr>
        <p:spPr>
          <a:xfrm>
            <a:off x="5148064" y="1052736"/>
            <a:ext cx="3744416" cy="1872208"/>
          </a:xfrm>
          <a:prstGeom prst="rect">
            <a:avLst/>
          </a:prstGeom>
          <a:solidFill>
            <a:srgbClr val="FFCCCC"/>
          </a:solidFill>
          <a:ln w="3175">
            <a:solidFill>
              <a:schemeClr val="tx1"/>
            </a:solidFill>
          </a:ln>
        </p:spPr>
        <p:style>
          <a:lnRef idx="2">
            <a:schemeClr val="accent3"/>
          </a:lnRef>
          <a:fillRef idx="1">
            <a:schemeClr val="lt1"/>
          </a:fillRef>
          <a:effectRef idx="0">
            <a:schemeClr val="accent3"/>
          </a:effectRef>
          <a:fontRef idx="minor">
            <a:schemeClr val="dk1"/>
          </a:fontRef>
        </p:style>
        <p:txBody>
          <a:bodyPr rtlCol="0" anchor="t"/>
          <a:lstStyle/>
          <a:p>
            <a:pPr marL="92075" indent="-92075">
              <a:spcAft>
                <a:spcPts val="600"/>
              </a:spcAft>
            </a:pPr>
            <a:r>
              <a:rPr lang="fr-CH" sz="1400" b="1" dirty="0" smtClean="0">
                <a:solidFill>
                  <a:srgbClr val="002776"/>
                </a:solidFill>
                <a:latin typeface="+mj-lt"/>
                <a:ea typeface="+mj-ea"/>
                <a:cs typeface="Arial" charset="0"/>
              </a:rPr>
              <a:t>Des problématiques juridiques: </a:t>
            </a:r>
            <a:r>
              <a:rPr lang="fr-CH" sz="1400" dirty="0" smtClean="0">
                <a:solidFill>
                  <a:srgbClr val="002776"/>
                </a:solidFill>
                <a:latin typeface="+mj-lt"/>
                <a:ea typeface="+mj-ea"/>
                <a:cs typeface="Arial" charset="0"/>
              </a:rPr>
              <a:t/>
            </a:r>
            <a:br>
              <a:rPr lang="fr-CH" sz="1400" dirty="0" smtClean="0">
                <a:solidFill>
                  <a:srgbClr val="002776"/>
                </a:solidFill>
                <a:latin typeface="+mj-lt"/>
                <a:ea typeface="+mj-ea"/>
                <a:cs typeface="Arial" charset="0"/>
              </a:rPr>
            </a:br>
            <a:endParaRPr lang="fr-CH" sz="100" dirty="0" smtClean="0">
              <a:solidFill>
                <a:srgbClr val="002776"/>
              </a:solidFill>
              <a:latin typeface="+mj-lt"/>
              <a:ea typeface="+mj-ea"/>
              <a:cs typeface="Arial" charset="0"/>
            </a:endParaRPr>
          </a:p>
          <a:p>
            <a:pPr marL="92075" indent="-92075">
              <a:spcAft>
                <a:spcPts val="600"/>
              </a:spcAft>
              <a:buFontTx/>
              <a:buChar char="-"/>
            </a:pPr>
            <a:r>
              <a:rPr lang="fr-CH" sz="1050" dirty="0" smtClean="0">
                <a:solidFill>
                  <a:srgbClr val="002776"/>
                </a:solidFill>
                <a:latin typeface="+mj-lt"/>
                <a:ea typeface="+mj-ea"/>
                <a:cs typeface="Arial" charset="0"/>
              </a:rPr>
              <a:t>propriété des données lors du départ d’un employé.</a:t>
            </a:r>
          </a:p>
          <a:p>
            <a:pPr marL="92075" indent="-92075">
              <a:spcAft>
                <a:spcPts val="600"/>
              </a:spcAft>
              <a:buFontTx/>
              <a:buChar char="-"/>
            </a:pPr>
            <a:r>
              <a:rPr lang="fr-CH" sz="1050" dirty="0" smtClean="0">
                <a:solidFill>
                  <a:srgbClr val="002776"/>
                </a:solidFill>
                <a:latin typeface="+mj-lt"/>
                <a:ea typeface="+mj-ea"/>
                <a:cs typeface="Arial" charset="0"/>
              </a:rPr>
              <a:t>temps de travail.</a:t>
            </a:r>
          </a:p>
          <a:p>
            <a:pPr marL="92075" indent="-92075">
              <a:spcAft>
                <a:spcPts val="600"/>
              </a:spcAft>
              <a:buFontTx/>
              <a:buChar char="-"/>
            </a:pPr>
            <a:r>
              <a:rPr lang="fr-CH" sz="1050" dirty="0" smtClean="0">
                <a:solidFill>
                  <a:srgbClr val="002776"/>
                </a:solidFill>
                <a:latin typeface="+mj-lt"/>
                <a:ea typeface="+mj-ea"/>
                <a:cs typeface="Arial" charset="0"/>
              </a:rPr>
              <a:t>limite entre sphère privée et professionnelle.</a:t>
            </a:r>
          </a:p>
          <a:p>
            <a:pPr marL="92075" indent="-92075">
              <a:spcAft>
                <a:spcPts val="600"/>
              </a:spcAft>
              <a:buFontTx/>
              <a:buChar char="-"/>
            </a:pPr>
            <a:r>
              <a:rPr lang="fr-CH" sz="1050" dirty="0" smtClean="0">
                <a:solidFill>
                  <a:srgbClr val="002776"/>
                </a:solidFill>
                <a:latin typeface="+mj-lt"/>
                <a:ea typeface="+mj-ea"/>
                <a:cs typeface="Arial" charset="0"/>
              </a:rPr>
              <a:t>cyber-surveillance / traçabilité des employés (GPS).</a:t>
            </a:r>
          </a:p>
          <a:p>
            <a:pPr marL="92075" indent="-92075">
              <a:spcAft>
                <a:spcPts val="600"/>
              </a:spcAft>
              <a:buFontTx/>
              <a:buChar char="-"/>
            </a:pPr>
            <a:r>
              <a:rPr lang="fr-CH" sz="1050" dirty="0" smtClean="0">
                <a:solidFill>
                  <a:srgbClr val="002776"/>
                </a:solidFill>
                <a:latin typeface="+mj-lt"/>
                <a:ea typeface="+mj-ea"/>
                <a:cs typeface="Arial" charset="0"/>
              </a:rPr>
              <a:t>effacement à distance d’un terminal personnel par l’entreprise.</a:t>
            </a:r>
          </a:p>
          <a:p>
            <a:pPr marL="92075" indent="-92075">
              <a:spcAft>
                <a:spcPts val="600"/>
              </a:spcAft>
              <a:buFontTx/>
              <a:buChar char="-"/>
            </a:pPr>
            <a:r>
              <a:rPr lang="fr-CH" sz="1050" dirty="0" smtClean="0">
                <a:solidFill>
                  <a:srgbClr val="002776"/>
                </a:solidFill>
                <a:latin typeface="+mj-lt"/>
                <a:ea typeface="+mj-ea"/>
                <a:cs typeface="Arial" charset="0"/>
              </a:rPr>
              <a:t>etc.</a:t>
            </a:r>
          </a:p>
          <a:p>
            <a:pPr marL="92075" indent="-92075"/>
            <a:endParaRPr lang="fr-CH" sz="1050" dirty="0" smtClean="0">
              <a:solidFill>
                <a:srgbClr val="002776"/>
              </a:solidFill>
              <a:latin typeface="+mj-lt"/>
              <a:ea typeface="+mj-ea"/>
              <a:cs typeface="Arial" charset="0"/>
            </a:endParaRPr>
          </a:p>
        </p:txBody>
      </p:sp>
      <p:sp>
        <p:nvSpPr>
          <p:cNvPr id="12" name="Right Arrow 11"/>
          <p:cNvSpPr/>
          <p:nvPr/>
        </p:nvSpPr>
        <p:spPr>
          <a:xfrm rot="5400000">
            <a:off x="6781960" y="2867673"/>
            <a:ext cx="476624" cy="432048"/>
          </a:xfrm>
          <a:prstGeom prst="rightArrow">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Right Arrow 12"/>
          <p:cNvSpPr/>
          <p:nvPr/>
        </p:nvSpPr>
        <p:spPr>
          <a:xfrm>
            <a:off x="4976616" y="3565465"/>
            <a:ext cx="504056" cy="432048"/>
          </a:xfrm>
          <a:prstGeom prst="rightArrow">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Rectangle 13"/>
          <p:cNvSpPr/>
          <p:nvPr/>
        </p:nvSpPr>
        <p:spPr>
          <a:xfrm>
            <a:off x="467544" y="4653136"/>
            <a:ext cx="4464496" cy="1754326"/>
          </a:xfrm>
          <a:prstGeom prst="rect">
            <a:avLst/>
          </a:prstGeom>
          <a:solidFill>
            <a:srgbClr val="D1E0FF"/>
          </a:solidFill>
          <a:ln w="3175">
            <a:solidFill>
              <a:schemeClr val="tx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fr-FR" sz="1200" b="1" dirty="0" smtClean="0">
                <a:solidFill>
                  <a:srgbClr val="002776"/>
                </a:solidFill>
              </a:rPr>
              <a:t>A noter: position de l’ANSSI sur les terminaux mobiles</a:t>
            </a:r>
          </a:p>
          <a:p>
            <a:pPr marL="182563" indent="-182563">
              <a:buFont typeface="Arial" pitchFamily="34" charset="0"/>
              <a:buChar char="•"/>
            </a:pPr>
            <a:r>
              <a:rPr lang="fr-FR" sz="1200" b="1" dirty="0" smtClean="0">
                <a:solidFill>
                  <a:srgbClr val="002776"/>
                </a:solidFill>
              </a:rPr>
              <a:t>« </a:t>
            </a:r>
            <a:r>
              <a:rPr lang="fr-CH" sz="1200" dirty="0" smtClean="0">
                <a:solidFill>
                  <a:srgbClr val="002776"/>
                </a:solidFill>
              </a:rPr>
              <a:t>il est illusoire d’espérer atteindre un haut niveau de sécurité avec un </a:t>
            </a:r>
            <a:r>
              <a:rPr lang="fr-CH" sz="1200" dirty="0" err="1" smtClean="0">
                <a:solidFill>
                  <a:srgbClr val="002776"/>
                </a:solidFill>
              </a:rPr>
              <a:t>ordiphone</a:t>
            </a:r>
            <a:r>
              <a:rPr lang="fr-CH" sz="1200" dirty="0" smtClean="0">
                <a:solidFill>
                  <a:srgbClr val="002776"/>
                </a:solidFill>
              </a:rPr>
              <a:t> ou une tablette ordinaire, quel que soit le soin consacré à son paramétrage.</a:t>
            </a:r>
            <a:r>
              <a:rPr lang="fr-FR" sz="1200" b="1" dirty="0" smtClean="0">
                <a:solidFill>
                  <a:srgbClr val="002776"/>
                </a:solidFill>
              </a:rPr>
              <a:t>»</a:t>
            </a:r>
            <a:r>
              <a:rPr lang="fr-FR" sz="1200" dirty="0" smtClean="0">
                <a:solidFill>
                  <a:srgbClr val="002776"/>
                </a:solidFill>
              </a:rPr>
              <a:t> </a:t>
            </a:r>
            <a:br>
              <a:rPr lang="fr-FR" sz="1200" dirty="0" smtClean="0">
                <a:solidFill>
                  <a:srgbClr val="002776"/>
                </a:solidFill>
              </a:rPr>
            </a:br>
            <a:endParaRPr lang="fr-FR" sz="1200" dirty="0" smtClean="0">
              <a:solidFill>
                <a:srgbClr val="002776"/>
              </a:solidFill>
            </a:endParaRPr>
          </a:p>
          <a:p>
            <a:pPr marL="182563" indent="-182563">
              <a:buFont typeface="Arial" pitchFamily="34" charset="0"/>
              <a:buChar char="•"/>
            </a:pPr>
            <a:r>
              <a:rPr lang="fr-FR" sz="1200" b="1" dirty="0" smtClean="0">
                <a:solidFill>
                  <a:srgbClr val="002776"/>
                </a:solidFill>
              </a:rPr>
              <a:t>« </a:t>
            </a:r>
            <a:r>
              <a:rPr lang="fr-CH" sz="1200" dirty="0" smtClean="0">
                <a:solidFill>
                  <a:srgbClr val="002776"/>
                </a:solidFill>
              </a:rPr>
              <a:t>Sauf à utiliser des solutions de cloisonnement dont il a été vérifié qu’elles répondent aux besoins de sécurité de l’entreprise, il est préférable d’utiliser des </a:t>
            </a:r>
            <a:r>
              <a:rPr lang="fr-CH" sz="1200" dirty="0" err="1" smtClean="0">
                <a:solidFill>
                  <a:srgbClr val="002776"/>
                </a:solidFill>
              </a:rPr>
              <a:t>ordiphones</a:t>
            </a:r>
            <a:r>
              <a:rPr lang="fr-CH" sz="1200" dirty="0" smtClean="0">
                <a:solidFill>
                  <a:srgbClr val="002776"/>
                </a:solidFill>
              </a:rPr>
              <a:t> professionnels dédiés à cet usage.</a:t>
            </a:r>
            <a:r>
              <a:rPr lang="fr-CH" sz="1200" b="1" dirty="0" smtClean="0">
                <a:solidFill>
                  <a:srgbClr val="002776"/>
                </a:solidFill>
              </a:rPr>
              <a:t>»</a:t>
            </a:r>
            <a:endParaRPr lang="fr-CH" sz="1400" b="1" dirty="0"/>
          </a:p>
        </p:txBody>
      </p:sp>
    </p:spTree>
    <p:extLst>
      <p:ext uri="{BB962C8B-B14F-4D97-AF65-F5344CB8AC3E}">
        <p14:creationId xmlns:p14="http://schemas.microsoft.com/office/powerpoint/2010/main" val="234520253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err="1" smtClean="0">
                <a:solidFill>
                  <a:srgbClr val="002776"/>
                </a:solidFill>
                <a:cs typeface="Arial" charset="0"/>
              </a:rPr>
              <a:t>Bring</a:t>
            </a:r>
            <a:r>
              <a:rPr lang="fr-CH" sz="1600" dirty="0" smtClean="0">
                <a:solidFill>
                  <a:srgbClr val="002776"/>
                </a:solidFill>
                <a:cs typeface="Arial" charset="0"/>
              </a:rPr>
              <a:t> </a:t>
            </a:r>
            <a:r>
              <a:rPr lang="fr-CH" sz="1600" dirty="0" err="1" smtClean="0">
                <a:solidFill>
                  <a:srgbClr val="002776"/>
                </a:solidFill>
                <a:cs typeface="Arial" charset="0"/>
              </a:rPr>
              <a:t>Your</a:t>
            </a:r>
            <a:r>
              <a:rPr lang="fr-CH" sz="1600" dirty="0" smtClean="0">
                <a:solidFill>
                  <a:srgbClr val="002776"/>
                </a:solidFill>
                <a:cs typeface="Arial" charset="0"/>
              </a:rPr>
              <a:t> </a:t>
            </a:r>
            <a:r>
              <a:rPr lang="fr-CH" sz="1600" dirty="0" err="1" smtClean="0">
                <a:solidFill>
                  <a:srgbClr val="002776"/>
                </a:solidFill>
                <a:cs typeface="Arial" charset="0"/>
              </a:rPr>
              <a:t>Own</a:t>
            </a:r>
            <a:r>
              <a:rPr lang="fr-CH" sz="1600" dirty="0" smtClean="0">
                <a:solidFill>
                  <a:srgbClr val="002776"/>
                </a:solidFill>
                <a:cs typeface="Arial" charset="0"/>
              </a:rPr>
              <a:t> </a:t>
            </a:r>
            <a:r>
              <a:rPr lang="fr-CH" sz="1600" dirty="0" err="1" smtClean="0">
                <a:solidFill>
                  <a:srgbClr val="002776"/>
                </a:solidFill>
                <a:cs typeface="Arial" charset="0"/>
              </a:rPr>
              <a:t>Device</a:t>
            </a:r>
            <a:r>
              <a:rPr sz="2000" dirty="0" smtClean="0"/>
              <a:t/>
            </a:r>
            <a:br>
              <a:rPr sz="2000" dirty="0" smtClean="0"/>
            </a:br>
            <a:r>
              <a:rPr lang="fr-CH" sz="1800" dirty="0" smtClean="0">
                <a:solidFill>
                  <a:schemeClr val="accent1">
                    <a:lumMod val="60000"/>
                    <a:lumOff val="40000"/>
                  </a:schemeClr>
                </a:solidFill>
              </a:rPr>
              <a:t>Sécurisation </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Eléments de sécurisation</a:t>
            </a:r>
          </a:p>
          <a:p>
            <a:pPr lvl="2" eaLnBrk="1" hangingPunct="1">
              <a:defRPr/>
            </a:pPr>
            <a:r>
              <a:rPr lang="fr-FR" sz="1400" dirty="0" smtClean="0"/>
              <a:t>Solutions de gestion centralisées de terminaux mobiles (« </a:t>
            </a:r>
            <a:r>
              <a:rPr lang="fr-FR" sz="1400" b="1" dirty="0" smtClean="0">
                <a:solidFill>
                  <a:srgbClr val="7030A0"/>
                </a:solidFill>
              </a:rPr>
              <a:t>MDM</a:t>
            </a:r>
            <a:r>
              <a:rPr lang="fr-FR" sz="1400" dirty="0" smtClean="0"/>
              <a:t> »).</a:t>
            </a:r>
            <a:br>
              <a:rPr lang="fr-FR" sz="1400" dirty="0" smtClean="0"/>
            </a:br>
            <a:endParaRPr lang="fr-FR" sz="1050" dirty="0" smtClean="0"/>
          </a:p>
          <a:p>
            <a:pPr lvl="2" eaLnBrk="1" hangingPunct="1">
              <a:defRPr/>
            </a:pPr>
            <a:r>
              <a:rPr lang="fr-FR" sz="1400" dirty="0" smtClean="0"/>
              <a:t>Si possible, ne rien stocker sur le terminal mobile -&gt; utilisation de solutions de déport d’écran </a:t>
            </a:r>
            <a:br>
              <a:rPr lang="fr-FR" sz="1400" dirty="0" smtClean="0"/>
            </a:br>
            <a:r>
              <a:rPr lang="fr-FR" sz="1200" dirty="0" smtClean="0"/>
              <a:t>(ex: publication d’applications en mode web): adapté aux ordinateurs, mais moins aux </a:t>
            </a:r>
            <a:r>
              <a:rPr lang="fr-FR" sz="1200" dirty="0" err="1" smtClean="0"/>
              <a:t>smartphones</a:t>
            </a:r>
            <a:r>
              <a:rPr lang="fr-FR" sz="1200" dirty="0" smtClean="0"/>
              <a:t>.</a:t>
            </a:r>
            <a:r>
              <a:rPr lang="fr-FR" sz="1400" dirty="0" smtClean="0"/>
              <a:t/>
            </a:r>
            <a:br>
              <a:rPr lang="fr-FR" sz="1400" dirty="0" smtClean="0"/>
            </a:br>
            <a:endParaRPr lang="fr-FR" sz="1400" dirty="0" smtClean="0"/>
          </a:p>
          <a:p>
            <a:pPr lvl="2" eaLnBrk="1" hangingPunct="1">
              <a:defRPr/>
            </a:pPr>
            <a:r>
              <a:rPr lang="fr-FR" sz="1400" dirty="0" smtClean="0"/>
              <a:t>Sécuriser les terminaux </a:t>
            </a:r>
            <a:r>
              <a:rPr lang="fr-FR" sz="1200" dirty="0" smtClean="0"/>
              <a:t>(</a:t>
            </a:r>
            <a:r>
              <a:rPr lang="fr-FR" sz="1200" dirty="0" err="1" smtClean="0"/>
              <a:t>smartphones</a:t>
            </a:r>
            <a:r>
              <a:rPr lang="fr-FR" sz="1200" dirty="0" smtClean="0"/>
              <a:t> et postes de travail privés) </a:t>
            </a:r>
            <a:r>
              <a:rPr lang="fr-FR" sz="1400" dirty="0" smtClean="0">
                <a:solidFill>
                  <a:srgbClr val="002776"/>
                </a:solidFill>
              </a:rPr>
              <a:t>au moyen d’un </a:t>
            </a:r>
            <a:r>
              <a:rPr lang="fr-FR" sz="1400" u="sng" dirty="0" smtClean="0">
                <a:solidFill>
                  <a:srgbClr val="002776"/>
                </a:solidFill>
              </a:rPr>
              <a:t>container professionnel chiffré</a:t>
            </a:r>
            <a:r>
              <a:rPr lang="fr-FR" sz="1400" dirty="0" smtClean="0">
                <a:solidFill>
                  <a:srgbClr val="002776"/>
                </a:solidFill>
              </a:rPr>
              <a:t>.  </a:t>
            </a:r>
          </a:p>
          <a:p>
            <a:pPr lvl="3" eaLnBrk="1" hangingPunct="1">
              <a:defRPr/>
            </a:pPr>
            <a:r>
              <a:rPr lang="fr-FR" sz="1050" dirty="0" smtClean="0">
                <a:solidFill>
                  <a:srgbClr val="002776"/>
                </a:solidFill>
              </a:rPr>
              <a:t>Permet de cibler l’effacement à distance.</a:t>
            </a:r>
          </a:p>
          <a:p>
            <a:pPr lvl="3" eaLnBrk="1" hangingPunct="1">
              <a:defRPr/>
            </a:pPr>
            <a:r>
              <a:rPr lang="fr-FR" sz="1050" dirty="0" smtClean="0">
                <a:solidFill>
                  <a:srgbClr val="002776"/>
                </a:solidFill>
              </a:rPr>
              <a:t>Données vulnérables au </a:t>
            </a:r>
            <a:r>
              <a:rPr lang="fr-FR" sz="1050" dirty="0" err="1" smtClean="0">
                <a:solidFill>
                  <a:srgbClr val="002776"/>
                </a:solidFill>
              </a:rPr>
              <a:t>jailbraking</a:t>
            </a:r>
            <a:r>
              <a:rPr lang="fr-FR" sz="1050" dirty="0" smtClean="0">
                <a:solidFill>
                  <a:srgbClr val="002776"/>
                </a:solidFill>
              </a:rPr>
              <a:t> / existence </a:t>
            </a:r>
            <a:r>
              <a:rPr lang="fr-FR" sz="1050" dirty="0">
                <a:solidFill>
                  <a:srgbClr val="002776"/>
                </a:solidFill>
              </a:rPr>
              <a:t>d’utilitaires de déchiffrement</a:t>
            </a:r>
            <a:r>
              <a:rPr lang="fr-FR" sz="900" dirty="0">
                <a:solidFill>
                  <a:srgbClr val="002776"/>
                </a:solidFill>
              </a:rPr>
              <a:t> </a:t>
            </a:r>
            <a:r>
              <a:rPr lang="fr-FR" sz="900" dirty="0" smtClean="0">
                <a:solidFill>
                  <a:srgbClr val="002776"/>
                </a:solidFill>
              </a:rPr>
              <a:t>(ex: </a:t>
            </a:r>
            <a:br>
              <a:rPr lang="fr-FR" sz="900" dirty="0" smtClean="0">
                <a:solidFill>
                  <a:srgbClr val="002776"/>
                </a:solidFill>
              </a:rPr>
            </a:br>
            <a:r>
              <a:rPr lang="fr-CH" sz="900" dirty="0" err="1" smtClean="0">
                <a:solidFill>
                  <a:srgbClr val="002776"/>
                </a:solidFill>
              </a:rPr>
              <a:t>Elcomsoft</a:t>
            </a:r>
            <a:r>
              <a:rPr lang="fr-CH" sz="900" dirty="0" smtClean="0">
                <a:solidFill>
                  <a:srgbClr val="002776"/>
                </a:solidFill>
              </a:rPr>
              <a:t> </a:t>
            </a:r>
            <a:r>
              <a:rPr lang="fr-CH" sz="900" dirty="0">
                <a:solidFill>
                  <a:srgbClr val="002776"/>
                </a:solidFill>
              </a:rPr>
              <a:t>Phone </a:t>
            </a:r>
            <a:r>
              <a:rPr lang="fr-CH" sz="900" dirty="0" err="1">
                <a:solidFill>
                  <a:srgbClr val="002776"/>
                </a:solidFill>
              </a:rPr>
              <a:t>Password</a:t>
            </a:r>
            <a:r>
              <a:rPr lang="fr-CH" sz="900" dirty="0">
                <a:solidFill>
                  <a:srgbClr val="002776"/>
                </a:solidFill>
              </a:rPr>
              <a:t> </a:t>
            </a:r>
            <a:r>
              <a:rPr lang="fr-CH" sz="900" dirty="0" err="1" smtClean="0">
                <a:solidFill>
                  <a:srgbClr val="002776"/>
                </a:solidFill>
              </a:rPr>
              <a:t>Breaker</a:t>
            </a:r>
            <a:r>
              <a:rPr lang="fr-CH" sz="900" dirty="0" smtClean="0">
                <a:solidFill>
                  <a:srgbClr val="002776"/>
                </a:solidFill>
              </a:rPr>
              <a:t>).</a:t>
            </a:r>
            <a:endParaRPr lang="fr-FR" sz="1050" dirty="0" smtClean="0">
              <a:solidFill>
                <a:srgbClr val="002776"/>
              </a:solidFill>
            </a:endParaRPr>
          </a:p>
          <a:p>
            <a:pPr lvl="3" eaLnBrk="1" hangingPunct="1">
              <a:defRPr/>
            </a:pPr>
            <a:endParaRPr lang="fr-FR" sz="1000" dirty="0">
              <a:solidFill>
                <a:srgbClr val="002776"/>
              </a:solidFill>
            </a:endParaRPr>
          </a:p>
          <a:p>
            <a:pPr lvl="2" eaLnBrk="1" hangingPunct="1">
              <a:defRPr/>
            </a:pPr>
            <a:r>
              <a:rPr lang="fr-FR" sz="1400" dirty="0" smtClean="0">
                <a:solidFill>
                  <a:srgbClr val="002776"/>
                </a:solidFill>
              </a:rPr>
              <a:t>Contrôles d’accès et authentification des terminaux</a:t>
            </a:r>
          </a:p>
          <a:p>
            <a:pPr lvl="3" eaLnBrk="1" hangingPunct="1">
              <a:defRPr/>
            </a:pPr>
            <a:r>
              <a:rPr lang="fr-CH" sz="1050" dirty="0" smtClean="0">
                <a:solidFill>
                  <a:srgbClr val="002776"/>
                </a:solidFill>
              </a:rPr>
              <a:t>Mot de passe / mot de passe à usage unique / challenge-réponse / certificats, agents, etc.</a:t>
            </a:r>
            <a:endParaRPr lang="fr-FR" sz="1050" dirty="0">
              <a:solidFill>
                <a:srgbClr val="002776"/>
              </a:solidFill>
            </a:endParaRPr>
          </a:p>
          <a:p>
            <a:pPr lvl="2" eaLnBrk="1" hangingPunct="1">
              <a:defRPr/>
            </a:pPr>
            <a:endParaRPr lang="fr-FR" sz="1400" dirty="0" smtClean="0">
              <a:solidFill>
                <a:srgbClr val="002776"/>
              </a:solidFill>
            </a:endParaRPr>
          </a:p>
          <a:p>
            <a:pPr lvl="2" eaLnBrk="1" hangingPunct="1">
              <a:defRPr/>
            </a:pPr>
            <a:r>
              <a:rPr lang="fr-FR" sz="1400" dirty="0" smtClean="0">
                <a:solidFill>
                  <a:srgbClr val="002776"/>
                </a:solidFill>
              </a:rPr>
              <a:t>Chiffrement de la carte mémoire</a:t>
            </a:r>
            <a:r>
              <a:rPr lang="fr-FR" sz="1100" dirty="0" smtClean="0">
                <a:solidFill>
                  <a:srgbClr val="002776"/>
                </a:solidFill>
              </a:rPr>
              <a:t> (</a:t>
            </a:r>
            <a:r>
              <a:rPr lang="fr-FR" sz="1100" dirty="0" err="1" smtClean="0">
                <a:solidFill>
                  <a:srgbClr val="002776"/>
                </a:solidFill>
              </a:rPr>
              <a:t>Blackberry</a:t>
            </a:r>
            <a:r>
              <a:rPr lang="fr-FR" sz="1100" dirty="0" smtClean="0">
                <a:solidFill>
                  <a:srgbClr val="002776"/>
                </a:solidFill>
              </a:rPr>
              <a:t>, </a:t>
            </a:r>
            <a:r>
              <a:rPr lang="fr-FR" sz="1100" dirty="0" err="1" smtClean="0">
                <a:solidFill>
                  <a:srgbClr val="002776"/>
                </a:solidFill>
              </a:rPr>
              <a:t>iOS</a:t>
            </a:r>
            <a:r>
              <a:rPr lang="fr-FR" sz="1100" dirty="0" smtClean="0">
                <a:solidFill>
                  <a:srgbClr val="002776"/>
                </a:solidFill>
              </a:rPr>
              <a:t>, </a:t>
            </a:r>
            <a:r>
              <a:rPr lang="fr-FR" sz="1100" dirty="0" err="1" smtClean="0">
                <a:solidFill>
                  <a:srgbClr val="002776"/>
                </a:solidFill>
              </a:rPr>
              <a:t>Android</a:t>
            </a:r>
            <a:r>
              <a:rPr lang="fr-FR" sz="1100" dirty="0" smtClean="0">
                <a:solidFill>
                  <a:srgbClr val="002776"/>
                </a:solidFill>
              </a:rPr>
              <a:t>)</a:t>
            </a:r>
            <a:endParaRPr lang="fr-CH" sz="1050" dirty="0" smtClean="0">
              <a:solidFill>
                <a:srgbClr val="002776"/>
              </a:solidFill>
            </a:endParaRPr>
          </a:p>
          <a:p>
            <a:pPr lvl="3" eaLnBrk="1" hangingPunct="1">
              <a:defRPr/>
            </a:pPr>
            <a:r>
              <a:rPr lang="fr-FR" sz="1050" dirty="0" smtClean="0">
                <a:solidFill>
                  <a:srgbClr val="002776"/>
                </a:solidFill>
              </a:rPr>
              <a:t>Attention: la clé de chiffrement est stockée sur le terminal lui-même</a:t>
            </a:r>
            <a:r>
              <a:rPr lang="fr-CH" sz="1050" dirty="0">
                <a:solidFill>
                  <a:srgbClr val="002776"/>
                </a:solidFill>
              </a:rPr>
              <a:t>.</a:t>
            </a:r>
            <a:endParaRPr lang="fr-FR" sz="1050" dirty="0" smtClean="0">
              <a:solidFill>
                <a:srgbClr val="002776"/>
              </a:solidFill>
            </a:endParaRPr>
          </a:p>
          <a:p>
            <a:pPr lvl="2" eaLnBrk="1" hangingPunct="1">
              <a:buNone/>
              <a:defRPr/>
            </a:pPr>
            <a:endParaRPr lang="fr-FR" sz="900" dirty="0" smtClean="0">
              <a:solidFill>
                <a:srgbClr val="002776"/>
              </a:solidFill>
            </a:endParaRPr>
          </a:p>
          <a:p>
            <a:pPr lvl="2" eaLnBrk="1" hangingPunct="1">
              <a:defRPr/>
            </a:pPr>
            <a:r>
              <a:rPr lang="fr-FR" sz="1400" dirty="0" smtClean="0">
                <a:solidFill>
                  <a:srgbClr val="002776"/>
                </a:solidFill>
              </a:rPr>
              <a:t>Effacement des données à distance</a:t>
            </a:r>
            <a:endParaRPr lang="fr-FR" sz="1400" dirty="0">
              <a:solidFill>
                <a:srgbClr val="002776"/>
              </a:solidFill>
            </a:endParaRPr>
          </a:p>
          <a:p>
            <a:pPr lvl="3" eaLnBrk="1" hangingPunct="1">
              <a:defRPr/>
            </a:pPr>
            <a:r>
              <a:rPr lang="fr-FR" sz="1050" dirty="0" smtClean="0"/>
              <a:t>Risques: perte de données légitimes en cas d’erreur / effacement massifs en cas de bug, etc.</a:t>
            </a:r>
          </a:p>
          <a:p>
            <a:pPr lvl="3" eaLnBrk="1" hangingPunct="1">
              <a:defRPr/>
            </a:pPr>
            <a:endParaRPr lang="fr-FR" sz="1050" dirty="0"/>
          </a:p>
          <a:p>
            <a:pPr lvl="2" eaLnBrk="1" hangingPunct="1">
              <a:defRPr/>
            </a:pPr>
            <a:r>
              <a:rPr lang="fr-CH" sz="1400" dirty="0" smtClean="0">
                <a:solidFill>
                  <a:srgbClr val="002776"/>
                </a:solidFill>
              </a:rPr>
              <a:t>Mesures organisationnelles</a:t>
            </a:r>
            <a:endParaRPr lang="fr-FR" sz="1050" dirty="0" smtClean="0"/>
          </a:p>
          <a:p>
            <a:pPr lvl="3" eaLnBrk="1" hangingPunct="1">
              <a:defRPr/>
            </a:pPr>
            <a:r>
              <a:rPr lang="fr-CH" sz="1050" dirty="0" smtClean="0">
                <a:solidFill>
                  <a:srgbClr val="002776"/>
                </a:solidFill>
              </a:rPr>
              <a:t>Charte informatique doit intégrer les aspects BYOD: droits et devoirs des salariés, </a:t>
            </a:r>
            <a:br>
              <a:rPr lang="fr-CH" sz="1050" dirty="0" smtClean="0">
                <a:solidFill>
                  <a:srgbClr val="002776"/>
                </a:solidFill>
              </a:rPr>
            </a:br>
            <a:r>
              <a:rPr lang="fr-CH" sz="1050" dirty="0" smtClean="0">
                <a:solidFill>
                  <a:srgbClr val="002776"/>
                </a:solidFill>
              </a:rPr>
              <a:t>propriété des terminaux, protection des données personnelles, droit d’effacement à distance,</a:t>
            </a:r>
            <a:br>
              <a:rPr lang="fr-CH" sz="1050" dirty="0" smtClean="0">
                <a:solidFill>
                  <a:srgbClr val="002776"/>
                </a:solidFill>
              </a:rPr>
            </a:br>
            <a:r>
              <a:rPr lang="fr-CH" sz="1050" dirty="0" smtClean="0">
                <a:solidFill>
                  <a:srgbClr val="002776"/>
                </a:solidFill>
              </a:rPr>
              <a:t>support des terminaux personnels par le personnel de Support Informatique, etc.</a:t>
            </a:r>
            <a:endParaRPr lang="fr-FR" sz="1050" dirty="0">
              <a:solidFill>
                <a:srgbClr val="002776"/>
              </a:solidFill>
            </a:endParaRPr>
          </a:p>
          <a:p>
            <a:pPr lvl="3" eaLnBrk="1" hangingPunct="1">
              <a:buNone/>
              <a:defRPr/>
            </a:pPr>
            <a:r>
              <a:rPr lang="fr-FR" sz="1050" dirty="0" smtClean="0"/>
              <a:t/>
            </a:r>
            <a:br>
              <a:rPr lang="fr-FR" sz="1050" dirty="0" smtClean="0"/>
            </a:br>
            <a:endParaRPr lang="fr-FR" sz="200" b="1" dirty="0"/>
          </a:p>
        </p:txBody>
      </p:sp>
      <p:pic>
        <p:nvPicPr>
          <p:cNvPr id="254978" name="Picture 2" descr="http://www.silicon.fr/wp-content/uploads/2013/06/Blackberry-secure-work-space.jpg"/>
          <p:cNvPicPr>
            <a:picLocks noChangeAspect="1" noChangeArrowheads="1"/>
          </p:cNvPicPr>
          <p:nvPr/>
        </p:nvPicPr>
        <p:blipFill>
          <a:blip r:embed="rId3" cstate="print"/>
          <a:srcRect/>
          <a:stretch>
            <a:fillRect/>
          </a:stretch>
        </p:blipFill>
        <p:spPr bwMode="auto">
          <a:xfrm>
            <a:off x="6588224" y="2852936"/>
            <a:ext cx="1867134" cy="3312368"/>
          </a:xfrm>
          <a:prstGeom prst="rect">
            <a:avLst/>
          </a:prstGeom>
          <a:noFill/>
        </p:spPr>
      </p:pic>
      <p:cxnSp>
        <p:nvCxnSpPr>
          <p:cNvPr id="7" name="Straight Arrow Connector 6"/>
          <p:cNvCxnSpPr/>
          <p:nvPr/>
        </p:nvCxnSpPr>
        <p:spPr>
          <a:xfrm>
            <a:off x="7164288" y="2492896"/>
            <a:ext cx="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99118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et technologies émergentes</a:t>
            </a:r>
          </a:p>
        </p:txBody>
      </p:sp>
      <p:sp>
        <p:nvSpPr>
          <p:cNvPr id="3" name="Rectangle 2"/>
          <p:cNvSpPr/>
          <p:nvPr/>
        </p:nvSpPr>
        <p:spPr>
          <a:xfrm>
            <a:off x="2216160" y="2060848"/>
            <a:ext cx="4514376" cy="2123658"/>
          </a:xfrm>
          <a:prstGeom prst="rect">
            <a:avLst/>
          </a:prstGeom>
        </p:spPr>
        <p:txBody>
          <a:bodyPr wrap="none">
            <a:spAutoFit/>
          </a:bodyPr>
          <a:lstStyle/>
          <a:p>
            <a:pPr algn="ctr"/>
            <a:r>
              <a:rPr lang="en-GB" sz="6600" b="1" dirty="0" smtClean="0">
                <a:solidFill>
                  <a:srgbClr val="002776">
                    <a:lumMod val="60000"/>
                    <a:lumOff val="40000"/>
                  </a:srgbClr>
                </a:solidFill>
                <a:ea typeface="+mj-ea"/>
                <a:cs typeface="+mj-cs"/>
              </a:rPr>
              <a:t>Cloud </a:t>
            </a:r>
            <a:br>
              <a:rPr lang="en-GB" sz="6600" b="1" dirty="0" smtClean="0">
                <a:solidFill>
                  <a:srgbClr val="002776">
                    <a:lumMod val="60000"/>
                    <a:lumOff val="40000"/>
                  </a:srgbClr>
                </a:solidFill>
                <a:ea typeface="+mj-ea"/>
                <a:cs typeface="+mj-cs"/>
              </a:rPr>
            </a:br>
            <a:r>
              <a:rPr lang="en-GB" sz="6600" b="1" dirty="0" smtClean="0">
                <a:solidFill>
                  <a:srgbClr val="002776">
                    <a:lumMod val="60000"/>
                    <a:lumOff val="40000"/>
                  </a:srgbClr>
                </a:solidFill>
                <a:ea typeface="+mj-ea"/>
                <a:cs typeface="+mj-cs"/>
              </a:rPr>
              <a:t>computing</a:t>
            </a:r>
            <a:endParaRPr lang="en-GB" sz="6600" b="1" dirty="0">
              <a:solidFill>
                <a:srgbClr val="002776">
                  <a:lumMod val="60000"/>
                  <a:lumOff val="40000"/>
                </a:srgbClr>
              </a:solidFill>
              <a:ea typeface="+mj-ea"/>
              <a:cs typeface="+mj-cs"/>
            </a:endParaRPr>
          </a:p>
        </p:txBody>
      </p:sp>
    </p:spTree>
    <p:extLst>
      <p:ext uri="{BB962C8B-B14F-4D97-AF65-F5344CB8AC3E}">
        <p14:creationId xmlns:p14="http://schemas.microsoft.com/office/powerpoint/2010/main" val="39404586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en-GB" sz="1600" dirty="0" smtClean="0">
                <a:solidFill>
                  <a:srgbClr val="002776"/>
                </a:solidFill>
                <a:cs typeface="Arial" charset="0"/>
              </a:rPr>
              <a:t>Cloud Computing </a:t>
            </a:r>
            <a:r>
              <a:rPr sz="2000" dirty="0" smtClean="0"/>
              <a:t/>
            </a:r>
            <a:br>
              <a:rPr sz="2000" dirty="0" smtClean="0"/>
            </a:br>
            <a:r>
              <a:rPr lang="fr-CH" sz="1800" dirty="0" smtClean="0">
                <a:solidFill>
                  <a:schemeClr val="accent1">
                    <a:lumMod val="60000"/>
                    <a:lumOff val="40000"/>
                  </a:schemeClr>
                </a:solidFill>
              </a:rPr>
              <a:t>Contexte</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Pas une technologie nouvelle, mais un nouveau modèle d’affaire.</a:t>
            </a:r>
          </a:p>
          <a:p>
            <a:pPr lvl="1" eaLnBrk="1" hangingPunct="1">
              <a:defRPr/>
            </a:pPr>
            <a:endParaRPr lang="fr-FR" sz="1600" b="1" dirty="0"/>
          </a:p>
          <a:p>
            <a:pPr lvl="1" eaLnBrk="1" hangingPunct="1">
              <a:defRPr/>
            </a:pPr>
            <a:r>
              <a:rPr lang="fr-FR" sz="1600" b="1" dirty="0" smtClean="0"/>
              <a:t>Technologie désormais mature - </a:t>
            </a:r>
            <a:r>
              <a:rPr lang="fr-FR" sz="1400" dirty="0" smtClean="0"/>
              <a:t>adoption croissante et en accélération du Cloud pour supporter des processus métier de plus en plus nombreux, et parfois critiques. </a:t>
            </a:r>
            <a:endParaRPr lang="fr-FR" sz="1600" dirty="0" smtClean="0"/>
          </a:p>
          <a:p>
            <a:pPr lvl="1" eaLnBrk="1" hangingPunct="1">
              <a:defRPr/>
            </a:pPr>
            <a:endParaRPr lang="fr-FR" sz="1600" b="1" dirty="0"/>
          </a:p>
          <a:p>
            <a:pPr lvl="1" eaLnBrk="1" hangingPunct="1">
              <a:defRPr/>
            </a:pPr>
            <a:r>
              <a:rPr lang="fr-FR" sz="1600" b="1" dirty="0" smtClean="0"/>
              <a:t>Acceptation du phénomène et feu vert des régulateurs.</a:t>
            </a:r>
          </a:p>
          <a:p>
            <a:pPr lvl="2" eaLnBrk="1" hangingPunct="1">
              <a:defRPr/>
            </a:pPr>
            <a:r>
              <a:rPr lang="fr-FR" sz="1400" dirty="0" smtClean="0">
                <a:solidFill>
                  <a:srgbClr val="002776"/>
                </a:solidFill>
              </a:rPr>
              <a:t>Exemple : accord du régulateur bancaire néerlandais (DNB) pour l’utilisation de services « Cloud », au cas par cas</a:t>
            </a:r>
            <a:r>
              <a:rPr lang="fr-FR" sz="1050" dirty="0" smtClean="0">
                <a:solidFill>
                  <a:srgbClr val="002776"/>
                </a:solidFill>
              </a:rPr>
              <a:t> (ex: </a:t>
            </a:r>
            <a:r>
              <a:rPr lang="fr-FR" sz="1050" dirty="0"/>
              <a:t>Amazon Web Services (AWS) </a:t>
            </a:r>
            <a:r>
              <a:rPr lang="fr-FR" sz="1050" dirty="0" smtClean="0"/>
              <a:t>agréé </a:t>
            </a:r>
            <a:r>
              <a:rPr lang="fr-FR" sz="1050" dirty="0" smtClean="0">
                <a:solidFill>
                  <a:srgbClr val="002776"/>
                </a:solidFill>
              </a:rPr>
              <a:t>depuis Juillet 2013 - supporte des plateformes de banque de détail)</a:t>
            </a:r>
            <a:r>
              <a:rPr lang="fr-FR" sz="1400" dirty="0" smtClean="0">
                <a:solidFill>
                  <a:srgbClr val="002776"/>
                </a:solidFill>
              </a:rPr>
              <a:t>. </a:t>
            </a:r>
            <a:endParaRPr lang="fr-FR" sz="1400" dirty="0">
              <a:solidFill>
                <a:srgbClr val="002776"/>
              </a:solidFill>
            </a:endParaRPr>
          </a:p>
          <a:p>
            <a:pPr lvl="2" eaLnBrk="1" hangingPunct="1">
              <a:buNone/>
              <a:defRPr/>
            </a:pPr>
            <a:r>
              <a:rPr lang="fr-FR" sz="1400" dirty="0" smtClean="0"/>
              <a:t/>
            </a:r>
            <a:br>
              <a:rPr lang="fr-FR" sz="1400" dirty="0" smtClean="0"/>
            </a:br>
            <a:endParaRPr lang="fr-FR" sz="1050" dirty="0" smtClean="0"/>
          </a:p>
        </p:txBody>
      </p:sp>
      <p:sp>
        <p:nvSpPr>
          <p:cNvPr id="8" name="Rectangle 7"/>
          <p:cNvSpPr/>
          <p:nvPr/>
        </p:nvSpPr>
        <p:spPr>
          <a:xfrm>
            <a:off x="467544" y="3140968"/>
            <a:ext cx="2664296" cy="73866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182223" lvl="1" indent="-182223" algn="ctr" defTabSz="913964" fontAlgn="base">
              <a:spcBef>
                <a:spcPct val="0"/>
              </a:spcBef>
              <a:spcAft>
                <a:spcPts val="269"/>
              </a:spcAft>
              <a:defRPr/>
            </a:pPr>
            <a:r>
              <a:rPr lang="fr-FR" sz="1400" b="1" dirty="0" smtClean="0">
                <a:solidFill>
                  <a:srgbClr val="002776"/>
                </a:solidFill>
              </a:rPr>
              <a:t>Cloud</a:t>
            </a:r>
            <a:r>
              <a:rPr lang="fr-FR" sz="1400" dirty="0" smtClean="0">
                <a:solidFill>
                  <a:srgbClr val="002776"/>
                </a:solidFill>
              </a:rPr>
              <a:t>: permet de transférer certains risques vers le fournisseur.</a:t>
            </a:r>
            <a:endParaRPr lang="fr-FR" sz="1400" dirty="0">
              <a:solidFill>
                <a:srgbClr val="002776"/>
              </a:solidFill>
            </a:endParaRPr>
          </a:p>
        </p:txBody>
      </p:sp>
      <p:sp>
        <p:nvSpPr>
          <p:cNvPr id="9" name="Rectangle 8"/>
          <p:cNvSpPr/>
          <p:nvPr/>
        </p:nvSpPr>
        <p:spPr>
          <a:xfrm>
            <a:off x="3923928" y="3140968"/>
            <a:ext cx="4680520" cy="67710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182223" lvl="1" indent="-182223" defTabSz="913964" fontAlgn="base">
              <a:spcBef>
                <a:spcPct val="0"/>
              </a:spcBef>
              <a:spcAft>
                <a:spcPts val="269"/>
              </a:spcAft>
              <a:defRPr/>
            </a:pPr>
            <a:r>
              <a:rPr lang="fr-FR" sz="1400" dirty="0" smtClean="0">
                <a:solidFill>
                  <a:srgbClr val="002776"/>
                </a:solidFill>
              </a:rPr>
              <a:t>Tous les risques ne peuvent être transférés: </a:t>
            </a:r>
            <a:br>
              <a:rPr lang="fr-FR" sz="1400" dirty="0" smtClean="0">
                <a:solidFill>
                  <a:srgbClr val="002776"/>
                </a:solidFill>
              </a:rPr>
            </a:br>
            <a:r>
              <a:rPr lang="fr-FR" sz="1200" b="1" dirty="0" smtClean="0">
                <a:solidFill>
                  <a:srgbClr val="002776"/>
                </a:solidFill>
              </a:rPr>
              <a:t>- la gestion peut-être déléguée à un fournisseur de Cloud.</a:t>
            </a:r>
            <a:br>
              <a:rPr lang="fr-FR" sz="1200" b="1" dirty="0" smtClean="0">
                <a:solidFill>
                  <a:srgbClr val="002776"/>
                </a:solidFill>
              </a:rPr>
            </a:br>
            <a:r>
              <a:rPr lang="fr-FR" sz="1200" b="1" dirty="0" smtClean="0">
                <a:solidFill>
                  <a:srgbClr val="002776"/>
                </a:solidFill>
              </a:rPr>
              <a:t>- la responsabilité reste celle de l’Organisation.</a:t>
            </a:r>
            <a:endParaRPr lang="fr-FR" sz="1400" b="1" dirty="0">
              <a:solidFill>
                <a:srgbClr val="002776"/>
              </a:solidFill>
            </a:endParaRPr>
          </a:p>
        </p:txBody>
      </p:sp>
      <p:sp>
        <p:nvSpPr>
          <p:cNvPr id="10" name="Right Arrow 9"/>
          <p:cNvSpPr/>
          <p:nvPr/>
        </p:nvSpPr>
        <p:spPr>
          <a:xfrm>
            <a:off x="3275856" y="3356992"/>
            <a:ext cx="576064" cy="3600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CH"/>
          </a:p>
        </p:txBody>
      </p:sp>
      <p:sp>
        <p:nvSpPr>
          <p:cNvPr id="11" name="Rectangle 10"/>
          <p:cNvSpPr/>
          <p:nvPr/>
        </p:nvSpPr>
        <p:spPr>
          <a:xfrm>
            <a:off x="827584" y="4149080"/>
            <a:ext cx="7056784" cy="133882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92075" lvl="1"/>
            <a:r>
              <a:rPr lang="fr-FR" sz="1200" b="1" dirty="0" smtClean="0">
                <a:solidFill>
                  <a:schemeClr val="tx2"/>
                </a:solidFill>
              </a:rPr>
              <a:t>En pratique, une majorité des entreprises ont déjà adopté certaines formes de </a:t>
            </a:r>
            <a:r>
              <a:rPr lang="en-GB" sz="1200" b="1" dirty="0" smtClean="0">
                <a:solidFill>
                  <a:schemeClr val="tx2"/>
                </a:solidFill>
              </a:rPr>
              <a:t>cloud computing:</a:t>
            </a:r>
          </a:p>
          <a:p>
            <a:pPr lvl="1"/>
            <a:r>
              <a:rPr lang="fr-FR" sz="1200" dirty="0" smtClean="0">
                <a:solidFill>
                  <a:schemeClr val="tx2"/>
                </a:solidFill>
              </a:rPr>
              <a:t>	- 82% utilisent des solutions « Software as a service » (</a:t>
            </a:r>
            <a:r>
              <a:rPr lang="fr-FR" sz="1200" dirty="0" err="1" smtClean="0">
                <a:solidFill>
                  <a:schemeClr val="tx2"/>
                </a:solidFill>
              </a:rPr>
              <a:t>SaaS</a:t>
            </a:r>
            <a:r>
              <a:rPr lang="fr-FR" sz="1200" dirty="0" smtClean="0">
                <a:solidFill>
                  <a:schemeClr val="tx2"/>
                </a:solidFill>
              </a:rPr>
              <a:t>)</a:t>
            </a:r>
          </a:p>
          <a:p>
            <a:pPr lvl="1"/>
            <a:r>
              <a:rPr lang="fr-FR" sz="1200" dirty="0" smtClean="0">
                <a:solidFill>
                  <a:schemeClr val="tx2"/>
                </a:solidFill>
              </a:rPr>
              <a:t>	- 51% utilisent des solutions « Infrastructure as a service » (</a:t>
            </a:r>
            <a:r>
              <a:rPr lang="fr-FR" sz="1200" dirty="0" err="1" smtClean="0">
                <a:solidFill>
                  <a:schemeClr val="tx2"/>
                </a:solidFill>
              </a:rPr>
              <a:t>IaaS</a:t>
            </a:r>
            <a:r>
              <a:rPr lang="fr-FR" sz="1200" dirty="0" smtClean="0">
                <a:solidFill>
                  <a:schemeClr val="tx2"/>
                </a:solidFill>
              </a:rPr>
              <a:t>) </a:t>
            </a:r>
          </a:p>
          <a:p>
            <a:pPr lvl="1"/>
            <a:r>
              <a:rPr lang="fr-FR" sz="1200" dirty="0" smtClean="0">
                <a:solidFill>
                  <a:schemeClr val="tx2"/>
                </a:solidFill>
              </a:rPr>
              <a:t>	- 40% utilisent des solutions « Platform as a service » (</a:t>
            </a:r>
            <a:r>
              <a:rPr lang="fr-FR" sz="1200" dirty="0" err="1" smtClean="0">
                <a:solidFill>
                  <a:schemeClr val="tx2"/>
                </a:solidFill>
              </a:rPr>
              <a:t>PaaS</a:t>
            </a:r>
            <a:r>
              <a:rPr lang="fr-FR" sz="1200" dirty="0" smtClean="0">
                <a:solidFill>
                  <a:schemeClr val="tx2"/>
                </a:solidFill>
              </a:rPr>
              <a:t>) </a:t>
            </a:r>
            <a:r>
              <a:rPr lang="fr-FR" sz="1200" b="1" dirty="0" smtClean="0">
                <a:solidFill>
                  <a:schemeClr val="tx2"/>
                </a:solidFill>
              </a:rPr>
              <a:t/>
            </a:r>
            <a:br>
              <a:rPr lang="fr-FR" sz="1200" b="1" dirty="0" smtClean="0">
                <a:solidFill>
                  <a:schemeClr val="tx2"/>
                </a:solidFill>
              </a:rPr>
            </a:br>
            <a:endParaRPr lang="fr-FR" sz="1200" b="1" dirty="0" smtClean="0">
              <a:solidFill>
                <a:schemeClr val="tx2"/>
              </a:solidFill>
            </a:endParaRPr>
          </a:p>
          <a:p>
            <a:r>
              <a:rPr lang="en-US" sz="800" dirty="0" smtClean="0">
                <a:solidFill>
                  <a:schemeClr val="tx2"/>
                </a:solidFill>
              </a:rPr>
              <a:t>			          </a:t>
            </a:r>
            <a:r>
              <a:rPr lang="en-US" sz="900" dirty="0" smtClean="0">
                <a:solidFill>
                  <a:schemeClr val="tx2"/>
                </a:solidFill>
              </a:rPr>
              <a:t>Source: The Global State of Information Security Survey 2013 – PwC</a:t>
            </a:r>
          </a:p>
        </p:txBody>
      </p:sp>
      <p:sp>
        <p:nvSpPr>
          <p:cNvPr id="12" name="Rectangle 11"/>
          <p:cNvSpPr/>
          <p:nvPr/>
        </p:nvSpPr>
        <p:spPr>
          <a:xfrm>
            <a:off x="827584" y="5589240"/>
            <a:ext cx="7128792"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95250" lvl="2" indent="-3175" defTabSz="913964" fontAlgn="base">
              <a:spcBef>
                <a:spcPct val="0"/>
              </a:spcBef>
              <a:spcAft>
                <a:spcPts val="275"/>
              </a:spcAft>
              <a:defRPr/>
            </a:pPr>
            <a:r>
              <a:rPr lang="fr-FR" sz="1200" dirty="0" smtClean="0">
                <a:solidFill>
                  <a:srgbClr val="002776"/>
                </a:solidFill>
              </a:rPr>
              <a:t>Les entreprises doivent donc adapter leur gouvernance sécurité pour intégrer la gestion des fournisseurs de solutions “</a:t>
            </a:r>
            <a:r>
              <a:rPr lang="fr-FR" sz="1200" dirty="0" err="1" smtClean="0">
                <a:solidFill>
                  <a:srgbClr val="002776"/>
                </a:solidFill>
              </a:rPr>
              <a:t>cloud</a:t>
            </a:r>
            <a:r>
              <a:rPr lang="fr-FR" sz="1200" dirty="0" smtClean="0">
                <a:solidFill>
                  <a:srgbClr val="002776"/>
                </a:solidFill>
              </a:rPr>
              <a:t>” et s’assurer d’une assurance suffisante sur les contrôles sécurité de leurs fournisseurs de solutions Cloud.</a:t>
            </a:r>
            <a:endParaRPr lang="fr-FR" sz="1200" dirty="0">
              <a:solidFill>
                <a:srgbClr val="002776"/>
              </a:solidFill>
            </a:endParaRPr>
          </a:p>
        </p:txBody>
      </p:sp>
      <p:sp>
        <p:nvSpPr>
          <p:cNvPr id="13" name="Right Arrow 12"/>
          <p:cNvSpPr/>
          <p:nvPr/>
        </p:nvSpPr>
        <p:spPr>
          <a:xfrm>
            <a:off x="539552" y="5733256"/>
            <a:ext cx="288032" cy="3600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CH"/>
          </a:p>
        </p:txBody>
      </p:sp>
    </p:spTree>
    <p:extLst>
      <p:ext uri="{BB962C8B-B14F-4D97-AF65-F5344CB8AC3E}">
        <p14:creationId xmlns:p14="http://schemas.microsoft.com/office/powerpoint/2010/main" val="43672918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en-GB" sz="1600" dirty="0" smtClean="0">
                <a:solidFill>
                  <a:srgbClr val="002776"/>
                </a:solidFill>
                <a:cs typeface="Arial" charset="0"/>
              </a:rPr>
              <a:t>Cloud Computing </a:t>
            </a:r>
            <a:r>
              <a:rPr sz="2000" dirty="0" smtClean="0"/>
              <a:t/>
            </a:r>
            <a:br>
              <a:rPr sz="2000" dirty="0" smtClean="0"/>
            </a:br>
            <a:r>
              <a:rPr lang="fr-CH" sz="1800" dirty="0" smtClean="0">
                <a:solidFill>
                  <a:schemeClr val="accent1">
                    <a:lumMod val="60000"/>
                    <a:lumOff val="40000"/>
                  </a:schemeClr>
                </a:solidFill>
              </a:rPr>
              <a:t>Challenges et sécurité</a:t>
            </a:r>
          </a:p>
        </p:txBody>
      </p:sp>
      <p:graphicFrame>
        <p:nvGraphicFramePr>
          <p:cNvPr id="17" name="Table 16"/>
          <p:cNvGraphicFramePr>
            <a:graphicFrameLocks noGrp="1"/>
          </p:cNvGraphicFramePr>
          <p:nvPr>
            <p:extLst/>
          </p:nvPr>
        </p:nvGraphicFramePr>
        <p:xfrm>
          <a:off x="407988" y="1091024"/>
          <a:ext cx="8423274" cy="5552440"/>
        </p:xfrm>
        <a:graphic>
          <a:graphicData uri="http://schemas.openxmlformats.org/drawingml/2006/table">
            <a:tbl>
              <a:tblPr firstRow="1" bandRow="1">
                <a:tableStyleId>{69012ECD-51FC-41F1-AA8D-1B2483CD663E}</a:tableStyleId>
              </a:tblPr>
              <a:tblGrid>
                <a:gridCol w="4057238"/>
                <a:gridCol w="4366036"/>
              </a:tblGrid>
              <a:tr h="370840">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algn="l"/>
                      <a:r>
                        <a:rPr lang="lb-LU" sz="1400" kern="1200" dirty="0" smtClean="0"/>
                        <a:t>Avantages en terme de sécurité</a:t>
                      </a:r>
                      <a:endParaRPr lang="lb-LU" sz="1400" b="1" kern="1200" dirty="0">
                        <a:solidFill>
                          <a:srgbClr val="7030A0"/>
                        </a:solidFill>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lb-LU" sz="1400" kern="1200" dirty="0" smtClean="0"/>
                        <a:t>Risques / challenges</a:t>
                      </a:r>
                      <a:endParaRPr lang="lb-LU" sz="1400" b="1" kern="1200" dirty="0" smtClean="0">
                        <a:solidFill>
                          <a:srgbClr val="7030A0"/>
                        </a:solidFill>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t>Economies d’échelle</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u="none" strike="noStrike" kern="1200" baseline="0" noProof="0" dirty="0" smtClean="0"/>
                        <a:t>Mutualisation des coûts qui permet de bénéficier de solutions de sécurité avancées et garanties, à moindre prix. E</a:t>
                      </a:r>
                      <a:r>
                        <a:rPr lang="fr-FR" sz="1100" noProof="0" dirty="0" smtClean="0"/>
                        <a:t>vite aussi pour le client toute maintenance des machines,</a:t>
                      </a:r>
                      <a:r>
                        <a:rPr lang="fr-FR" sz="1100" baseline="0" noProof="0" dirty="0" smtClean="0"/>
                        <a:t> </a:t>
                      </a:r>
                      <a:r>
                        <a:rPr lang="fr-FR" sz="1100" noProof="0" dirty="0" smtClean="0"/>
                        <a:t>source d’incidents.</a:t>
                      </a:r>
                      <a:endParaRPr lang="fr-FR" sz="1100" b="0" i="0" u="none" strike="noStrike" kern="1200" baseline="0" noProof="0" dirty="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Perte de contrôle</a:t>
                      </a:r>
                    </a:p>
                    <a:p>
                      <a:r>
                        <a:rPr lang="fr-FR" sz="1100" noProof="0" dirty="0" smtClean="0"/>
                        <a:t>Certains</a:t>
                      </a:r>
                      <a:r>
                        <a:rPr lang="fr-FR" sz="1100" baseline="0" noProof="0" dirty="0" smtClean="0"/>
                        <a:t> contrôles de sécurité peuvent disparaitre lors du mouvement vers le Cloud </a:t>
                      </a:r>
                      <a:r>
                        <a:rPr lang="fr-FR" sz="1100" baseline="0" noProof="0" dirty="0" err="1" smtClean="0"/>
                        <a:t>Computing</a:t>
                      </a:r>
                      <a:r>
                        <a:rPr lang="fr-FR" sz="1100" baseline="0" noProof="0" dirty="0" smtClean="0"/>
                        <a:t>. Un contrat de service n’</a:t>
                      </a:r>
                      <a:r>
                        <a:rPr lang="fr-FR" sz="1100" noProof="0" dirty="0" smtClean="0"/>
                        <a:t>assure pas forcément une couverture complète des risques</a:t>
                      </a:r>
                      <a:r>
                        <a:rPr lang="fr-FR" sz="1100" baseline="0" noProof="0" dirty="0" smtClean="0"/>
                        <a:t> de sécurité,</a:t>
                      </a:r>
                      <a:endParaRPr lang="fr-FR" sz="1100" b="0" baseline="0" noProof="0" dirty="0" smtClean="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u="none" strike="noStrike" kern="1200" baseline="0" noProof="0" dirty="0" smtClean="0"/>
                        <a:t>Interfaces standardisées pour utiliser des fournisseurs de services d'infogérance en sécurité (MSSP):  </a:t>
                      </a:r>
                      <a:br>
                        <a:rPr lang="fr-FR" sz="1400" u="none" strike="noStrike" kern="1200" baseline="0" noProof="0" dirty="0" smtClean="0"/>
                      </a:br>
                      <a:r>
                        <a:rPr lang="fr-FR" sz="1100" u="none" strike="noStrike" kern="1200" baseline="0" noProof="0" dirty="0" smtClean="0"/>
                        <a:t>Les fournisseurs de solutions Cloud proposent souvent une interface standardisée et ouverte vers des MSSP.  </a:t>
                      </a:r>
                      <a:endParaRPr lang="fr-FR" sz="11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Enfermement</a:t>
                      </a:r>
                    </a:p>
                    <a:p>
                      <a:r>
                        <a:rPr lang="fr-FR" sz="1100" u="none" strike="noStrike" kern="1200" baseline="0" noProof="0" dirty="0" smtClean="0"/>
                        <a:t>Le Cloud </a:t>
                      </a:r>
                      <a:r>
                        <a:rPr lang="fr-FR" sz="1100" u="none" strike="noStrike" kern="1200" baseline="0" noProof="0" dirty="0" err="1" smtClean="0"/>
                        <a:t>Computing</a:t>
                      </a:r>
                      <a:r>
                        <a:rPr lang="fr-FR" sz="1100" u="none" strike="noStrike" kern="1200" baseline="0" noProof="0" dirty="0" smtClean="0"/>
                        <a:t> peut introduire une dépendance envers un fournisseur de Cloud particulier, en particulier si la portabilité des données n’est pas assurée.  </a:t>
                      </a:r>
                      <a:endParaRPr lang="fr-FR" sz="1100" b="0" noProof="0" dirty="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u="none" strike="noStrike" kern="1200" baseline="0" noProof="0" dirty="0" smtClean="0"/>
                        <a:t>Continuité et résilience des ressources </a:t>
                      </a:r>
                      <a:r>
                        <a:rPr lang="fr-FR" sz="1400" u="none" strike="noStrike" kern="1200" baseline="0" noProof="0" dirty="0" err="1" smtClean="0"/>
                        <a:t>cloud</a:t>
                      </a:r>
                      <a:r>
                        <a:rPr lang="fr-FR" sz="1400" u="none" strike="noStrike" kern="1200" baseline="0" noProof="0" dirty="0" smtClean="0"/>
                        <a:t> </a:t>
                      </a:r>
                    </a:p>
                    <a:p>
                      <a:r>
                        <a:rPr lang="fr-FR" sz="1100" u="none" strike="noStrike" kern="1200" baseline="0" noProof="0" dirty="0" smtClean="0"/>
                        <a:t>Les fournisseurs de solutions Cloud peuvent réallouer dynamiquement des ressources, y compris pour assurer la sécurité (filtrage, défense contre le déni de service distribué (DDOS), etc. )</a:t>
                      </a:r>
                      <a:endParaRPr lang="fr-FR" sz="11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Isolation</a:t>
                      </a:r>
                      <a:r>
                        <a:rPr lang="fr-FR" sz="1400" baseline="0" noProof="0" dirty="0" smtClean="0"/>
                        <a:t> insuffisante</a:t>
                      </a:r>
                      <a:endParaRPr lang="fr-FR" sz="1400" noProof="0" dirty="0" smtClean="0"/>
                    </a:p>
                    <a:p>
                      <a:r>
                        <a:rPr lang="fr-FR" sz="1100" u="none" strike="noStrike" kern="1200" baseline="0" noProof="0" dirty="0" smtClean="0"/>
                        <a:t>Les solutions externalisées de Cloud </a:t>
                      </a:r>
                      <a:r>
                        <a:rPr lang="fr-FR" sz="1100" u="none" strike="noStrike" kern="1200" baseline="0" noProof="0" dirty="0" err="1" smtClean="0"/>
                        <a:t>Computing</a:t>
                      </a:r>
                      <a:r>
                        <a:rPr lang="fr-FR" sz="1100" u="none" strike="noStrike" kern="1200" baseline="0" noProof="0" dirty="0" smtClean="0"/>
                        <a:t> reposent fréquemment sur la mutualisation et le partage de ressources entre plusieurs clients. Une isolation insuffisante du stockage, de la mémoire, du routage (ou même les risques de réputation liés à d’autres clients) peuvent avoir des effets désastreux.  </a:t>
                      </a:r>
                      <a:endParaRPr lang="fr-FR" sz="1100" b="1" noProof="0" dirty="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u="none" strike="noStrike" kern="1200" baseline="0" noProof="0" dirty="0" smtClean="0"/>
                        <a:t>Audit et collecte d’évidences</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u="none" strike="noStrike" kern="1200" baseline="0" noProof="0" dirty="0" smtClean="0"/>
                        <a:t>Les solutions Cloud permettent une gestion optimisées des journaux d’évènements et permettent ainsi un meilleur suivi des évènement de sécurité sans compromettre trop la performance.  </a:t>
                      </a:r>
                      <a:endParaRPr lang="fr-FR" sz="1400" b="0" noProof="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Risques de conformité</a:t>
                      </a:r>
                    </a:p>
                    <a:p>
                      <a:r>
                        <a:rPr lang="fr-FR" sz="1100" noProof="0" dirty="0" smtClean="0"/>
                        <a:t>Dans certains cas, l’utilisation de services Cloud </a:t>
                      </a:r>
                      <a:r>
                        <a:rPr lang="fr-FR" sz="1100" u="sng" noProof="0" dirty="0" smtClean="0"/>
                        <a:t>publics</a:t>
                      </a:r>
                      <a:r>
                        <a:rPr lang="fr-FR" sz="1100" noProof="0" dirty="0" smtClean="0"/>
                        <a:t> peut compromettre la conformité réglementaire (ex: PCI DSS). </a:t>
                      </a:r>
                      <a:endParaRPr lang="fr-FR" sz="1100" b="0" noProof="0" dirty="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u="none" strike="noStrike" kern="1200" baseline="0" noProof="0" dirty="0" smtClean="0"/>
                        <a:t>Configurations par défaut sécurisées et mises à jour de sécurité régulières</a:t>
                      </a:r>
                    </a:p>
                    <a:p>
                      <a:r>
                        <a:rPr lang="fr-FR" sz="1100" u="none" strike="noStrike" kern="1200" baseline="0" noProof="0" dirty="0" smtClean="0"/>
                        <a:t>Le fournisseurs de Cloud peut utiliser des images et logiciels dont la sécurité aura été renforcée et régulièrement mis à jour en terme de correctifs, du fait de processus optimisés,</a:t>
                      </a:r>
                      <a:endParaRPr lang="fr-FR" sz="11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Accès aux interfaces de gestion du Cloud</a:t>
                      </a:r>
                    </a:p>
                    <a:p>
                      <a:r>
                        <a:rPr lang="fr-FR" sz="1100" u="none" strike="noStrike" kern="1200" baseline="0" noProof="0" dirty="0" smtClean="0"/>
                        <a:t>Les interfaces de gestion des fournisseurs Cloud publics sont accessibles via l’Internet et donnent potentiellement l’accès à de grandes quantités de données (= cibles privilégiées).  </a:t>
                      </a:r>
                      <a:endParaRPr lang="fr-FR" sz="1100" b="1" noProof="0" dirty="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084057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#2 – « Ségrégation des tâches »</a:t>
            </a:r>
            <a:endParaRPr lang="fr-CH" sz="1600" dirty="0" smtClean="0">
              <a:solidFill>
                <a:srgbClr val="FF0000"/>
              </a:solidFill>
              <a:cs typeface="Arial" charset="0"/>
            </a:endParaRPr>
          </a:p>
        </p:txBody>
      </p:sp>
      <p:sp>
        <p:nvSpPr>
          <p:cNvPr id="7" name="Rectangle 5"/>
          <p:cNvSpPr>
            <a:spLocks noGrp="1"/>
          </p:cNvSpPr>
          <p:nvPr>
            <p:ph idx="1"/>
          </p:nvPr>
        </p:nvSpPr>
        <p:spPr>
          <a:xfrm>
            <a:off x="404813" y="1124744"/>
            <a:ext cx="8127627" cy="5285581"/>
          </a:xfrm>
        </p:spPr>
        <p:txBody>
          <a:bodyPr/>
          <a:lstStyle/>
          <a:p>
            <a:pPr lvl="1" eaLnBrk="1" hangingPunct="1">
              <a:defRPr/>
            </a:pPr>
            <a:r>
              <a:rPr lang="fr-FR" sz="1600" b="1" dirty="0" smtClean="0"/>
              <a:t>Exemple 1 (suite): traitement d’un ordre de paiement et ségrégation des rôles</a:t>
            </a: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p:txBody>
      </p:sp>
      <p:graphicFrame>
        <p:nvGraphicFramePr>
          <p:cNvPr id="2052" name="Object 4"/>
          <p:cNvGraphicFramePr>
            <a:graphicFrameLocks noChangeAspect="1"/>
          </p:cNvGraphicFramePr>
          <p:nvPr/>
        </p:nvGraphicFramePr>
        <p:xfrm>
          <a:off x="323528" y="1412775"/>
          <a:ext cx="8704263" cy="5194465"/>
        </p:xfrm>
        <a:graphic>
          <a:graphicData uri="http://schemas.openxmlformats.org/presentationml/2006/ole">
            <mc:AlternateContent xmlns:mc="http://schemas.openxmlformats.org/markup-compatibility/2006">
              <mc:Choice xmlns:v="urn:schemas-microsoft-com:vml" Requires="v">
                <p:oleObj spid="_x0000_s2179" name="Visio" r:id="rId4" imgW="9617964" imgH="6373749" progId="Visio.Drawing.11">
                  <p:embed/>
                </p:oleObj>
              </mc:Choice>
              <mc:Fallback>
                <p:oleObj name="Visio" r:id="rId4" imgW="9617964" imgH="6373749" progId="Visio.Drawing.11">
                  <p:embed/>
                  <p:pic>
                    <p:nvPicPr>
                      <p:cNvPr id="0"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412775"/>
                        <a:ext cx="8704263" cy="5194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2051720" y="2780928"/>
            <a:ext cx="1224136" cy="430887"/>
          </a:xfrm>
          <a:prstGeom prst="rect">
            <a:avLst/>
          </a:prstGeom>
          <a:noFill/>
        </p:spPr>
        <p:txBody>
          <a:bodyPr wrap="square" rtlCol="0">
            <a:spAutoFit/>
          </a:bodyPr>
          <a:lstStyle/>
          <a:p>
            <a:r>
              <a:rPr lang="fr-CH" sz="1100" dirty="0" smtClean="0"/>
              <a:t>Saisie des ordres</a:t>
            </a:r>
            <a:endParaRPr lang="fr-CH" sz="1100" dirty="0"/>
          </a:p>
        </p:txBody>
      </p:sp>
      <p:sp>
        <p:nvSpPr>
          <p:cNvPr id="10" name="Rectangle 9"/>
          <p:cNvSpPr/>
          <p:nvPr/>
        </p:nvSpPr>
        <p:spPr>
          <a:xfrm>
            <a:off x="2843808" y="2852936"/>
            <a:ext cx="365806" cy="369332"/>
          </a:xfrm>
          <a:prstGeom prst="rect">
            <a:avLst/>
          </a:prstGeom>
        </p:spPr>
        <p:txBody>
          <a:bodyPr wrap="none">
            <a:spAutoFit/>
          </a:bodyPr>
          <a:lstStyle/>
          <a:p>
            <a:r>
              <a:rPr lang="fr-CH" b="1" dirty="0">
                <a:solidFill>
                  <a:srgbClr val="002776">
                    <a:lumMod val="60000"/>
                    <a:lumOff val="40000"/>
                  </a:srgbClr>
                </a:solidFill>
                <a:sym typeface="Wingdings"/>
              </a:rPr>
              <a:t></a:t>
            </a:r>
            <a:endParaRPr lang="fr-CH" dirty="0"/>
          </a:p>
        </p:txBody>
      </p:sp>
      <p:sp>
        <p:nvSpPr>
          <p:cNvPr id="11" name="TextBox 10"/>
          <p:cNvSpPr txBox="1"/>
          <p:nvPr/>
        </p:nvSpPr>
        <p:spPr>
          <a:xfrm>
            <a:off x="2051720" y="3286145"/>
            <a:ext cx="1224136" cy="430887"/>
          </a:xfrm>
          <a:prstGeom prst="rect">
            <a:avLst/>
          </a:prstGeom>
          <a:noFill/>
        </p:spPr>
        <p:txBody>
          <a:bodyPr wrap="square" rtlCol="0">
            <a:spAutoFit/>
          </a:bodyPr>
          <a:lstStyle/>
          <a:p>
            <a:r>
              <a:rPr lang="fr-CH" sz="1100" dirty="0" smtClean="0"/>
              <a:t>Validation des ordres</a:t>
            </a:r>
            <a:endParaRPr lang="fr-CH" sz="1100" dirty="0"/>
          </a:p>
        </p:txBody>
      </p:sp>
      <p:sp>
        <p:nvSpPr>
          <p:cNvPr id="12" name="Rectangle 11"/>
          <p:cNvSpPr/>
          <p:nvPr/>
        </p:nvSpPr>
        <p:spPr>
          <a:xfrm>
            <a:off x="2843808" y="3419708"/>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13" name="TextBox 12"/>
          <p:cNvSpPr txBox="1"/>
          <p:nvPr/>
        </p:nvSpPr>
        <p:spPr>
          <a:xfrm>
            <a:off x="2051720" y="3861048"/>
            <a:ext cx="1224136" cy="430887"/>
          </a:xfrm>
          <a:prstGeom prst="rect">
            <a:avLst/>
          </a:prstGeom>
          <a:noFill/>
        </p:spPr>
        <p:txBody>
          <a:bodyPr wrap="square" rtlCol="0">
            <a:spAutoFit/>
          </a:bodyPr>
          <a:lstStyle/>
          <a:p>
            <a:r>
              <a:rPr lang="fr-CH" sz="1100" dirty="0" smtClean="0"/>
              <a:t>Saisie des ordres</a:t>
            </a:r>
            <a:endParaRPr lang="fr-CH" sz="1100" dirty="0"/>
          </a:p>
        </p:txBody>
      </p:sp>
      <p:sp>
        <p:nvSpPr>
          <p:cNvPr id="14" name="TextBox 13"/>
          <p:cNvSpPr txBox="1"/>
          <p:nvPr/>
        </p:nvSpPr>
        <p:spPr>
          <a:xfrm>
            <a:off x="2051720" y="4293096"/>
            <a:ext cx="1224136" cy="430887"/>
          </a:xfrm>
          <a:prstGeom prst="rect">
            <a:avLst/>
          </a:prstGeom>
          <a:noFill/>
        </p:spPr>
        <p:txBody>
          <a:bodyPr wrap="square" rtlCol="0">
            <a:spAutoFit/>
          </a:bodyPr>
          <a:lstStyle/>
          <a:p>
            <a:r>
              <a:rPr lang="fr-CH" sz="1100" dirty="0" smtClean="0"/>
              <a:t>Validation des ordres</a:t>
            </a:r>
            <a:endParaRPr lang="fr-CH" sz="1100" dirty="0"/>
          </a:p>
        </p:txBody>
      </p:sp>
      <p:sp>
        <p:nvSpPr>
          <p:cNvPr id="15" name="Rectangle 14"/>
          <p:cNvSpPr/>
          <p:nvPr/>
        </p:nvSpPr>
        <p:spPr>
          <a:xfrm>
            <a:off x="2843808" y="3861048"/>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16" name="Rectangle 15"/>
          <p:cNvSpPr/>
          <p:nvPr/>
        </p:nvSpPr>
        <p:spPr>
          <a:xfrm>
            <a:off x="2838042" y="4437112"/>
            <a:ext cx="365806" cy="369332"/>
          </a:xfrm>
          <a:prstGeom prst="rect">
            <a:avLst/>
          </a:prstGeom>
        </p:spPr>
        <p:txBody>
          <a:bodyPr wrap="none">
            <a:spAutoFit/>
          </a:bodyPr>
          <a:lstStyle/>
          <a:p>
            <a:r>
              <a:rPr lang="fr-CH" b="1" dirty="0">
                <a:solidFill>
                  <a:srgbClr val="002776">
                    <a:lumMod val="60000"/>
                    <a:lumOff val="40000"/>
                  </a:srgbClr>
                </a:solidFill>
                <a:sym typeface="Wingdings"/>
              </a:rPr>
              <a:t></a:t>
            </a:r>
            <a:endParaRPr lang="fr-CH" dirty="0"/>
          </a:p>
        </p:txBody>
      </p:sp>
      <p:sp>
        <p:nvSpPr>
          <p:cNvPr id="17" name="TextBox 16"/>
          <p:cNvSpPr txBox="1"/>
          <p:nvPr/>
        </p:nvSpPr>
        <p:spPr>
          <a:xfrm>
            <a:off x="2051720" y="4797152"/>
            <a:ext cx="1224136" cy="430887"/>
          </a:xfrm>
          <a:prstGeom prst="rect">
            <a:avLst/>
          </a:prstGeom>
          <a:noFill/>
        </p:spPr>
        <p:txBody>
          <a:bodyPr wrap="square" rtlCol="0">
            <a:spAutoFit/>
          </a:bodyPr>
          <a:lstStyle/>
          <a:p>
            <a:r>
              <a:rPr lang="fr-CH" sz="1100" dirty="0" smtClean="0"/>
              <a:t>Saisie des ordres</a:t>
            </a:r>
            <a:endParaRPr lang="fr-CH" sz="1100" dirty="0"/>
          </a:p>
        </p:txBody>
      </p:sp>
      <p:sp>
        <p:nvSpPr>
          <p:cNvPr id="18" name="TextBox 17"/>
          <p:cNvSpPr txBox="1"/>
          <p:nvPr/>
        </p:nvSpPr>
        <p:spPr>
          <a:xfrm>
            <a:off x="2051720" y="5229200"/>
            <a:ext cx="1224136" cy="430887"/>
          </a:xfrm>
          <a:prstGeom prst="rect">
            <a:avLst/>
          </a:prstGeom>
          <a:noFill/>
        </p:spPr>
        <p:txBody>
          <a:bodyPr wrap="square" rtlCol="0">
            <a:spAutoFit/>
          </a:bodyPr>
          <a:lstStyle/>
          <a:p>
            <a:r>
              <a:rPr lang="fr-CH" sz="1100" dirty="0" smtClean="0"/>
              <a:t>Validation des ordres</a:t>
            </a:r>
            <a:endParaRPr lang="fr-CH" sz="1100" dirty="0"/>
          </a:p>
        </p:txBody>
      </p:sp>
      <p:sp>
        <p:nvSpPr>
          <p:cNvPr id="19" name="Rectangle 18"/>
          <p:cNvSpPr/>
          <p:nvPr/>
        </p:nvSpPr>
        <p:spPr>
          <a:xfrm>
            <a:off x="2843808" y="4797152"/>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20" name="Rectangle 19"/>
          <p:cNvSpPr/>
          <p:nvPr/>
        </p:nvSpPr>
        <p:spPr>
          <a:xfrm>
            <a:off x="2838042" y="5373216"/>
            <a:ext cx="365806" cy="369332"/>
          </a:xfrm>
          <a:prstGeom prst="rect">
            <a:avLst/>
          </a:prstGeom>
        </p:spPr>
        <p:txBody>
          <a:bodyPr wrap="none">
            <a:spAutoFit/>
          </a:bodyPr>
          <a:lstStyle/>
          <a:p>
            <a:r>
              <a:rPr lang="fr-CH" b="1" dirty="0">
                <a:solidFill>
                  <a:srgbClr val="002776">
                    <a:lumMod val="60000"/>
                    <a:lumOff val="40000"/>
                  </a:srgbClr>
                </a:solidFill>
                <a:sym typeface="Wingdings"/>
              </a:rPr>
              <a:t></a:t>
            </a:r>
            <a:endParaRPr lang="fr-CH" dirty="0"/>
          </a:p>
        </p:txBody>
      </p:sp>
      <p:sp>
        <p:nvSpPr>
          <p:cNvPr id="21" name="TextBox 20"/>
          <p:cNvSpPr txBox="1"/>
          <p:nvPr/>
        </p:nvSpPr>
        <p:spPr>
          <a:xfrm>
            <a:off x="2051720" y="5733256"/>
            <a:ext cx="1224136" cy="430887"/>
          </a:xfrm>
          <a:prstGeom prst="rect">
            <a:avLst/>
          </a:prstGeom>
          <a:noFill/>
        </p:spPr>
        <p:txBody>
          <a:bodyPr wrap="square" rtlCol="0">
            <a:spAutoFit/>
          </a:bodyPr>
          <a:lstStyle/>
          <a:p>
            <a:r>
              <a:rPr lang="fr-CH" sz="1100" dirty="0" smtClean="0"/>
              <a:t>Saisie des ordres</a:t>
            </a:r>
            <a:endParaRPr lang="fr-CH" sz="1100" dirty="0"/>
          </a:p>
        </p:txBody>
      </p:sp>
      <p:sp>
        <p:nvSpPr>
          <p:cNvPr id="22" name="TextBox 21"/>
          <p:cNvSpPr txBox="1"/>
          <p:nvPr/>
        </p:nvSpPr>
        <p:spPr>
          <a:xfrm>
            <a:off x="2051720" y="6165304"/>
            <a:ext cx="1224136" cy="430887"/>
          </a:xfrm>
          <a:prstGeom prst="rect">
            <a:avLst/>
          </a:prstGeom>
          <a:noFill/>
        </p:spPr>
        <p:txBody>
          <a:bodyPr wrap="square" rtlCol="0">
            <a:spAutoFit/>
          </a:bodyPr>
          <a:lstStyle/>
          <a:p>
            <a:r>
              <a:rPr lang="fr-CH" sz="1100" dirty="0" smtClean="0"/>
              <a:t>Validation des ordres</a:t>
            </a:r>
            <a:endParaRPr lang="fr-CH" sz="1100" dirty="0"/>
          </a:p>
        </p:txBody>
      </p:sp>
      <p:sp>
        <p:nvSpPr>
          <p:cNvPr id="23" name="Rectangle 22"/>
          <p:cNvSpPr/>
          <p:nvPr/>
        </p:nvSpPr>
        <p:spPr>
          <a:xfrm>
            <a:off x="2843808" y="5733256"/>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24" name="Rectangle 23"/>
          <p:cNvSpPr/>
          <p:nvPr/>
        </p:nvSpPr>
        <p:spPr>
          <a:xfrm>
            <a:off x="2838042" y="6309320"/>
            <a:ext cx="330540" cy="369332"/>
          </a:xfrm>
          <a:prstGeom prst="rect">
            <a:avLst/>
          </a:prstGeom>
        </p:spPr>
        <p:txBody>
          <a:bodyPr wrap="none">
            <a:spAutoFit/>
          </a:bodyPr>
          <a:lstStyle/>
          <a:p>
            <a:r>
              <a:rPr lang="fr-CH" dirty="0" smtClean="0">
                <a:solidFill>
                  <a:srgbClr val="FF0000"/>
                </a:solidFill>
                <a:sym typeface="Wingdings"/>
              </a:rPr>
              <a:t></a:t>
            </a:r>
            <a:endParaRPr lang="fr-CH" dirty="0"/>
          </a:p>
        </p:txBody>
      </p:sp>
      <p:sp>
        <p:nvSpPr>
          <p:cNvPr id="25" name="TextBox 24"/>
          <p:cNvSpPr txBox="1"/>
          <p:nvPr/>
        </p:nvSpPr>
        <p:spPr>
          <a:xfrm>
            <a:off x="3347864" y="2780928"/>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26" name="TextBox 25"/>
          <p:cNvSpPr txBox="1"/>
          <p:nvPr/>
        </p:nvSpPr>
        <p:spPr>
          <a:xfrm>
            <a:off x="3347864" y="3212976"/>
            <a:ext cx="1224136" cy="430887"/>
          </a:xfrm>
          <a:prstGeom prst="rect">
            <a:avLst/>
          </a:prstGeom>
          <a:noFill/>
        </p:spPr>
        <p:txBody>
          <a:bodyPr wrap="square" rtlCol="0">
            <a:spAutoFit/>
          </a:bodyPr>
          <a:lstStyle/>
          <a:p>
            <a:r>
              <a:rPr lang="fr-CH" sz="1100" dirty="0" smtClean="0"/>
              <a:t>Accès restreint à ses clients.</a:t>
            </a:r>
            <a:endParaRPr lang="fr-CH" sz="1100" dirty="0"/>
          </a:p>
        </p:txBody>
      </p:sp>
      <p:sp>
        <p:nvSpPr>
          <p:cNvPr id="27" name="TextBox 26"/>
          <p:cNvSpPr txBox="1"/>
          <p:nvPr/>
        </p:nvSpPr>
        <p:spPr>
          <a:xfrm>
            <a:off x="3347864" y="3861048"/>
            <a:ext cx="1296144" cy="430887"/>
          </a:xfrm>
          <a:prstGeom prst="rect">
            <a:avLst/>
          </a:prstGeom>
          <a:noFill/>
        </p:spPr>
        <p:txBody>
          <a:bodyPr wrap="square" rtlCol="0">
            <a:spAutoFit/>
          </a:bodyPr>
          <a:lstStyle/>
          <a:p>
            <a:r>
              <a:rPr lang="fr-CH" sz="1100" dirty="0" smtClean="0"/>
              <a:t>Accès complet</a:t>
            </a:r>
          </a:p>
          <a:p>
            <a:r>
              <a:rPr lang="fr-CH" sz="1100" dirty="0" smtClean="0"/>
              <a:t>(lecture / écriture)</a:t>
            </a:r>
          </a:p>
        </p:txBody>
      </p:sp>
      <p:sp>
        <p:nvSpPr>
          <p:cNvPr id="28" name="TextBox 27"/>
          <p:cNvSpPr txBox="1"/>
          <p:nvPr/>
        </p:nvSpPr>
        <p:spPr>
          <a:xfrm>
            <a:off x="4644008" y="2780928"/>
            <a:ext cx="1224136" cy="261610"/>
          </a:xfrm>
          <a:prstGeom prst="rect">
            <a:avLst/>
          </a:prstGeom>
          <a:noFill/>
        </p:spPr>
        <p:txBody>
          <a:bodyPr wrap="square" rtlCol="0">
            <a:spAutoFit/>
          </a:bodyPr>
          <a:lstStyle/>
          <a:p>
            <a:r>
              <a:rPr lang="fr-CH" sz="1100" dirty="0" smtClean="0"/>
              <a:t>Pas d’accès</a:t>
            </a:r>
            <a:endParaRPr lang="fr-CH" sz="1100" dirty="0"/>
          </a:p>
        </p:txBody>
      </p:sp>
      <p:sp>
        <p:nvSpPr>
          <p:cNvPr id="29" name="Rectangle 28"/>
          <p:cNvSpPr/>
          <p:nvPr/>
        </p:nvSpPr>
        <p:spPr>
          <a:xfrm>
            <a:off x="5591263" y="2731222"/>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30" name="TextBox 29"/>
          <p:cNvSpPr txBox="1"/>
          <p:nvPr/>
        </p:nvSpPr>
        <p:spPr>
          <a:xfrm>
            <a:off x="6300192" y="2852936"/>
            <a:ext cx="1224136" cy="261610"/>
          </a:xfrm>
          <a:prstGeom prst="rect">
            <a:avLst/>
          </a:prstGeom>
          <a:noFill/>
        </p:spPr>
        <p:txBody>
          <a:bodyPr wrap="square" rtlCol="0">
            <a:spAutoFit/>
          </a:bodyPr>
          <a:lstStyle/>
          <a:p>
            <a:r>
              <a:rPr lang="fr-CH" sz="1100" dirty="0" smtClean="0"/>
              <a:t>Pas d’accès</a:t>
            </a:r>
            <a:endParaRPr lang="fr-CH" sz="1100" dirty="0"/>
          </a:p>
        </p:txBody>
      </p:sp>
      <p:sp>
        <p:nvSpPr>
          <p:cNvPr id="31" name="Rectangle 30"/>
          <p:cNvSpPr/>
          <p:nvPr/>
        </p:nvSpPr>
        <p:spPr>
          <a:xfrm>
            <a:off x="7247447" y="2803230"/>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32" name="TextBox 31"/>
          <p:cNvSpPr txBox="1"/>
          <p:nvPr/>
        </p:nvSpPr>
        <p:spPr>
          <a:xfrm>
            <a:off x="7740352" y="2852936"/>
            <a:ext cx="1224136" cy="261610"/>
          </a:xfrm>
          <a:prstGeom prst="rect">
            <a:avLst/>
          </a:prstGeom>
          <a:noFill/>
        </p:spPr>
        <p:txBody>
          <a:bodyPr wrap="square" rtlCol="0">
            <a:spAutoFit/>
          </a:bodyPr>
          <a:lstStyle/>
          <a:p>
            <a:r>
              <a:rPr lang="fr-CH" sz="1100" dirty="0" smtClean="0"/>
              <a:t>Pas d’accès</a:t>
            </a:r>
            <a:endParaRPr lang="fr-CH" sz="1100" dirty="0"/>
          </a:p>
        </p:txBody>
      </p:sp>
      <p:sp>
        <p:nvSpPr>
          <p:cNvPr id="33" name="Rectangle 32"/>
          <p:cNvSpPr/>
          <p:nvPr/>
        </p:nvSpPr>
        <p:spPr>
          <a:xfrm>
            <a:off x="8687607" y="2803230"/>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34" name="TextBox 33"/>
          <p:cNvSpPr txBox="1"/>
          <p:nvPr/>
        </p:nvSpPr>
        <p:spPr>
          <a:xfrm>
            <a:off x="3347864" y="5733256"/>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35" name="TextBox 34"/>
          <p:cNvSpPr txBox="1"/>
          <p:nvPr/>
        </p:nvSpPr>
        <p:spPr>
          <a:xfrm>
            <a:off x="3347864" y="4797152"/>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36" name="TextBox 35"/>
          <p:cNvSpPr txBox="1"/>
          <p:nvPr/>
        </p:nvSpPr>
        <p:spPr>
          <a:xfrm>
            <a:off x="4644008" y="3861048"/>
            <a:ext cx="1224136" cy="261610"/>
          </a:xfrm>
          <a:prstGeom prst="rect">
            <a:avLst/>
          </a:prstGeom>
          <a:noFill/>
        </p:spPr>
        <p:txBody>
          <a:bodyPr wrap="square" rtlCol="0">
            <a:spAutoFit/>
          </a:bodyPr>
          <a:lstStyle/>
          <a:p>
            <a:r>
              <a:rPr lang="fr-CH" sz="1100" dirty="0" smtClean="0"/>
              <a:t>Pas d’accès</a:t>
            </a:r>
            <a:endParaRPr lang="fr-CH" sz="1100" dirty="0"/>
          </a:p>
        </p:txBody>
      </p:sp>
      <p:sp>
        <p:nvSpPr>
          <p:cNvPr id="37" name="Rectangle 36"/>
          <p:cNvSpPr/>
          <p:nvPr/>
        </p:nvSpPr>
        <p:spPr>
          <a:xfrm>
            <a:off x="5591263" y="3811342"/>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38" name="TextBox 37"/>
          <p:cNvSpPr txBox="1"/>
          <p:nvPr/>
        </p:nvSpPr>
        <p:spPr>
          <a:xfrm>
            <a:off x="4716016" y="5733256"/>
            <a:ext cx="1224136" cy="261610"/>
          </a:xfrm>
          <a:prstGeom prst="rect">
            <a:avLst/>
          </a:prstGeom>
          <a:noFill/>
        </p:spPr>
        <p:txBody>
          <a:bodyPr wrap="square" rtlCol="0">
            <a:spAutoFit/>
          </a:bodyPr>
          <a:lstStyle/>
          <a:p>
            <a:r>
              <a:rPr lang="fr-CH" sz="1100" dirty="0" smtClean="0"/>
              <a:t>Pas d’accès</a:t>
            </a:r>
            <a:endParaRPr lang="fr-CH" sz="1100" dirty="0"/>
          </a:p>
        </p:txBody>
      </p:sp>
      <p:sp>
        <p:nvSpPr>
          <p:cNvPr id="39" name="Rectangle 38"/>
          <p:cNvSpPr/>
          <p:nvPr/>
        </p:nvSpPr>
        <p:spPr>
          <a:xfrm>
            <a:off x="5663271" y="5683550"/>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42" name="TextBox 41"/>
          <p:cNvSpPr txBox="1"/>
          <p:nvPr/>
        </p:nvSpPr>
        <p:spPr>
          <a:xfrm>
            <a:off x="7740352" y="3789040"/>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43" name="TextBox 42"/>
          <p:cNvSpPr txBox="1"/>
          <p:nvPr/>
        </p:nvSpPr>
        <p:spPr>
          <a:xfrm>
            <a:off x="7740352" y="4869160"/>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44" name="TextBox 43"/>
          <p:cNvSpPr txBox="1"/>
          <p:nvPr/>
        </p:nvSpPr>
        <p:spPr>
          <a:xfrm>
            <a:off x="7740352" y="5733256"/>
            <a:ext cx="1296144" cy="430887"/>
          </a:xfrm>
          <a:prstGeom prst="rect">
            <a:avLst/>
          </a:prstGeom>
          <a:noFill/>
        </p:spPr>
        <p:txBody>
          <a:bodyPr wrap="square" rtlCol="0">
            <a:spAutoFit/>
          </a:bodyPr>
          <a:lstStyle/>
          <a:p>
            <a:r>
              <a:rPr lang="fr-CH" sz="1100" dirty="0" smtClean="0"/>
              <a:t>Accès complet</a:t>
            </a:r>
          </a:p>
          <a:p>
            <a:r>
              <a:rPr lang="fr-CH" sz="1100" dirty="0" smtClean="0"/>
              <a:t>(lecture / écriture)</a:t>
            </a:r>
          </a:p>
        </p:txBody>
      </p:sp>
      <p:sp>
        <p:nvSpPr>
          <p:cNvPr id="45" name="Rectangle 44"/>
          <p:cNvSpPr/>
          <p:nvPr/>
        </p:nvSpPr>
        <p:spPr>
          <a:xfrm>
            <a:off x="4283968" y="2771636"/>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46" name="Rectangle 45"/>
          <p:cNvSpPr/>
          <p:nvPr/>
        </p:nvSpPr>
        <p:spPr>
          <a:xfrm>
            <a:off x="8676456" y="3717032"/>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47" name="Rectangle 46"/>
          <p:cNvSpPr/>
          <p:nvPr/>
        </p:nvSpPr>
        <p:spPr>
          <a:xfrm>
            <a:off x="8676456" y="4797152"/>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48" name="Rectangle 47"/>
          <p:cNvSpPr/>
          <p:nvPr/>
        </p:nvSpPr>
        <p:spPr>
          <a:xfrm>
            <a:off x="4283968" y="4725144"/>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49" name="Rectangle 48"/>
          <p:cNvSpPr/>
          <p:nvPr/>
        </p:nvSpPr>
        <p:spPr>
          <a:xfrm>
            <a:off x="4272817" y="5672399"/>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50" name="TextBox 49"/>
          <p:cNvSpPr txBox="1"/>
          <p:nvPr/>
        </p:nvSpPr>
        <p:spPr>
          <a:xfrm>
            <a:off x="4644008" y="4797152"/>
            <a:ext cx="1584176" cy="769441"/>
          </a:xfrm>
          <a:prstGeom prst="rect">
            <a:avLst/>
          </a:prstGeom>
          <a:noFill/>
        </p:spPr>
        <p:txBody>
          <a:bodyPr wrap="square" rtlCol="0">
            <a:spAutoFit/>
          </a:bodyPr>
          <a:lstStyle/>
          <a:p>
            <a:r>
              <a:rPr lang="fr-CH" sz="1100" dirty="0" smtClean="0"/>
              <a:t>Accès complet</a:t>
            </a:r>
          </a:p>
          <a:p>
            <a:r>
              <a:rPr lang="fr-CH" sz="1100" b="1" dirty="0" smtClean="0"/>
              <a:t>(modification des paiements sous 4-yeux)</a:t>
            </a:r>
          </a:p>
        </p:txBody>
      </p:sp>
      <p:sp>
        <p:nvSpPr>
          <p:cNvPr id="51" name="Rectangle 50"/>
          <p:cNvSpPr/>
          <p:nvPr/>
        </p:nvSpPr>
        <p:spPr>
          <a:xfrm>
            <a:off x="5940152" y="4797152"/>
            <a:ext cx="365806" cy="369332"/>
          </a:xfrm>
          <a:prstGeom prst="rect">
            <a:avLst/>
          </a:prstGeom>
        </p:spPr>
        <p:txBody>
          <a:bodyPr wrap="none">
            <a:spAutoFit/>
          </a:bodyPr>
          <a:lstStyle/>
          <a:p>
            <a:r>
              <a:rPr lang="fr-CH" b="1" dirty="0">
                <a:solidFill>
                  <a:srgbClr val="002776">
                    <a:lumMod val="60000"/>
                    <a:lumOff val="40000"/>
                  </a:srgbClr>
                </a:solidFill>
                <a:sym typeface="Wingdings"/>
              </a:rPr>
              <a:t></a:t>
            </a:r>
            <a:endParaRPr lang="fr-CH" dirty="0"/>
          </a:p>
        </p:txBody>
      </p:sp>
      <p:sp>
        <p:nvSpPr>
          <p:cNvPr id="52" name="TextBox 51"/>
          <p:cNvSpPr txBox="1"/>
          <p:nvPr/>
        </p:nvSpPr>
        <p:spPr>
          <a:xfrm>
            <a:off x="6300192" y="4797152"/>
            <a:ext cx="1584176" cy="769441"/>
          </a:xfrm>
          <a:prstGeom prst="rect">
            <a:avLst/>
          </a:prstGeom>
          <a:noFill/>
        </p:spPr>
        <p:txBody>
          <a:bodyPr wrap="square" rtlCol="0">
            <a:spAutoFit/>
          </a:bodyPr>
          <a:lstStyle/>
          <a:p>
            <a:r>
              <a:rPr lang="fr-CH" sz="1100" dirty="0" smtClean="0"/>
              <a:t>Accès complet</a:t>
            </a:r>
          </a:p>
          <a:p>
            <a:r>
              <a:rPr lang="fr-CH" sz="1100" b="1" dirty="0" smtClean="0"/>
              <a:t>(modification du paramétrage</a:t>
            </a:r>
            <a:br>
              <a:rPr lang="fr-CH" sz="1100" b="1" dirty="0" smtClean="0"/>
            </a:br>
            <a:r>
              <a:rPr lang="fr-CH" sz="1100" b="1" dirty="0" smtClean="0"/>
              <a:t>restreinte)</a:t>
            </a:r>
          </a:p>
        </p:txBody>
      </p:sp>
      <p:sp>
        <p:nvSpPr>
          <p:cNvPr id="53" name="TextBox 52"/>
          <p:cNvSpPr txBox="1"/>
          <p:nvPr/>
        </p:nvSpPr>
        <p:spPr>
          <a:xfrm>
            <a:off x="6372200" y="5733256"/>
            <a:ext cx="1224136" cy="261610"/>
          </a:xfrm>
          <a:prstGeom prst="rect">
            <a:avLst/>
          </a:prstGeom>
          <a:noFill/>
        </p:spPr>
        <p:txBody>
          <a:bodyPr wrap="square" rtlCol="0">
            <a:spAutoFit/>
          </a:bodyPr>
          <a:lstStyle/>
          <a:p>
            <a:r>
              <a:rPr lang="fr-CH" sz="1100" dirty="0" smtClean="0"/>
              <a:t>Pas d’accès</a:t>
            </a:r>
            <a:endParaRPr lang="fr-CH" sz="1100" dirty="0"/>
          </a:p>
        </p:txBody>
      </p:sp>
      <p:sp>
        <p:nvSpPr>
          <p:cNvPr id="54" name="Rectangle 53"/>
          <p:cNvSpPr/>
          <p:nvPr/>
        </p:nvSpPr>
        <p:spPr>
          <a:xfrm>
            <a:off x="7319455" y="5683550"/>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57" name="TextBox 56"/>
          <p:cNvSpPr txBox="1"/>
          <p:nvPr/>
        </p:nvSpPr>
        <p:spPr>
          <a:xfrm>
            <a:off x="6372200" y="3861048"/>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58" name="Rectangle 57"/>
          <p:cNvSpPr/>
          <p:nvPr/>
        </p:nvSpPr>
        <p:spPr>
          <a:xfrm>
            <a:off x="7308304" y="3789040"/>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59" name="TextBox 58"/>
          <p:cNvSpPr txBox="1"/>
          <p:nvPr/>
        </p:nvSpPr>
        <p:spPr>
          <a:xfrm rot="20579700">
            <a:off x="6077017" y="429360"/>
            <a:ext cx="2180043"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A nuancer au cas par cas.</a:t>
            </a:r>
            <a:endParaRPr lang="fr-CH" sz="1200" dirty="0">
              <a:solidFill>
                <a:srgbClr val="002776"/>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linds(horizontal)">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CH" sz="1600" b="1" dirty="0" smtClean="0">
                <a:solidFill>
                  <a:schemeClr val="accent1">
                    <a:lumMod val="60000"/>
                    <a:lumOff val="40000"/>
                  </a:schemeClr>
                </a:solidFill>
              </a:rPr>
              <a:t>BYOD</a:t>
            </a:r>
            <a:endParaRPr lang="fr-FR" sz="1200" i="1" dirty="0"/>
          </a:p>
          <a:p>
            <a:pPr lvl="2" eaLnBrk="1" hangingPunct="1">
              <a:defRPr/>
            </a:pPr>
            <a:r>
              <a:rPr lang="fr-CH" sz="1200" b="1" dirty="0" smtClean="0">
                <a:latin typeface="Arial" pitchFamily="34" charset="0"/>
                <a:cs typeface="Arial" pitchFamily="34" charset="0"/>
              </a:rPr>
              <a:t>ANSSI </a:t>
            </a:r>
            <a:r>
              <a:rPr lang="fr-CH" sz="1200" dirty="0">
                <a:latin typeface="Arial" pitchFamily="34" charset="0"/>
                <a:cs typeface="Arial" pitchFamily="34" charset="0"/>
              </a:rPr>
              <a:t>-</a:t>
            </a:r>
            <a:r>
              <a:rPr lang="fr-CH" sz="1200" dirty="0" smtClean="0">
                <a:latin typeface="Arial" pitchFamily="34" charset="0"/>
                <a:cs typeface="Arial" pitchFamily="34" charset="0"/>
              </a:rPr>
              <a:t> Recommandations de sécurité relatives aux </a:t>
            </a:r>
            <a:r>
              <a:rPr lang="fr-CH" sz="1200" dirty="0" err="1" smtClean="0">
                <a:latin typeface="Arial" pitchFamily="34" charset="0"/>
                <a:cs typeface="Arial" pitchFamily="34" charset="0"/>
              </a:rPr>
              <a:t>ordiphones</a:t>
            </a:r>
            <a:endParaRPr lang="fr-CH" sz="1200" dirty="0" smtClean="0">
              <a:latin typeface="Arial" pitchFamily="34" charset="0"/>
              <a:cs typeface="Arial" pitchFamily="34" charset="0"/>
            </a:endParaRPr>
          </a:p>
          <a:p>
            <a:pPr marL="539750" lvl="2" eaLnBrk="1" hangingPunct="1">
              <a:buFont typeface="Arial" pitchFamily="34" charset="0"/>
              <a:buChar char="•"/>
              <a:defRPr/>
            </a:pPr>
            <a:r>
              <a:rPr lang="fr-FR" sz="1200" dirty="0">
                <a:hlinkClick r:id="rId3"/>
              </a:rPr>
              <a:t>https://www.ssi.gouv.fr/entreprise/guide/recommandations-de-securite-relatives-aux-ordiphones/</a:t>
            </a:r>
            <a:r>
              <a:rPr lang="fr-FR" sz="1200" dirty="0"/>
              <a:t> </a:t>
            </a:r>
            <a:r>
              <a:rPr lang="fr-FR" sz="1200" i="1" dirty="0" smtClean="0"/>
              <a:t/>
            </a:r>
            <a:br>
              <a:rPr lang="fr-FR" sz="1200" i="1" dirty="0" smtClean="0"/>
            </a:br>
            <a:r>
              <a:rPr lang="fr-FR" sz="1200" dirty="0" smtClean="0"/>
              <a:t>(21 </a:t>
            </a:r>
            <a:r>
              <a:rPr lang="fr-CH" sz="1200" dirty="0" smtClean="0"/>
              <a:t>recommandations pour sécuriser </a:t>
            </a:r>
            <a:r>
              <a:rPr lang="fr-CH" sz="1200" dirty="0"/>
              <a:t>au mieux l’emploi </a:t>
            </a:r>
            <a:r>
              <a:rPr lang="fr-CH" sz="1200" dirty="0" smtClean="0"/>
              <a:t>de tablettes et </a:t>
            </a:r>
            <a:r>
              <a:rPr lang="fr-CH" sz="1200" dirty="0" err="1" smtClean="0"/>
              <a:t>smartphones</a:t>
            </a:r>
            <a:r>
              <a:rPr lang="fr-CH" sz="1200" dirty="0" smtClean="0"/>
              <a:t> en </a:t>
            </a:r>
            <a:r>
              <a:rPr lang="fr-CH" sz="1200" dirty="0"/>
              <a:t>environnement </a:t>
            </a:r>
            <a:r>
              <a:rPr lang="fr-CH" sz="1200" dirty="0" smtClean="0"/>
              <a:t>professionnel).</a:t>
            </a:r>
            <a:endParaRPr lang="fr-CH" sz="1200" dirty="0"/>
          </a:p>
          <a:p>
            <a:pPr lvl="1" eaLnBrk="1" hangingPunct="1">
              <a:defRPr/>
            </a:pPr>
            <a:endParaRPr lang="fr-CH" sz="1600" b="1" dirty="0" smtClean="0">
              <a:solidFill>
                <a:schemeClr val="accent1">
                  <a:lumMod val="60000"/>
                  <a:lumOff val="40000"/>
                </a:schemeClr>
              </a:solidFill>
            </a:endParaRPr>
          </a:p>
          <a:p>
            <a:pPr lvl="1" eaLnBrk="1" hangingPunct="1">
              <a:defRPr/>
            </a:pPr>
            <a:r>
              <a:rPr lang="fr-FR" sz="1600" b="1" dirty="0" smtClean="0">
                <a:solidFill>
                  <a:schemeClr val="accent1">
                    <a:lumMod val="60000"/>
                    <a:lumOff val="40000"/>
                  </a:schemeClr>
                </a:solidFill>
              </a:rPr>
              <a:t>Cloud </a:t>
            </a:r>
            <a:r>
              <a:rPr lang="fr-FR" sz="1600" b="1" dirty="0" err="1" smtClean="0">
                <a:solidFill>
                  <a:schemeClr val="accent1">
                    <a:lumMod val="60000"/>
                    <a:lumOff val="40000"/>
                  </a:schemeClr>
                </a:solidFill>
              </a:rPr>
              <a:t>Computing</a:t>
            </a:r>
            <a:endParaRPr lang="fr-FR" sz="1200" i="1" dirty="0"/>
          </a:p>
          <a:p>
            <a:pPr lvl="2" eaLnBrk="1" hangingPunct="1">
              <a:defRPr/>
            </a:pPr>
            <a:r>
              <a:rPr lang="fr-CH" sz="1200" b="1" dirty="0" smtClean="0">
                <a:latin typeface="Arial" pitchFamily="34" charset="0"/>
                <a:cs typeface="Arial" pitchFamily="34" charset="0"/>
              </a:rPr>
              <a:t>Cloud Security Alliance </a:t>
            </a:r>
            <a:r>
              <a:rPr lang="fr-CH" sz="1200" dirty="0" smtClean="0">
                <a:latin typeface="Arial" pitchFamily="34" charset="0"/>
                <a:cs typeface="Arial" pitchFamily="34" charset="0"/>
              </a:rPr>
              <a:t>- </a:t>
            </a:r>
            <a:r>
              <a:rPr lang="en-US" sz="1200" dirty="0"/>
              <a:t>Security Guidance for Critical Areas of Focus in Cloud Computing V3.0 </a:t>
            </a:r>
            <a:r>
              <a:rPr lang="fr-FR" sz="1200" dirty="0" smtClean="0">
                <a:hlinkClick r:id="rId4"/>
              </a:rPr>
              <a:t>https</a:t>
            </a:r>
            <a:r>
              <a:rPr lang="fr-FR" sz="1200" dirty="0">
                <a:hlinkClick r:id="rId4"/>
              </a:rPr>
              <a:t>://</a:t>
            </a:r>
            <a:r>
              <a:rPr lang="fr-FR" sz="1200" dirty="0" smtClean="0">
                <a:hlinkClick r:id="rId4"/>
              </a:rPr>
              <a:t>downloads.cloudsecurityalliance.org/initiatives/guidance/csaguide.v3.0.pdf</a:t>
            </a:r>
            <a:r>
              <a:rPr lang="fr-FR" sz="1200" dirty="0" smtClean="0"/>
              <a:t/>
            </a:r>
            <a:br>
              <a:rPr lang="fr-FR" sz="1200" dirty="0" smtClean="0"/>
            </a:br>
            <a:r>
              <a:rPr lang="fr-FR" sz="1200" dirty="0" smtClean="0"/>
              <a:t>(document de référence et actualisé sur la sécurisation du Cloud)</a:t>
            </a:r>
          </a:p>
          <a:p>
            <a:pPr marL="361950" lvl="3" indent="0" eaLnBrk="1" hangingPunct="1">
              <a:buNone/>
              <a:defRPr/>
            </a:pPr>
            <a:endParaRPr lang="fr-FR" sz="1200" b="1" dirty="0">
              <a:solidFill>
                <a:srgbClr val="002776">
                  <a:lumMod val="60000"/>
                  <a:lumOff val="40000"/>
                </a:srgbClr>
              </a:solidFill>
            </a:endParaRPr>
          </a:p>
          <a:p>
            <a:pPr lvl="2" eaLnBrk="1" hangingPunct="1">
              <a:defRPr/>
            </a:pPr>
            <a:r>
              <a:rPr lang="fr-CH" sz="1200" b="1" dirty="0" smtClean="0">
                <a:latin typeface="Arial" pitchFamily="34" charset="0"/>
                <a:cs typeface="Arial" pitchFamily="34" charset="0"/>
              </a:rPr>
              <a:t>ENISA </a:t>
            </a:r>
            <a:r>
              <a:rPr lang="fr-CH" sz="1200" dirty="0" smtClean="0">
                <a:latin typeface="Arial" pitchFamily="34" charset="0"/>
                <a:cs typeface="Arial" pitchFamily="34" charset="0"/>
              </a:rPr>
              <a:t>-</a:t>
            </a:r>
            <a:r>
              <a:rPr lang="en-US" sz="1200" dirty="0" smtClean="0">
                <a:latin typeface="Arial" pitchFamily="34" charset="0"/>
                <a:cs typeface="Arial" pitchFamily="34" charset="0"/>
              </a:rPr>
              <a:t> </a:t>
            </a:r>
            <a:r>
              <a:rPr lang="en-US" sz="1200" dirty="0">
                <a:latin typeface="Arial" pitchFamily="34" charset="0"/>
                <a:cs typeface="Arial" pitchFamily="34" charset="0"/>
              </a:rPr>
              <a:t>Cloud Computing Risk </a:t>
            </a:r>
            <a:r>
              <a:rPr lang="en-US" sz="1200" dirty="0" smtClean="0">
                <a:latin typeface="Arial" pitchFamily="34" charset="0"/>
                <a:cs typeface="Arial" pitchFamily="34" charset="0"/>
              </a:rPr>
              <a:t>Assessment</a:t>
            </a:r>
            <a:br>
              <a:rPr lang="en-US" sz="1200" dirty="0" smtClean="0">
                <a:latin typeface="Arial" pitchFamily="34" charset="0"/>
                <a:cs typeface="Arial" pitchFamily="34" charset="0"/>
              </a:rPr>
            </a:br>
            <a:r>
              <a:rPr lang="fr-FR" sz="1200" dirty="0">
                <a:hlinkClick r:id="rId5"/>
              </a:rPr>
              <a:t>http://</a:t>
            </a:r>
            <a:r>
              <a:rPr lang="fr-FR" sz="1200" dirty="0" smtClean="0">
                <a:hlinkClick r:id="rId5"/>
              </a:rPr>
              <a:t>www.enisa.europa.eu/activities/risk-management/files/deliverables/cloud-computing-risk-assessment</a:t>
            </a:r>
            <a:r>
              <a:rPr lang="fr-FR" sz="1200" dirty="0" smtClean="0"/>
              <a:t> </a:t>
            </a:r>
            <a:br>
              <a:rPr lang="fr-FR" sz="1200" dirty="0" smtClean="0"/>
            </a:br>
            <a:r>
              <a:rPr lang="fr-FR" sz="1200" dirty="0" smtClean="0"/>
              <a:t>(inventaire des risques liés au Cloud et mesures de sécurité associées)</a:t>
            </a:r>
          </a:p>
          <a:p>
            <a:pPr marL="361950" lvl="3" indent="0" eaLnBrk="1" hangingPunct="1">
              <a:buNone/>
              <a:defRPr/>
            </a:pPr>
            <a:endParaRPr lang="fr-FR" sz="1200" b="1" dirty="0">
              <a:solidFill>
                <a:srgbClr val="002776">
                  <a:lumMod val="60000"/>
                  <a:lumOff val="40000"/>
                </a:srgbClr>
              </a:solidFill>
            </a:endParaRPr>
          </a:p>
        </p:txBody>
      </p:sp>
      <p:sp>
        <p:nvSpPr>
          <p:cNvPr id="8" name="Rectangle 4"/>
          <p:cNvSpPr>
            <a:spLocks noGrp="1"/>
          </p:cNvSpPr>
          <p:nvPr>
            <p:ph type="title"/>
          </p:nvPr>
        </p:nvSpPr>
        <p:spPr/>
        <p:txBody>
          <a:bodyPr/>
          <a:lstStyle/>
          <a:p>
            <a:r>
              <a:rPr lang="fr-FR" sz="1600" dirty="0" smtClean="0"/>
              <a:t>Liens et références </a:t>
            </a:r>
            <a:r>
              <a:rPr sz="2000" dirty="0" smtClean="0"/>
              <a:t/>
            </a:r>
            <a:br>
              <a:rPr sz="2000" dirty="0" smtClean="0"/>
            </a:b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spTree>
    <p:extLst>
      <p:ext uri="{BB962C8B-B14F-4D97-AF65-F5344CB8AC3E}">
        <p14:creationId xmlns:p14="http://schemas.microsoft.com/office/powerpoint/2010/main" val="142239814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900491"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smtClean="0">
                <a:solidFill>
                  <a:srgbClr val="002776"/>
                </a:solidFill>
                <a:cs typeface="Arial" charset="0"/>
              </a:rPr>
              <a:t>VIII) L’investigation numérique légale </a:t>
            </a:r>
            <a:br>
              <a:rPr lang="fr-CH" sz="2500" b="1" dirty="0" smtClean="0">
                <a:solidFill>
                  <a:srgbClr val="002776"/>
                </a:solidFill>
                <a:cs typeface="Arial" charset="0"/>
              </a:rPr>
            </a:br>
            <a:r>
              <a:rPr lang="fr-CH" sz="2500" b="1" dirty="0" smtClean="0">
                <a:solidFill>
                  <a:srgbClr val="002776"/>
                </a:solidFill>
                <a:cs typeface="Arial" charset="0"/>
              </a:rPr>
              <a:t>       (« Digital </a:t>
            </a:r>
            <a:r>
              <a:rPr lang="fr-CH" sz="2500" b="1" dirty="0" err="1" smtClean="0">
                <a:solidFill>
                  <a:srgbClr val="002776"/>
                </a:solidFill>
                <a:cs typeface="Arial" charset="0"/>
              </a:rPr>
              <a:t>forensics</a:t>
            </a:r>
            <a:r>
              <a:rPr lang="fr-CH" sz="2500" b="1" dirty="0" smtClean="0">
                <a:solidFill>
                  <a:srgbClr val="002776"/>
                </a:solidFill>
                <a:cs typeface="Arial" charset="0"/>
              </a:rPr>
              <a:t> »)</a:t>
            </a:r>
          </a:p>
          <a:p>
            <a:pPr lvl="0" eaLnBrk="0" fontAlgn="base" hangingPunct="0">
              <a:lnSpc>
                <a:spcPts val="3050"/>
              </a:lnSpc>
              <a:spcBef>
                <a:spcPct val="0"/>
              </a:spcBef>
              <a:spcAft>
                <a:spcPct val="0"/>
              </a:spcAft>
            </a:pPr>
            <a:r>
              <a:rPr lang="fr-CH" sz="2000" b="1" dirty="0">
                <a:solidFill>
                  <a:srgbClr val="002776"/>
                </a:solidFill>
                <a:cs typeface="Arial" charset="0"/>
              </a:rPr>
              <a:t>	</a:t>
            </a: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79881" name="Picture 9" descr="c:\Documents and Settings\herijea\Local Settings\Temporary Internet Files\Content.IE5\7ZP4K8F0\MP900402186[1].jpg"/>
          <p:cNvPicPr>
            <a:picLocks noChangeAspect="1" noChangeArrowheads="1"/>
          </p:cNvPicPr>
          <p:nvPr/>
        </p:nvPicPr>
        <p:blipFill>
          <a:blip r:embed="rId3" cstate="print"/>
          <a:srcRect/>
          <a:stretch>
            <a:fillRect/>
          </a:stretch>
        </p:blipFill>
        <p:spPr bwMode="auto">
          <a:xfrm>
            <a:off x="5364088" y="3958499"/>
            <a:ext cx="2595836" cy="2010331"/>
          </a:xfrm>
          <a:prstGeom prst="rect">
            <a:avLst/>
          </a:prstGeom>
          <a:noFill/>
        </p:spPr>
      </p:pic>
      <p:pic>
        <p:nvPicPr>
          <p:cNvPr id="13" name="Picture 6" descr="c:\Documents and Settings\herijea\Local Settings\Temporary Internet Files\Content.IE5\NANZV9M3\MC900431629[1].png"/>
          <p:cNvPicPr>
            <a:picLocks noChangeAspect="1" noChangeArrowheads="1"/>
          </p:cNvPicPr>
          <p:nvPr/>
        </p:nvPicPr>
        <p:blipFill>
          <a:blip r:embed="rId4" cstate="print"/>
          <a:srcRect/>
          <a:stretch>
            <a:fillRect/>
          </a:stretch>
        </p:blipFill>
        <p:spPr bwMode="auto">
          <a:xfrm>
            <a:off x="6245886" y="3950758"/>
            <a:ext cx="2056838" cy="2056838"/>
          </a:xfrm>
          <a:prstGeom prst="rect">
            <a:avLst/>
          </a:prstGeom>
          <a:noFill/>
        </p:spPr>
      </p:pic>
    </p:spTree>
    <p:extLst>
      <p:ext uri="{BB962C8B-B14F-4D97-AF65-F5344CB8AC3E}">
        <p14:creationId xmlns:p14="http://schemas.microsoft.com/office/powerpoint/2010/main" val="296201126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L’investigation numérique légale (« Digital </a:t>
            </a:r>
            <a:r>
              <a:rPr lang="fr-CH" sz="1600" dirty="0" err="1" smtClean="0">
                <a:solidFill>
                  <a:srgbClr val="002776"/>
                </a:solidFill>
                <a:cs typeface="Arial" charset="0"/>
              </a:rPr>
              <a:t>forensics</a:t>
            </a:r>
            <a:r>
              <a:rPr lang="fr-CH" sz="1600" dirty="0" smtClean="0">
                <a:solidFill>
                  <a:srgbClr val="002776"/>
                </a:solidFill>
                <a:cs typeface="Arial" charset="0"/>
              </a:rPr>
              <a:t> ») </a:t>
            </a:r>
            <a:r>
              <a:rPr sz="2000" dirty="0" smtClean="0"/>
              <a:t/>
            </a:r>
            <a:br>
              <a:rPr sz="2000" dirty="0" smtClean="0"/>
            </a:br>
            <a:r>
              <a:rPr lang="fr-CH" sz="1800" dirty="0" smtClean="0">
                <a:solidFill>
                  <a:schemeClr val="accent1">
                    <a:lumMod val="60000"/>
                    <a:lumOff val="40000"/>
                  </a:schemeClr>
                </a:solidFill>
              </a:rPr>
              <a:t>Objectifs et défis actuels</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Objectif:</a:t>
            </a:r>
          </a:p>
          <a:p>
            <a:pPr marL="180975" lvl="1" indent="0" eaLnBrk="1" hangingPunct="1">
              <a:buNone/>
              <a:defRPr/>
            </a:pPr>
            <a:r>
              <a:rPr lang="fr-CH" sz="1200" b="1" dirty="0" smtClean="0">
                <a:solidFill>
                  <a:srgbClr val="7030A0"/>
                </a:solidFill>
              </a:rPr>
              <a:t>Collecter</a:t>
            </a:r>
            <a:r>
              <a:rPr lang="fr-CH" sz="1200" b="1" dirty="0">
                <a:solidFill>
                  <a:srgbClr val="7030A0"/>
                </a:solidFill>
              </a:rPr>
              <a:t>, conserver et analyser des preuves issues de supports numériques en vue de les produire dans le cadre d'une </a:t>
            </a:r>
            <a:r>
              <a:rPr lang="fr-CH" sz="1200" b="1" dirty="0" smtClean="0">
                <a:solidFill>
                  <a:srgbClr val="7030A0"/>
                </a:solidFill>
              </a:rPr>
              <a:t>investigation interne et / ou d’une action </a:t>
            </a:r>
            <a:r>
              <a:rPr lang="fr-CH" sz="1200" b="1" dirty="0">
                <a:solidFill>
                  <a:srgbClr val="7030A0"/>
                </a:solidFill>
              </a:rPr>
              <a:t>en justice</a:t>
            </a:r>
            <a:r>
              <a:rPr lang="fr-CH" sz="1600" dirty="0">
                <a:solidFill>
                  <a:srgbClr val="7030A0"/>
                </a:solidFill>
              </a:rPr>
              <a:t>.</a:t>
            </a:r>
            <a:endParaRPr lang="fr-FR" sz="1600" b="1" dirty="0">
              <a:solidFill>
                <a:srgbClr val="7030A0"/>
              </a:solidFill>
            </a:endParaRPr>
          </a:p>
          <a:p>
            <a:pPr lvl="1" eaLnBrk="1" hangingPunct="1">
              <a:defRPr/>
            </a:pPr>
            <a:endParaRPr lang="fr-FR" sz="1600" b="1" dirty="0" smtClean="0"/>
          </a:p>
          <a:p>
            <a:pPr lvl="1" eaLnBrk="1" hangingPunct="1">
              <a:defRPr/>
            </a:pPr>
            <a:r>
              <a:rPr lang="fr-FR" sz="1600" b="1" dirty="0" smtClean="0"/>
              <a:t>Exemples d’informations analysées lors d’investigations:</a:t>
            </a:r>
          </a:p>
          <a:p>
            <a:pPr lvl="2" eaLnBrk="1" hangingPunct="1">
              <a:defRPr/>
            </a:pPr>
            <a:r>
              <a:rPr lang="fr-FR" sz="1200" dirty="0" smtClean="0"/>
              <a:t>E-mails, historique de navigation Internet, messagerie instantanée.</a:t>
            </a:r>
          </a:p>
          <a:p>
            <a:pPr lvl="2" eaLnBrk="1" hangingPunct="1">
              <a:defRPr/>
            </a:pPr>
            <a:r>
              <a:rPr lang="fr-FR" sz="1200" dirty="0" smtClean="0"/>
              <a:t>Fichiers Word, Excel, etc. et métadonnées (ex: date de dernière modification)</a:t>
            </a:r>
          </a:p>
          <a:p>
            <a:pPr lvl="2" eaLnBrk="1" hangingPunct="1">
              <a:defRPr/>
            </a:pPr>
            <a:r>
              <a:rPr lang="fr-FR" sz="1200" dirty="0" smtClean="0"/>
              <a:t>Images</a:t>
            </a:r>
          </a:p>
          <a:p>
            <a:pPr lvl="2" eaLnBrk="1" hangingPunct="1">
              <a:defRPr/>
            </a:pPr>
            <a:r>
              <a:rPr lang="fr-FR" sz="1200" dirty="0" smtClean="0"/>
              <a:t>Logiciels installés</a:t>
            </a:r>
          </a:p>
          <a:p>
            <a:pPr lvl="2" eaLnBrk="1" hangingPunct="1">
              <a:defRPr/>
            </a:pPr>
            <a:r>
              <a:rPr lang="fr-FR" sz="1200" dirty="0" smtClean="0"/>
              <a:t>Logs d’activité (applications, réseau, etc.</a:t>
            </a:r>
          </a:p>
          <a:p>
            <a:pPr lvl="2" eaLnBrk="1" hangingPunct="1">
              <a:defRPr/>
            </a:pPr>
            <a:endParaRPr lang="fr-FR" sz="1200" b="1" dirty="0" smtClean="0"/>
          </a:p>
          <a:p>
            <a:pPr lvl="2" eaLnBrk="1" hangingPunct="1">
              <a:defRPr/>
            </a:pPr>
            <a:endParaRPr lang="fr-FR" sz="1100" b="1" dirty="0"/>
          </a:p>
          <a:p>
            <a:pPr lvl="2" eaLnBrk="1" hangingPunct="1">
              <a:buNone/>
              <a:defRPr/>
            </a:pPr>
            <a:endParaRPr lang="fr-FR" sz="1100" b="1" dirty="0" smtClean="0"/>
          </a:p>
          <a:p>
            <a:pPr lvl="1" eaLnBrk="1" hangingPunct="1">
              <a:buFont typeface="Wingdings" pitchFamily="2" charset="2"/>
              <a:buChar char="Ø"/>
              <a:defRPr/>
            </a:pPr>
            <a:r>
              <a:rPr lang="fr-FR" sz="1200" b="1" dirty="0" smtClean="0"/>
              <a:t>Assurer la validité des preuves / éviter toute distorsion</a:t>
            </a:r>
          </a:p>
          <a:p>
            <a:pPr lvl="2" eaLnBrk="1" hangingPunct="1">
              <a:buFontTx/>
              <a:buChar char="-"/>
              <a:defRPr/>
            </a:pPr>
            <a:r>
              <a:rPr lang="fr-FR" sz="1100" dirty="0" smtClean="0"/>
              <a:t>Ne rien faire qui puisse modifier les données (ex: le simple démarrage d’une machine peut rendre les preuves irrecevables) </a:t>
            </a:r>
          </a:p>
          <a:p>
            <a:pPr lvl="2" eaLnBrk="1" hangingPunct="1">
              <a:buFontTx/>
              <a:buChar char="-"/>
              <a:defRPr/>
            </a:pPr>
            <a:endParaRPr lang="fr-FR" sz="800" dirty="0"/>
          </a:p>
          <a:p>
            <a:pPr lvl="1" eaLnBrk="1" hangingPunct="1">
              <a:buFont typeface="Wingdings" pitchFamily="2" charset="2"/>
              <a:buChar char="Ø"/>
              <a:defRPr/>
            </a:pPr>
            <a:r>
              <a:rPr lang="fr-FR" sz="1200" b="1" dirty="0" smtClean="0"/>
              <a:t>Support multiples et mouvement vers la dématérialisation </a:t>
            </a:r>
            <a:endParaRPr lang="fr-FR" sz="1200" b="1" dirty="0"/>
          </a:p>
          <a:p>
            <a:pPr lvl="2" eaLnBrk="1" hangingPunct="1">
              <a:buFontTx/>
              <a:buChar char="-"/>
              <a:defRPr/>
            </a:pPr>
            <a:r>
              <a:rPr lang="fr-FR" sz="1100" dirty="0" smtClean="0"/>
              <a:t>Explosion des solutions de stockage et de communication ces 5 dernières années.</a:t>
            </a:r>
          </a:p>
          <a:p>
            <a:pPr lvl="2" eaLnBrk="1" hangingPunct="1">
              <a:buFontTx/>
              <a:buChar char="-"/>
              <a:defRPr/>
            </a:pPr>
            <a:r>
              <a:rPr lang="fr-FR" sz="1100" dirty="0" smtClean="0"/>
              <a:t>Démocratisation du stockage dans le « Cloud » (</a:t>
            </a:r>
            <a:r>
              <a:rPr lang="fr-FR" sz="1100" dirty="0" err="1" smtClean="0"/>
              <a:t>Dropbox</a:t>
            </a:r>
            <a:r>
              <a:rPr lang="fr-FR" sz="1100" dirty="0" smtClean="0"/>
              <a:t>, Google drive, </a:t>
            </a:r>
            <a:r>
              <a:rPr lang="fr-FR" sz="1100" dirty="0" err="1" smtClean="0"/>
              <a:t>iCloud</a:t>
            </a:r>
            <a:r>
              <a:rPr lang="fr-FR" sz="1100" dirty="0" smtClean="0"/>
              <a:t>, etc.)</a:t>
            </a:r>
          </a:p>
          <a:p>
            <a:pPr lvl="2" eaLnBrk="1" hangingPunct="1">
              <a:buFontTx/>
              <a:buChar char="-"/>
              <a:defRPr/>
            </a:pPr>
            <a:endParaRPr lang="fr-FR" sz="800" dirty="0"/>
          </a:p>
          <a:p>
            <a:pPr lvl="1" eaLnBrk="1" hangingPunct="1">
              <a:buFont typeface="Wingdings" pitchFamily="2" charset="2"/>
              <a:buChar char="Ø"/>
              <a:defRPr/>
            </a:pPr>
            <a:r>
              <a:rPr lang="fr-FR" sz="1200" b="1" dirty="0" smtClean="0"/>
              <a:t>Volumes de données à analyser</a:t>
            </a:r>
            <a:r>
              <a:rPr lang="fr-FR" sz="1200" dirty="0" smtClean="0"/>
              <a:t> (croissance exponentielle)</a:t>
            </a:r>
            <a:br>
              <a:rPr lang="fr-FR" sz="1200" dirty="0" smtClean="0"/>
            </a:br>
            <a:endParaRPr lang="fr-FR" sz="900" dirty="0" smtClean="0"/>
          </a:p>
          <a:p>
            <a:pPr lvl="1" eaLnBrk="1" hangingPunct="1">
              <a:buFont typeface="Wingdings" pitchFamily="2" charset="2"/>
              <a:buChar char="Ø"/>
              <a:defRPr/>
            </a:pPr>
            <a:r>
              <a:rPr lang="fr-FR" sz="1200" b="1" dirty="0" smtClean="0"/>
              <a:t>Nouveaux défis liés aux technologies </a:t>
            </a:r>
            <a:r>
              <a:rPr lang="fr-FR" sz="1200" dirty="0" smtClean="0"/>
              <a:t>(ex: effacement à distance des terminaux mobiles, solutions anti-investigation: Linux Portable, chiffrement, modification des </a:t>
            </a:r>
            <a:r>
              <a:rPr lang="fr-FR" sz="1200" dirty="0" err="1" smtClean="0"/>
              <a:t>timestamps</a:t>
            </a:r>
            <a:r>
              <a:rPr lang="fr-FR" sz="1200" dirty="0" smtClean="0"/>
              <a:t>, etc.)</a:t>
            </a:r>
          </a:p>
          <a:p>
            <a:pPr lvl="1" eaLnBrk="1" hangingPunct="1">
              <a:buFont typeface="Wingdings" pitchFamily="2" charset="2"/>
              <a:buChar char="Ø"/>
              <a:defRPr/>
            </a:pPr>
            <a:endParaRPr lang="fr-FR" sz="500" dirty="0" smtClean="0"/>
          </a:p>
          <a:p>
            <a:pPr lvl="1" eaLnBrk="1" hangingPunct="1">
              <a:buFont typeface="Wingdings" pitchFamily="2" charset="2"/>
              <a:buChar char="Ø"/>
              <a:defRPr/>
            </a:pPr>
            <a:r>
              <a:rPr lang="fr-FR" sz="1200" b="1" dirty="0" smtClean="0"/>
              <a:t>« Culture de l’impatience » </a:t>
            </a:r>
            <a:r>
              <a:rPr lang="fr-FR" sz="1200" dirty="0" smtClean="0"/>
              <a:t>qui</a:t>
            </a:r>
            <a:r>
              <a:rPr lang="fr-FR" sz="1200" b="1" dirty="0" smtClean="0"/>
              <a:t> </a:t>
            </a:r>
            <a:r>
              <a:rPr lang="fr-FR" sz="1200" dirty="0" smtClean="0"/>
              <a:t>se développe face à la technologie et aux investigations numériques, malgré les défis.</a:t>
            </a:r>
            <a:endParaRPr lang="fr-FR" sz="1200" dirty="0"/>
          </a:p>
          <a:p>
            <a:pPr lvl="2" eaLnBrk="1" hangingPunct="1">
              <a:buNone/>
              <a:defRPr/>
            </a:pPr>
            <a:endParaRPr lang="fr-FR" sz="900" dirty="0"/>
          </a:p>
          <a:p>
            <a:pPr lvl="2" eaLnBrk="1" hangingPunct="1">
              <a:buFontTx/>
              <a:buChar char="-"/>
              <a:defRPr/>
            </a:pPr>
            <a:endParaRPr lang="fr-FR" sz="1200" dirty="0"/>
          </a:p>
          <a:p>
            <a:pPr lvl="2" eaLnBrk="1" hangingPunct="1">
              <a:defRPr/>
            </a:pPr>
            <a:endParaRPr lang="fr-FR" sz="12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6" name="Right Brace 5"/>
          <p:cNvSpPr/>
          <p:nvPr/>
        </p:nvSpPr>
        <p:spPr>
          <a:xfrm>
            <a:off x="6156176" y="2204864"/>
            <a:ext cx="216024" cy="79208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7" name="Rectangle 6"/>
          <p:cNvSpPr/>
          <p:nvPr/>
        </p:nvSpPr>
        <p:spPr>
          <a:xfrm>
            <a:off x="6372200" y="2420888"/>
            <a:ext cx="1484702" cy="246221"/>
          </a:xfrm>
          <a:prstGeom prst="rect">
            <a:avLst/>
          </a:prstGeom>
        </p:spPr>
        <p:txBody>
          <a:bodyPr wrap="none">
            <a:spAutoFit/>
          </a:bodyPr>
          <a:lstStyle/>
          <a:p>
            <a:r>
              <a:rPr lang="fr-FR" sz="1000" dirty="0" smtClean="0">
                <a:solidFill>
                  <a:srgbClr val="002776"/>
                </a:solidFill>
              </a:rPr>
              <a:t>Fichiers non-structurés</a:t>
            </a:r>
            <a:endParaRPr lang="fr-CH" sz="1200" dirty="0"/>
          </a:p>
        </p:txBody>
      </p:sp>
      <p:sp>
        <p:nvSpPr>
          <p:cNvPr id="11" name="Right Brace 10"/>
          <p:cNvSpPr/>
          <p:nvPr/>
        </p:nvSpPr>
        <p:spPr>
          <a:xfrm>
            <a:off x="6156176" y="3140968"/>
            <a:ext cx="216024" cy="21602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2" name="Rectangle 11"/>
          <p:cNvSpPr/>
          <p:nvPr/>
        </p:nvSpPr>
        <p:spPr>
          <a:xfrm>
            <a:off x="6372200" y="3104814"/>
            <a:ext cx="1745991" cy="246221"/>
          </a:xfrm>
          <a:prstGeom prst="rect">
            <a:avLst/>
          </a:prstGeom>
        </p:spPr>
        <p:txBody>
          <a:bodyPr wrap="square">
            <a:spAutoFit/>
          </a:bodyPr>
          <a:lstStyle/>
          <a:p>
            <a:r>
              <a:rPr lang="fr-FR" sz="1000" dirty="0" smtClean="0">
                <a:solidFill>
                  <a:srgbClr val="002776"/>
                </a:solidFill>
              </a:rPr>
              <a:t>Fichiers structurés</a:t>
            </a:r>
            <a:endParaRPr lang="fr-CH" sz="1200" dirty="0"/>
          </a:p>
        </p:txBody>
      </p:sp>
      <p:sp>
        <p:nvSpPr>
          <p:cNvPr id="14" name="TextBox 7"/>
          <p:cNvSpPr txBox="1"/>
          <p:nvPr/>
        </p:nvSpPr>
        <p:spPr>
          <a:xfrm>
            <a:off x="467544" y="3573016"/>
            <a:ext cx="446449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Quels challenges pour l’investigation numérique?</a:t>
            </a:r>
            <a:endParaRPr lang="fr-CH" sz="1200" dirty="0">
              <a:solidFill>
                <a:srgbClr val="002776"/>
              </a:solidFill>
              <a:cs typeface="Arial" pitchFamily="34" charset="0"/>
            </a:endParaRPr>
          </a:p>
        </p:txBody>
      </p:sp>
    </p:spTree>
    <p:extLst>
      <p:ext uri="{BB962C8B-B14F-4D97-AF65-F5344CB8AC3E}">
        <p14:creationId xmlns:p14="http://schemas.microsoft.com/office/powerpoint/2010/main" val="380456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2" end="12"/>
                                            </p:txEl>
                                          </p:spTgt>
                                        </p:tgtEl>
                                        <p:attrNameLst>
                                          <p:attrName>style.visibility</p:attrName>
                                        </p:attrNameLst>
                                      </p:cBhvr>
                                      <p:to>
                                        <p:strVal val="visible"/>
                                      </p:to>
                                    </p:set>
                                    <p:animEffect transition="in" filter="blinds(horizontal)">
                                      <p:cBhvr>
                                        <p:cTn id="12" dur="500"/>
                                        <p:tgtEl>
                                          <p:spTgt spid="5">
                                            <p:txEl>
                                              <p:pRg st="12" end="1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13" end="13"/>
                                            </p:txEl>
                                          </p:spTgt>
                                        </p:tgtEl>
                                        <p:attrNameLst>
                                          <p:attrName>style.visibility</p:attrName>
                                        </p:attrNameLst>
                                      </p:cBhvr>
                                      <p:to>
                                        <p:strVal val="visible"/>
                                      </p:to>
                                    </p:set>
                                    <p:animEffect transition="in" filter="blinds(horizontal)">
                                      <p:cBhvr>
                                        <p:cTn id="15" dur="500"/>
                                        <p:tgtEl>
                                          <p:spTgt spid="5">
                                            <p:txEl>
                                              <p:pRg st="13" end="1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15" end="15"/>
                                            </p:txEl>
                                          </p:spTgt>
                                        </p:tgtEl>
                                        <p:attrNameLst>
                                          <p:attrName>style.visibility</p:attrName>
                                        </p:attrNameLst>
                                      </p:cBhvr>
                                      <p:to>
                                        <p:strVal val="visible"/>
                                      </p:to>
                                    </p:set>
                                    <p:animEffect transition="in" filter="blinds(horizontal)">
                                      <p:cBhvr>
                                        <p:cTn id="18" dur="500"/>
                                        <p:tgtEl>
                                          <p:spTgt spid="5">
                                            <p:txEl>
                                              <p:pRg st="15" end="15"/>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5">
                                            <p:txEl>
                                              <p:pRg st="16" end="16"/>
                                            </p:txEl>
                                          </p:spTgt>
                                        </p:tgtEl>
                                        <p:attrNameLst>
                                          <p:attrName>style.visibility</p:attrName>
                                        </p:attrNameLst>
                                      </p:cBhvr>
                                      <p:to>
                                        <p:strVal val="visible"/>
                                      </p:to>
                                    </p:set>
                                    <p:animEffect transition="in" filter="blinds(horizontal)">
                                      <p:cBhvr>
                                        <p:cTn id="21" dur="500"/>
                                        <p:tgtEl>
                                          <p:spTgt spid="5">
                                            <p:txEl>
                                              <p:pRg st="16" end="16"/>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5">
                                            <p:txEl>
                                              <p:pRg st="17" end="17"/>
                                            </p:txEl>
                                          </p:spTgt>
                                        </p:tgtEl>
                                        <p:attrNameLst>
                                          <p:attrName>style.visibility</p:attrName>
                                        </p:attrNameLst>
                                      </p:cBhvr>
                                      <p:to>
                                        <p:strVal val="visible"/>
                                      </p:to>
                                    </p:set>
                                    <p:animEffect transition="in" filter="blinds(horizontal)">
                                      <p:cBhvr>
                                        <p:cTn id="24" dur="500"/>
                                        <p:tgtEl>
                                          <p:spTgt spid="5">
                                            <p:txEl>
                                              <p:pRg st="17" end="17"/>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5">
                                            <p:txEl>
                                              <p:pRg st="19" end="19"/>
                                            </p:txEl>
                                          </p:spTgt>
                                        </p:tgtEl>
                                        <p:attrNameLst>
                                          <p:attrName>style.visibility</p:attrName>
                                        </p:attrNameLst>
                                      </p:cBhvr>
                                      <p:to>
                                        <p:strVal val="visible"/>
                                      </p:to>
                                    </p:set>
                                    <p:animEffect transition="in" filter="blinds(horizontal)">
                                      <p:cBhvr>
                                        <p:cTn id="27" dur="500"/>
                                        <p:tgtEl>
                                          <p:spTgt spid="5">
                                            <p:txEl>
                                              <p:pRg st="19" end="19"/>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5">
                                            <p:txEl>
                                              <p:pRg st="20" end="20"/>
                                            </p:txEl>
                                          </p:spTgt>
                                        </p:tgtEl>
                                        <p:attrNameLst>
                                          <p:attrName>style.visibility</p:attrName>
                                        </p:attrNameLst>
                                      </p:cBhvr>
                                      <p:to>
                                        <p:strVal val="visible"/>
                                      </p:to>
                                    </p:set>
                                    <p:animEffect transition="in" filter="blinds(horizontal)">
                                      <p:cBhvr>
                                        <p:cTn id="30" dur="500"/>
                                        <p:tgtEl>
                                          <p:spTgt spid="5">
                                            <p:txEl>
                                              <p:pRg st="20" end="20"/>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5">
                                            <p:txEl>
                                              <p:pRg st="22" end="22"/>
                                            </p:txEl>
                                          </p:spTgt>
                                        </p:tgtEl>
                                        <p:attrNameLst>
                                          <p:attrName>style.visibility</p:attrName>
                                        </p:attrNameLst>
                                      </p:cBhvr>
                                      <p:to>
                                        <p:strVal val="visible"/>
                                      </p:to>
                                    </p:set>
                                    <p:animEffect transition="in" filter="blinds(horizontal)">
                                      <p:cBhvr>
                                        <p:cTn id="33" dur="500"/>
                                        <p:tgtEl>
                                          <p:spTgt spid="5">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p:cNvPicPr>
            <a:picLocks noChangeAspect="1" noChangeArrowheads="1"/>
          </p:cNvPicPr>
          <p:nvPr/>
        </p:nvPicPr>
        <p:blipFill>
          <a:blip r:embed="rId3" cstate="print"/>
          <a:srcRect/>
          <a:stretch>
            <a:fillRect/>
          </a:stretch>
        </p:blipFill>
        <p:spPr bwMode="auto">
          <a:xfrm>
            <a:off x="5522143" y="2852936"/>
            <a:ext cx="3298329" cy="1758606"/>
          </a:xfrm>
          <a:prstGeom prst="rect">
            <a:avLst/>
          </a:prstGeom>
          <a:noFill/>
          <a:ln w="9525">
            <a:noFill/>
            <a:miter lim="800000"/>
            <a:headEnd/>
            <a:tailEnd/>
          </a:ln>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L’investigation numérique légale (« Digital </a:t>
            </a:r>
            <a:r>
              <a:rPr lang="fr-CH" sz="1600" dirty="0" err="1" smtClean="0">
                <a:solidFill>
                  <a:srgbClr val="002776"/>
                </a:solidFill>
                <a:cs typeface="Arial" charset="0"/>
              </a:rPr>
              <a:t>forensics</a:t>
            </a:r>
            <a:r>
              <a:rPr lang="fr-CH" sz="1600" dirty="0" smtClean="0">
                <a:solidFill>
                  <a:srgbClr val="002776"/>
                </a:solidFill>
                <a:cs typeface="Arial" charset="0"/>
              </a:rPr>
              <a:t> ») </a:t>
            </a:r>
            <a:r>
              <a:rPr sz="2000" dirty="0" smtClean="0"/>
              <a:t/>
            </a:r>
            <a:br>
              <a:rPr sz="2000" dirty="0" smtClean="0"/>
            </a:br>
            <a:r>
              <a:rPr lang="fr-CH" sz="1800" dirty="0" smtClean="0">
                <a:solidFill>
                  <a:schemeClr val="accent1">
                    <a:lumMod val="60000"/>
                    <a:lumOff val="40000"/>
                  </a:schemeClr>
                </a:solidFill>
              </a:rPr>
              <a:t>Principes clé</a:t>
            </a:r>
          </a:p>
        </p:txBody>
      </p:sp>
      <p:sp>
        <p:nvSpPr>
          <p:cNvPr id="5" name="Rectangle 5"/>
          <p:cNvSpPr>
            <a:spLocks noGrp="1"/>
          </p:cNvSpPr>
          <p:nvPr>
            <p:ph idx="1"/>
          </p:nvPr>
        </p:nvSpPr>
        <p:spPr>
          <a:xfrm>
            <a:off x="404813" y="980729"/>
            <a:ext cx="8127627" cy="5328592"/>
          </a:xfrm>
        </p:spPr>
        <p:txBody>
          <a:bodyPr/>
          <a:lstStyle/>
          <a:p>
            <a:pPr lvl="1" eaLnBrk="1" hangingPunct="1">
              <a:defRPr/>
            </a:pPr>
            <a:r>
              <a:rPr lang="fr-FR" sz="1400" b="1" dirty="0" smtClean="0"/>
              <a:t>Approche traditionnelle:</a:t>
            </a:r>
            <a:endParaRPr lang="fr-FR" sz="1400" b="1" dirty="0"/>
          </a:p>
          <a:p>
            <a:pPr marL="409575" lvl="2" indent="-228600" eaLnBrk="1" hangingPunct="1">
              <a:buFont typeface="+mj-lt"/>
              <a:buAutoNum type="arabicPeriod"/>
              <a:defRPr/>
            </a:pPr>
            <a:r>
              <a:rPr lang="fr-FR" sz="1200" dirty="0" smtClean="0"/>
              <a:t>Débrancher la machine cible (machine « morte »).</a:t>
            </a:r>
            <a:br>
              <a:rPr lang="fr-FR" sz="1200" dirty="0" smtClean="0"/>
            </a:br>
            <a:endParaRPr lang="fr-FR" sz="1200" dirty="0" smtClean="0"/>
          </a:p>
          <a:p>
            <a:pPr marL="409575" lvl="2" indent="-228600" eaLnBrk="1" hangingPunct="1">
              <a:buFont typeface="+mj-lt"/>
              <a:buAutoNum type="arabicPeriod"/>
              <a:defRPr/>
            </a:pPr>
            <a:r>
              <a:rPr lang="fr-FR" sz="1200" dirty="0" smtClean="0"/>
              <a:t>Extraire physiquement le disque dur.</a:t>
            </a:r>
            <a:br>
              <a:rPr lang="fr-FR" sz="1200" dirty="0" smtClean="0"/>
            </a:br>
            <a:endParaRPr lang="fr-FR" sz="1200" dirty="0" smtClean="0"/>
          </a:p>
          <a:p>
            <a:pPr marL="409575" lvl="2" indent="-228600" eaLnBrk="1" hangingPunct="1">
              <a:buFont typeface="+mj-lt"/>
              <a:buAutoNum type="arabicPeriod"/>
              <a:defRPr/>
            </a:pPr>
            <a:r>
              <a:rPr lang="fr-FR" sz="1200" dirty="0" smtClean="0"/>
              <a:t>Connecter le disque dur à une solution de </a:t>
            </a:r>
            <a:r>
              <a:rPr lang="fr-FR" sz="1200" b="1" dirty="0" smtClean="0">
                <a:solidFill>
                  <a:srgbClr val="7030A0"/>
                </a:solidFill>
              </a:rPr>
              <a:t>copie </a:t>
            </a:r>
            <a:r>
              <a:rPr lang="fr-CH" sz="1200" b="1" dirty="0" smtClean="0">
                <a:solidFill>
                  <a:srgbClr val="7030A0"/>
                </a:solidFill>
              </a:rPr>
              <a:t>bit </a:t>
            </a:r>
            <a:r>
              <a:rPr lang="fr-CH" sz="1200" b="1" dirty="0">
                <a:solidFill>
                  <a:srgbClr val="7030A0"/>
                </a:solidFill>
              </a:rPr>
              <a:t>à bit </a:t>
            </a:r>
            <a:r>
              <a:rPr lang="fr-CH" sz="1200" b="1" dirty="0" smtClean="0">
                <a:solidFill>
                  <a:srgbClr val="7030A0"/>
                </a:solidFill>
              </a:rPr>
              <a:t>intégrale </a:t>
            </a:r>
            <a:r>
              <a:rPr lang="fr-CH" sz="1200" dirty="0" smtClean="0"/>
              <a:t>du support. </a:t>
            </a:r>
            <a:br>
              <a:rPr lang="fr-CH" sz="1200" dirty="0" smtClean="0"/>
            </a:br>
            <a:r>
              <a:rPr lang="fr-CH" sz="1200" dirty="0" smtClean="0"/>
              <a:t>	-&gt; Réalisation d’une copie «parfaite » des données, y compris espace disque non-utilisé.</a:t>
            </a:r>
            <a:br>
              <a:rPr lang="fr-CH" sz="1200" dirty="0" smtClean="0"/>
            </a:br>
            <a:endParaRPr lang="fr-CH" sz="1200" dirty="0" smtClean="0"/>
          </a:p>
          <a:p>
            <a:pPr marL="409575" lvl="2" indent="-228600" eaLnBrk="1" hangingPunct="1">
              <a:buFont typeface="+mj-lt"/>
              <a:buAutoNum type="arabicPeriod"/>
              <a:defRPr/>
            </a:pPr>
            <a:r>
              <a:rPr lang="fr-CH" sz="1200" dirty="0" smtClean="0"/>
              <a:t>Prise d’une empreinte numérique (« hash »)  du disque source et du disque « image ».</a:t>
            </a:r>
            <a:br>
              <a:rPr lang="fr-CH" sz="1200" dirty="0" smtClean="0"/>
            </a:br>
            <a:r>
              <a:rPr lang="fr-CH" sz="1200" dirty="0"/>
              <a:t>	-&gt; </a:t>
            </a:r>
            <a:r>
              <a:rPr lang="fr-CH" sz="1200" dirty="0" smtClean="0"/>
              <a:t>Validation des images</a:t>
            </a:r>
          </a:p>
          <a:p>
            <a:pPr marL="409575" lvl="2" indent="-228600" eaLnBrk="1" hangingPunct="1">
              <a:buFont typeface="+mj-lt"/>
              <a:buAutoNum type="arabicPeriod"/>
              <a:defRPr/>
            </a:pPr>
            <a:endParaRPr lang="fr-CH" sz="1200" dirty="0" smtClean="0"/>
          </a:p>
          <a:p>
            <a:pPr marL="409575" lvl="2" indent="-228600" eaLnBrk="1" hangingPunct="1">
              <a:buFont typeface="+mj-lt"/>
              <a:buAutoNum type="arabicPeriod"/>
              <a:defRPr/>
            </a:pPr>
            <a:r>
              <a:rPr lang="fr-CH" sz="1200" dirty="0" smtClean="0"/>
              <a:t>Mettre le disque source sous scellés (si investigation légale)</a:t>
            </a:r>
            <a:br>
              <a:rPr lang="fr-CH" sz="1200" dirty="0" smtClean="0"/>
            </a:br>
            <a:endParaRPr lang="fr-CH" sz="1200" dirty="0" smtClean="0"/>
          </a:p>
          <a:p>
            <a:pPr marL="409575" lvl="2" indent="-228600" eaLnBrk="1" hangingPunct="1">
              <a:buFont typeface="+mj-lt"/>
              <a:buAutoNum type="arabicPeriod"/>
              <a:defRPr/>
            </a:pPr>
            <a:r>
              <a:rPr lang="fr-CH" sz="1200" dirty="0" smtClean="0"/>
              <a:t>Analyser les données, typiquement via un expert neutre.</a:t>
            </a:r>
          </a:p>
          <a:p>
            <a:pPr marL="409575" lvl="2" indent="-228600" eaLnBrk="1" hangingPunct="1">
              <a:buFont typeface="+mj-lt"/>
              <a:buAutoNum type="arabicPeriod"/>
              <a:defRPr/>
            </a:pPr>
            <a:endParaRPr lang="fr-CH" sz="1200" dirty="0" smtClean="0"/>
          </a:p>
          <a:p>
            <a:pPr marL="409575" lvl="2" indent="-228600" eaLnBrk="1" hangingPunct="1">
              <a:buFont typeface="+mj-lt"/>
              <a:buAutoNum type="arabicPeriod"/>
              <a:defRPr/>
            </a:pPr>
            <a:r>
              <a:rPr lang="fr-CH" sz="1200" dirty="0" smtClean="0"/>
              <a:t>Rapport d’analyse et archivage des preuves.</a:t>
            </a:r>
            <a:endParaRPr lang="fr-CH" sz="1200" dirty="0"/>
          </a:p>
          <a:p>
            <a:pPr marL="409575" lvl="2" indent="-228600" eaLnBrk="1" hangingPunct="1">
              <a:buNone/>
              <a:defRPr/>
            </a:pPr>
            <a:endParaRPr lang="fr-CH" sz="1200" dirty="0" smtClean="0"/>
          </a:p>
          <a:p>
            <a:pPr lvl="1" eaLnBrk="1" hangingPunct="1">
              <a:defRPr/>
            </a:pPr>
            <a:r>
              <a:rPr lang="fr-FR" sz="1400" b="1" dirty="0">
                <a:solidFill>
                  <a:srgbClr val="002776"/>
                </a:solidFill>
              </a:rPr>
              <a:t>Approche </a:t>
            </a:r>
            <a:r>
              <a:rPr lang="fr-FR" sz="1400" b="1" dirty="0" smtClean="0">
                <a:solidFill>
                  <a:srgbClr val="002776"/>
                </a:solidFill>
              </a:rPr>
              <a:t>« Live »: </a:t>
            </a:r>
            <a:r>
              <a:rPr lang="fr-FR" sz="1200" dirty="0" smtClean="0">
                <a:solidFill>
                  <a:srgbClr val="002776"/>
                </a:solidFill>
              </a:rPr>
              <a:t>Extraire les données « volatiles » avant déconnection.</a:t>
            </a:r>
            <a:br>
              <a:rPr lang="fr-FR" sz="1200" dirty="0" smtClean="0">
                <a:solidFill>
                  <a:srgbClr val="002776"/>
                </a:solidFill>
              </a:rPr>
            </a:br>
            <a:endParaRPr lang="fr-FR" sz="800" b="1" dirty="0">
              <a:solidFill>
                <a:srgbClr val="002776"/>
              </a:solidFill>
            </a:endParaRPr>
          </a:p>
          <a:p>
            <a:pPr lvl="1" eaLnBrk="1" hangingPunct="1">
              <a:defRPr/>
            </a:pPr>
            <a:r>
              <a:rPr lang="fr-CH" sz="1400" b="1" dirty="0" smtClean="0"/>
              <a:t>Exemples </a:t>
            </a:r>
            <a:r>
              <a:rPr lang="fr-CH" sz="1400" b="1" dirty="0"/>
              <a:t>de solutions:</a:t>
            </a:r>
          </a:p>
          <a:p>
            <a:pPr marL="409575" lvl="2" indent="-228600" eaLnBrk="1" hangingPunct="1">
              <a:buNone/>
              <a:defRPr/>
            </a:pPr>
            <a:endParaRPr lang="fr-CH" sz="1200" dirty="0" smtClean="0"/>
          </a:p>
        </p:txBody>
      </p:sp>
      <p:sp>
        <p:nvSpPr>
          <p:cNvPr id="9" name="Rectangle 8"/>
          <p:cNvSpPr/>
          <p:nvPr/>
        </p:nvSpPr>
        <p:spPr>
          <a:xfrm>
            <a:off x="467544" y="5206841"/>
            <a:ext cx="8064896" cy="1318503"/>
          </a:xfrm>
          <a:prstGeom prst="rect">
            <a:avLst/>
          </a:prstGeom>
        </p:spPr>
        <p:style>
          <a:lnRef idx="2">
            <a:schemeClr val="accent3"/>
          </a:lnRef>
          <a:fillRef idx="1">
            <a:schemeClr val="lt1"/>
          </a:fillRef>
          <a:effectRef idx="0">
            <a:schemeClr val="accent3"/>
          </a:effectRef>
          <a:fontRef idx="minor">
            <a:schemeClr val="dk1"/>
          </a:fontRef>
        </p:style>
        <p:txBody>
          <a:bodyPr rtlCol="0" anchor="t"/>
          <a:lstStyle/>
          <a:p>
            <a:pPr algn="ctr"/>
            <a:endParaRPr lang="fr-CH" dirty="0"/>
          </a:p>
        </p:txBody>
      </p:sp>
      <p:sp>
        <p:nvSpPr>
          <p:cNvPr id="10" name="Rectangle 9"/>
          <p:cNvSpPr/>
          <p:nvPr/>
        </p:nvSpPr>
        <p:spPr>
          <a:xfrm>
            <a:off x="4394076" y="5231224"/>
            <a:ext cx="4572000" cy="1084912"/>
          </a:xfrm>
          <a:prstGeom prst="rect">
            <a:avLst/>
          </a:prstGeom>
        </p:spPr>
        <p:txBody>
          <a:bodyPr>
            <a:spAutoFit/>
          </a:bodyPr>
          <a:lstStyle/>
          <a:p>
            <a:r>
              <a:rPr lang="fr-CH" sz="1050" b="1" u="sng" dirty="0" smtClean="0">
                <a:solidFill>
                  <a:schemeClr val="tx2"/>
                </a:solidFill>
              </a:rPr>
              <a:t>Open-source:</a:t>
            </a: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CAINE (Computer Aided INvestigative</a:t>
            </a:r>
            <a:r>
              <a:rPr lang="fr-CH" sz="1200" b="1" dirty="0" smtClean="0">
                <a:solidFill>
                  <a:schemeClr val="tx2"/>
                </a:solidFill>
              </a:rPr>
              <a:t> </a:t>
            </a:r>
            <a:r>
              <a:rPr lang="fr-CH" sz="1200" b="1" dirty="0" err="1" smtClean="0">
                <a:solidFill>
                  <a:schemeClr val="tx2"/>
                </a:solidFill>
              </a:rPr>
              <a:t>Environment</a:t>
            </a:r>
            <a:r>
              <a:rPr lang="fr-CH" sz="1200" b="1" dirty="0" smtClean="0">
                <a:solidFill>
                  <a:schemeClr val="tx2"/>
                </a:solidFill>
              </a:rPr>
              <a:t>)</a:t>
            </a: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BackTrack</a:t>
            </a:r>
            <a:r>
              <a:rPr lang="fr-CH" sz="1200" b="1" dirty="0" smtClean="0">
                <a:solidFill>
                  <a:schemeClr val="tx2"/>
                </a:solidFill>
              </a:rPr>
              <a:t> Linux: </a:t>
            </a:r>
            <a:r>
              <a:rPr lang="fr-CH" sz="1200" dirty="0" smtClean="0">
                <a:solidFill>
                  <a:schemeClr val="tx2"/>
                </a:solidFill>
              </a:rPr>
              <a:t>compilation d’outils </a:t>
            </a:r>
            <a:r>
              <a:rPr lang="fr-CH" sz="1200" dirty="0" err="1" smtClean="0">
                <a:solidFill>
                  <a:schemeClr val="tx2"/>
                </a:solidFill>
              </a:rPr>
              <a:t>forensics</a:t>
            </a:r>
            <a:r>
              <a:rPr lang="fr-CH" sz="1200" dirty="0" smtClean="0">
                <a:solidFill>
                  <a:schemeClr val="tx2"/>
                </a:solidFill>
              </a:rPr>
              <a:t>: </a:t>
            </a:r>
            <a:br>
              <a:rPr lang="fr-CH" sz="1200" dirty="0" smtClean="0">
                <a:solidFill>
                  <a:schemeClr val="tx2"/>
                </a:solidFill>
              </a:rPr>
            </a:br>
            <a:r>
              <a:rPr lang="fr-CH" sz="1200" dirty="0" smtClean="0">
                <a:solidFill>
                  <a:schemeClr val="tx2"/>
                </a:solidFill>
              </a:rPr>
              <a:t>	- dd, </a:t>
            </a:r>
            <a:r>
              <a:rPr lang="fr-CH" sz="1200" dirty="0" err="1" smtClean="0">
                <a:solidFill>
                  <a:schemeClr val="tx2"/>
                </a:solidFill>
              </a:rPr>
              <a:t>Autopsy</a:t>
            </a:r>
            <a:r>
              <a:rPr lang="fr-CH" sz="1200" dirty="0" smtClean="0">
                <a:solidFill>
                  <a:schemeClr val="tx2"/>
                </a:solidFill>
              </a:rPr>
              <a:t>, </a:t>
            </a:r>
            <a:r>
              <a:rPr lang="fr-CH" sz="1200" dirty="0" err="1" smtClean="0">
                <a:solidFill>
                  <a:schemeClr val="tx2"/>
                </a:solidFill>
              </a:rPr>
              <a:t>Sleuthkit</a:t>
            </a:r>
            <a:r>
              <a:rPr lang="fr-CH" sz="1200" dirty="0" smtClean="0">
                <a:solidFill>
                  <a:schemeClr val="tx2"/>
                </a:solidFill>
              </a:rPr>
              <a:t>, etc.</a:t>
            </a:r>
          </a:p>
        </p:txBody>
      </p:sp>
      <p:cxnSp>
        <p:nvCxnSpPr>
          <p:cNvPr id="15" name="Straight Connector 14"/>
          <p:cNvCxnSpPr/>
          <p:nvPr/>
        </p:nvCxnSpPr>
        <p:spPr>
          <a:xfrm>
            <a:off x="4283968" y="5229200"/>
            <a:ext cx="0" cy="936104"/>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39552" y="5206841"/>
            <a:ext cx="4572000" cy="1361911"/>
          </a:xfrm>
          <a:prstGeom prst="rect">
            <a:avLst/>
          </a:prstGeom>
        </p:spPr>
        <p:txBody>
          <a:bodyPr wrap="square">
            <a:spAutoFit/>
          </a:bodyPr>
          <a:lstStyle/>
          <a:p>
            <a:r>
              <a:rPr lang="fr-CH" sz="1050" b="1" u="sng" dirty="0" smtClean="0">
                <a:solidFill>
                  <a:schemeClr val="tx2"/>
                </a:solidFill>
              </a:rPr>
              <a:t>Propriétaires:</a:t>
            </a: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EnCase</a:t>
            </a:r>
            <a:r>
              <a:rPr lang="fr-CH" sz="1200" b="1" dirty="0" smtClean="0">
                <a:solidFill>
                  <a:schemeClr val="tx2"/>
                </a:solidFill>
              </a:rPr>
              <a:t> </a:t>
            </a:r>
            <a:r>
              <a:rPr lang="fr-CH" sz="1200" b="1" dirty="0" err="1" smtClean="0">
                <a:solidFill>
                  <a:schemeClr val="tx2"/>
                </a:solidFill>
              </a:rPr>
              <a:t>Forensic</a:t>
            </a:r>
            <a:endParaRPr lang="fr-CH" sz="1200" b="1" dirty="0" smtClean="0">
              <a:solidFill>
                <a:schemeClr val="tx2"/>
              </a:solidFill>
            </a:endParaRP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Forensic</a:t>
            </a:r>
            <a:r>
              <a:rPr lang="fr-CH" sz="1200" b="1" dirty="0" smtClean="0">
                <a:solidFill>
                  <a:schemeClr val="tx2"/>
                </a:solidFill>
              </a:rPr>
              <a:t> </a:t>
            </a:r>
            <a:r>
              <a:rPr lang="fr-CH" sz="1200" b="1" dirty="0" err="1" smtClean="0">
                <a:solidFill>
                  <a:schemeClr val="tx2"/>
                </a:solidFill>
              </a:rPr>
              <a:t>Toolkit</a:t>
            </a:r>
            <a:r>
              <a:rPr lang="fr-CH" sz="1200" b="1" dirty="0" smtClean="0">
                <a:solidFill>
                  <a:schemeClr val="tx2"/>
                </a:solidFill>
              </a:rPr>
              <a:t> Imager (FTK Imager)</a:t>
            </a: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Nuix</a:t>
            </a:r>
            <a:r>
              <a:rPr lang="fr-CH" sz="1200" b="1" dirty="0" smtClean="0">
                <a:solidFill>
                  <a:schemeClr val="tx2"/>
                </a:solidFill>
              </a:rPr>
              <a:t> </a:t>
            </a:r>
            <a:r>
              <a:rPr lang="fr-CH" sz="1200" b="1" dirty="0" err="1" smtClean="0">
                <a:solidFill>
                  <a:schemeClr val="tx2"/>
                </a:solidFill>
              </a:rPr>
              <a:t>eDiscovery</a:t>
            </a:r>
            <a:endParaRPr lang="fr-CH" sz="1200" b="1" dirty="0" smtClean="0">
              <a:solidFill>
                <a:schemeClr val="tx2"/>
              </a:solidFill>
            </a:endParaRPr>
          </a:p>
          <a:p>
            <a:pPr>
              <a:lnSpc>
                <a:spcPct val="150000"/>
              </a:lnSpc>
              <a:buFont typeface="Arial" pitchFamily="34" charset="0"/>
              <a:buChar char="•"/>
            </a:pPr>
            <a:r>
              <a:rPr lang="fr-CH" sz="1200" b="1" dirty="0" smtClean="0">
                <a:solidFill>
                  <a:schemeClr val="tx2"/>
                </a:solidFill>
              </a:rPr>
              <a:t> </a:t>
            </a:r>
            <a:r>
              <a:rPr lang="fr-CH" sz="1200" dirty="0" smtClean="0">
                <a:solidFill>
                  <a:schemeClr val="tx2"/>
                </a:solidFill>
              </a:rPr>
              <a:t>Live: </a:t>
            </a:r>
            <a:r>
              <a:rPr lang="fr-CH" sz="1200" b="1" dirty="0" smtClean="0">
                <a:solidFill>
                  <a:schemeClr val="tx2"/>
                </a:solidFill>
              </a:rPr>
              <a:t>Windows </a:t>
            </a:r>
            <a:r>
              <a:rPr lang="fr-CH" sz="1200" b="1" dirty="0" err="1" smtClean="0">
                <a:solidFill>
                  <a:schemeClr val="tx2"/>
                </a:solidFill>
              </a:rPr>
              <a:t>Forensic</a:t>
            </a:r>
            <a:r>
              <a:rPr lang="fr-CH" sz="1200" b="1" dirty="0" smtClean="0">
                <a:solidFill>
                  <a:schemeClr val="tx2"/>
                </a:solidFill>
              </a:rPr>
              <a:t> </a:t>
            </a:r>
            <a:r>
              <a:rPr lang="fr-CH" sz="1200" b="1" dirty="0" err="1" smtClean="0">
                <a:solidFill>
                  <a:schemeClr val="tx2"/>
                </a:solidFill>
              </a:rPr>
              <a:t>Toolchest</a:t>
            </a:r>
            <a:r>
              <a:rPr lang="fr-CH" sz="1200" b="1" dirty="0" smtClean="0">
                <a:solidFill>
                  <a:schemeClr val="tx2"/>
                </a:solidFill>
              </a:rPr>
              <a:t> (WFT)</a:t>
            </a:r>
            <a:endParaRPr lang="fr-CH" sz="1050" b="1" dirty="0" smtClean="0">
              <a:solidFill>
                <a:schemeClr val="tx2"/>
              </a:solidFill>
            </a:endParaRPr>
          </a:p>
        </p:txBody>
      </p:sp>
      <p:sp>
        <p:nvSpPr>
          <p:cNvPr id="18" name="Rectangle 17"/>
          <p:cNvSpPr/>
          <p:nvPr/>
        </p:nvSpPr>
        <p:spPr>
          <a:xfrm>
            <a:off x="6588224" y="4509120"/>
            <a:ext cx="2304256" cy="400110"/>
          </a:xfrm>
          <a:prstGeom prst="rect">
            <a:avLst/>
          </a:prstGeom>
        </p:spPr>
        <p:txBody>
          <a:bodyPr wrap="square">
            <a:spAutoFit/>
          </a:bodyPr>
          <a:lstStyle/>
          <a:p>
            <a:r>
              <a:rPr lang="fr-CH" sz="1000" u="sng" dirty="0" smtClean="0">
                <a:solidFill>
                  <a:srgbClr val="002776"/>
                </a:solidFill>
              </a:rPr>
              <a:t>Exemple de solution matérielle de duplication de disque</a:t>
            </a:r>
            <a:r>
              <a:rPr lang="fr-CH" sz="1000" dirty="0" smtClean="0">
                <a:solidFill>
                  <a:srgbClr val="002776"/>
                </a:solidFill>
              </a:rPr>
              <a:t> (</a:t>
            </a:r>
            <a:r>
              <a:rPr lang="fr-CH" sz="1000" dirty="0" err="1" smtClean="0">
                <a:solidFill>
                  <a:srgbClr val="002776"/>
                </a:solidFill>
              </a:rPr>
              <a:t>Atola</a:t>
            </a:r>
            <a:r>
              <a:rPr lang="fr-CH" sz="1000" dirty="0" smtClean="0">
                <a:solidFill>
                  <a:srgbClr val="002776"/>
                </a:solidFill>
              </a:rPr>
              <a:t> Insight)</a:t>
            </a:r>
            <a:endParaRPr lang="fr-CH" sz="1200" u="sng" dirty="0"/>
          </a:p>
        </p:txBody>
      </p:sp>
      <p:sp>
        <p:nvSpPr>
          <p:cNvPr id="20" name="Rectangle 19"/>
          <p:cNvSpPr/>
          <p:nvPr/>
        </p:nvSpPr>
        <p:spPr>
          <a:xfrm>
            <a:off x="4067944" y="6156012"/>
            <a:ext cx="582211" cy="369332"/>
          </a:xfrm>
          <a:prstGeom prst="rect">
            <a:avLst/>
          </a:prstGeom>
        </p:spPr>
        <p:txBody>
          <a:bodyPr wrap="none">
            <a:spAutoFit/>
          </a:bodyPr>
          <a:lstStyle/>
          <a:p>
            <a:r>
              <a:rPr lang="fr-CH" dirty="0" smtClean="0"/>
              <a:t>Etc.</a:t>
            </a:r>
            <a:endParaRPr lang="fr-CH" dirty="0"/>
          </a:p>
        </p:txBody>
      </p:sp>
      <p:sp>
        <p:nvSpPr>
          <p:cNvPr id="21" name="Rectangle 20"/>
          <p:cNvSpPr/>
          <p:nvPr/>
        </p:nvSpPr>
        <p:spPr>
          <a:xfrm>
            <a:off x="1979712" y="5909210"/>
            <a:ext cx="2304256" cy="400110"/>
          </a:xfrm>
          <a:prstGeom prst="rect">
            <a:avLst/>
          </a:prstGeom>
        </p:spPr>
        <p:txBody>
          <a:bodyPr wrap="square">
            <a:spAutoFit/>
          </a:bodyPr>
          <a:lstStyle/>
          <a:p>
            <a:r>
              <a:rPr lang="fr-CH" sz="1000" dirty="0" smtClean="0">
                <a:solidFill>
                  <a:srgbClr val="002776"/>
                </a:solidFill>
              </a:rPr>
              <a:t>Fonctions avancées: recherche par mots clés, </a:t>
            </a:r>
            <a:r>
              <a:rPr lang="fr-CH" sz="1000" dirty="0" err="1" smtClean="0">
                <a:solidFill>
                  <a:srgbClr val="002776"/>
                </a:solidFill>
              </a:rPr>
              <a:t>dé-duplication</a:t>
            </a:r>
            <a:r>
              <a:rPr lang="fr-CH" sz="1000" dirty="0" smtClean="0">
                <a:solidFill>
                  <a:srgbClr val="002776"/>
                </a:solidFill>
              </a:rPr>
              <a:t>, etc.)</a:t>
            </a:r>
            <a:endParaRPr lang="fr-CH" dirty="0"/>
          </a:p>
        </p:txBody>
      </p:sp>
      <p:sp>
        <p:nvSpPr>
          <p:cNvPr id="24" name="Rectangle 23"/>
          <p:cNvSpPr/>
          <p:nvPr/>
        </p:nvSpPr>
        <p:spPr>
          <a:xfrm>
            <a:off x="3347864" y="836712"/>
            <a:ext cx="4386137" cy="276999"/>
          </a:xfrm>
          <a:prstGeom prst="rect">
            <a:avLst/>
          </a:prstGeom>
          <a:solidFill>
            <a:schemeClr val="accent2">
              <a:lumMod val="20000"/>
              <a:lumOff val="80000"/>
            </a:schemeClr>
          </a:solidFill>
          <a:ln>
            <a:solidFill>
              <a:schemeClr val="tx1"/>
            </a:solidFill>
          </a:ln>
        </p:spPr>
        <p:txBody>
          <a:bodyPr wrap="none">
            <a:spAutoFit/>
          </a:bodyPr>
          <a:lstStyle/>
          <a:p>
            <a:r>
              <a:rPr lang="fr-FR" sz="1200" dirty="0" smtClean="0">
                <a:solidFill>
                  <a:schemeClr val="tx2"/>
                </a:solidFill>
              </a:rPr>
              <a:t>Pré-requis: protocole d’autorisation avant investigation interne</a:t>
            </a:r>
            <a:endParaRPr lang="fr-CH" sz="1200" dirty="0" smtClean="0">
              <a:solidFill>
                <a:schemeClr val="tx2"/>
              </a:solidFill>
            </a:endParaRPr>
          </a:p>
        </p:txBody>
      </p:sp>
    </p:spTree>
    <p:extLst>
      <p:ext uri="{BB962C8B-B14F-4D97-AF65-F5344CB8AC3E}">
        <p14:creationId xmlns:p14="http://schemas.microsoft.com/office/powerpoint/2010/main" val="48340560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252419" cy="433387"/>
          </a:xfrm>
          <a:prstGeom prst="rect">
            <a:avLst/>
          </a:prstGeom>
          <a:noFill/>
          <a:ln w="9525">
            <a:noFill/>
            <a:miter lim="800000"/>
            <a:headEnd/>
            <a:tailEnd/>
          </a:ln>
        </p:spPr>
        <p:txBody>
          <a:bodyPr lIns="0" tIns="0" rIns="0" bIns="0"/>
          <a:lstStyle/>
          <a:p>
            <a:pPr marL="534988" indent="-534988" eaLnBrk="0" fontAlgn="base" hangingPunct="0">
              <a:lnSpc>
                <a:spcPts val="3050"/>
              </a:lnSpc>
              <a:spcBef>
                <a:spcPct val="0"/>
              </a:spcBef>
              <a:spcAft>
                <a:spcPct val="0"/>
              </a:spcAft>
            </a:pPr>
            <a:r>
              <a:rPr lang="fr-CH" sz="2500" b="1" dirty="0" smtClean="0">
                <a:solidFill>
                  <a:srgbClr val="002776"/>
                </a:solidFill>
                <a:cs typeface="Arial" charset="0"/>
              </a:rPr>
              <a:t>IX) Sécurité physique du système d’information</a:t>
            </a: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104455" name="Picture 7" descr="http://www.netdor.net/images/diag12.png"/>
          <p:cNvPicPr>
            <a:picLocks noChangeAspect="1" noChangeArrowheads="1"/>
          </p:cNvPicPr>
          <p:nvPr/>
        </p:nvPicPr>
        <p:blipFill>
          <a:blip r:embed="rId3" cstate="print"/>
          <a:srcRect/>
          <a:stretch>
            <a:fillRect/>
          </a:stretch>
        </p:blipFill>
        <p:spPr bwMode="auto">
          <a:xfrm>
            <a:off x="5004048" y="3789040"/>
            <a:ext cx="3381375" cy="2381250"/>
          </a:xfrm>
          <a:prstGeom prst="rect">
            <a:avLst/>
          </a:prstGeom>
          <a:noFill/>
        </p:spPr>
      </p:pic>
    </p:spTree>
    <p:extLst>
      <p:ext uri="{BB962C8B-B14F-4D97-AF65-F5344CB8AC3E}">
        <p14:creationId xmlns:p14="http://schemas.microsoft.com/office/powerpoint/2010/main" val="7077910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Introduction</a:t>
            </a:r>
          </a:p>
        </p:txBody>
      </p:sp>
      <p:sp>
        <p:nvSpPr>
          <p:cNvPr id="5" name="Rectangle 5"/>
          <p:cNvSpPr>
            <a:spLocks noGrp="1"/>
          </p:cNvSpPr>
          <p:nvPr>
            <p:ph idx="1"/>
          </p:nvPr>
        </p:nvSpPr>
        <p:spPr>
          <a:xfrm>
            <a:off x="404813" y="980728"/>
            <a:ext cx="4671243" cy="5429597"/>
          </a:xfrm>
        </p:spPr>
        <p:txBody>
          <a:bodyPr/>
          <a:lstStyle/>
          <a:p>
            <a:pPr lvl="1" eaLnBrk="1" hangingPunct="1">
              <a:defRPr/>
            </a:pPr>
            <a:r>
              <a:rPr lang="fr-FR" sz="1600" b="1" dirty="0" smtClean="0"/>
              <a:t>La sécurité physique: un élément fondamental de toute démarche de sécurisation de l’information.</a:t>
            </a:r>
          </a:p>
          <a:p>
            <a:pPr lvl="1" eaLnBrk="1" hangingPunct="1">
              <a:defRPr/>
            </a:pPr>
            <a:endParaRPr lang="fr-FR" sz="1600" b="1" dirty="0"/>
          </a:p>
          <a:p>
            <a:pPr lvl="1" eaLnBrk="1" hangingPunct="1">
              <a:defRPr/>
            </a:pPr>
            <a:r>
              <a:rPr lang="fr-FR" sz="1600" b="1" dirty="0" smtClean="0"/>
              <a:t>Comprend la protection:</a:t>
            </a:r>
            <a:br>
              <a:rPr lang="fr-FR" sz="1600" b="1" dirty="0" smtClean="0"/>
            </a:br>
            <a:endParaRPr lang="fr-FR" sz="1050" b="1" dirty="0" smtClean="0"/>
          </a:p>
          <a:p>
            <a:pPr lvl="2" eaLnBrk="1" hangingPunct="1">
              <a:defRPr/>
            </a:pPr>
            <a:r>
              <a:rPr lang="fr-FR" sz="1400" b="1" dirty="0" smtClean="0"/>
              <a:t>Des bâtiments</a:t>
            </a:r>
            <a:br>
              <a:rPr lang="fr-FR" sz="1400" b="1" dirty="0" smtClean="0"/>
            </a:br>
            <a:endParaRPr lang="fr-FR" sz="1400" b="1" dirty="0" smtClean="0"/>
          </a:p>
          <a:p>
            <a:pPr lvl="2" eaLnBrk="1" hangingPunct="1">
              <a:defRPr/>
            </a:pPr>
            <a:r>
              <a:rPr lang="fr-FR" sz="1400" b="1" dirty="0" smtClean="0"/>
              <a:t>Des équipements matériels:</a:t>
            </a:r>
          </a:p>
          <a:p>
            <a:pPr lvl="3" eaLnBrk="1" hangingPunct="1">
              <a:defRPr/>
            </a:pPr>
            <a:r>
              <a:rPr lang="fr-FR" sz="1400" dirty="0" smtClean="0"/>
              <a:t>infrastructure: réseau, serveurs, supports de stockage, postes de travail, etc.</a:t>
            </a:r>
            <a:br>
              <a:rPr lang="fr-FR" sz="1400" dirty="0" smtClean="0"/>
            </a:br>
            <a:endParaRPr lang="fr-FR" sz="1400" dirty="0" smtClean="0"/>
          </a:p>
          <a:p>
            <a:pPr lvl="2" eaLnBrk="1" hangingPunct="1">
              <a:defRPr/>
            </a:pPr>
            <a:r>
              <a:rPr lang="fr-FR" sz="1400" b="1" dirty="0" smtClean="0"/>
              <a:t>Des informations et logiciels présents sur le matériel:</a:t>
            </a:r>
          </a:p>
          <a:p>
            <a:pPr lvl="3" eaLnBrk="1" hangingPunct="1">
              <a:defRPr/>
            </a:pPr>
            <a:r>
              <a:rPr lang="fr-FR" sz="1400" dirty="0" smtClean="0">
                <a:solidFill>
                  <a:srgbClr val="002776"/>
                </a:solidFill>
              </a:rPr>
              <a:t>Applications, bases de données, systèmes d’exploitation.</a:t>
            </a:r>
            <a:endParaRPr lang="fr-FR" sz="1400" dirty="0">
              <a:solidFill>
                <a:srgbClr val="002776"/>
              </a:solidFill>
            </a:endParaRPr>
          </a:p>
          <a:p>
            <a:pPr lvl="2" eaLnBrk="1" hangingPunct="1">
              <a:defRPr/>
            </a:pPr>
            <a:endParaRPr lang="fr-FR" sz="1200" b="1" dirty="0" smtClean="0"/>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FR" sz="1200" dirty="0" smtClean="0"/>
          </a:p>
        </p:txBody>
      </p:sp>
      <p:grpSp>
        <p:nvGrpSpPr>
          <p:cNvPr id="24" name="Group 23"/>
          <p:cNvGrpSpPr/>
          <p:nvPr/>
        </p:nvGrpSpPr>
        <p:grpSpPr>
          <a:xfrm>
            <a:off x="5148064" y="1052736"/>
            <a:ext cx="3240360" cy="3744416"/>
            <a:chOff x="5220072" y="1412776"/>
            <a:chExt cx="3240360" cy="3744416"/>
          </a:xfrm>
        </p:grpSpPr>
        <p:sp>
          <p:nvSpPr>
            <p:cNvPr id="8" name="Rectangle 7"/>
            <p:cNvSpPr/>
            <p:nvPr/>
          </p:nvSpPr>
          <p:spPr>
            <a:xfrm>
              <a:off x="5220072" y="1412776"/>
              <a:ext cx="3240360" cy="374441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1" name="Rectangle 10"/>
            <p:cNvSpPr/>
            <p:nvPr/>
          </p:nvSpPr>
          <p:spPr>
            <a:xfrm rot="16200000">
              <a:off x="4375643" y="3337325"/>
              <a:ext cx="2109873"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organisationnelle</a:t>
              </a:r>
              <a:endParaRPr lang="fr-CH" dirty="0"/>
            </a:p>
          </p:txBody>
        </p:sp>
        <p:sp>
          <p:nvSpPr>
            <p:cNvPr id="12" name="Rectangle 11"/>
            <p:cNvSpPr/>
            <p:nvPr/>
          </p:nvSpPr>
          <p:spPr>
            <a:xfrm>
              <a:off x="5732512" y="1565176"/>
              <a:ext cx="2583904" cy="3448000"/>
            </a:xfrm>
            <a:prstGeom prst="rect">
              <a:avLst/>
            </a:prstGeom>
            <a:solidFill>
              <a:schemeClr val="bg1">
                <a:lumMod val="95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4" name="Rectangle 13"/>
            <p:cNvSpPr/>
            <p:nvPr/>
          </p:nvSpPr>
          <p:spPr>
            <a:xfrm>
              <a:off x="6228184" y="4653136"/>
              <a:ext cx="1510350" cy="276999"/>
            </a:xfrm>
            <a:prstGeom prst="rect">
              <a:avLst/>
            </a:prstGeom>
            <a:noFill/>
          </p:spPr>
          <p:txBody>
            <a:bodyPr wrap="none">
              <a:spAutoFit/>
            </a:bodyPr>
            <a:lstStyle/>
            <a:p>
              <a:r>
                <a:rPr lang="fr-FR" sz="1200" b="1" dirty="0" smtClean="0">
                  <a:solidFill>
                    <a:srgbClr val="FF0000"/>
                  </a:solidFill>
                  <a:latin typeface="Arial" pitchFamily="34" charset="0"/>
                  <a:cs typeface="Arial" pitchFamily="34" charset="0"/>
                </a:rPr>
                <a:t>Sécurité physique</a:t>
              </a:r>
              <a:endParaRPr lang="fr-CH" b="1" dirty="0">
                <a:solidFill>
                  <a:srgbClr val="FF0000"/>
                </a:solidFill>
              </a:endParaRPr>
            </a:p>
          </p:txBody>
        </p:sp>
        <p:sp>
          <p:nvSpPr>
            <p:cNvPr id="16" name="Rectangle 15"/>
            <p:cNvSpPr/>
            <p:nvPr/>
          </p:nvSpPr>
          <p:spPr>
            <a:xfrm>
              <a:off x="5868144" y="1700808"/>
              <a:ext cx="2304256" cy="2880320"/>
            </a:xfrm>
            <a:prstGeom prst="rect">
              <a:avLst/>
            </a:prstGeom>
            <a:solidFill>
              <a:srgbClr val="FFCCCC"/>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7" name="Rectangle 16"/>
            <p:cNvSpPr/>
            <p:nvPr/>
          </p:nvSpPr>
          <p:spPr>
            <a:xfrm>
              <a:off x="6300192" y="4304129"/>
              <a:ext cx="1327608"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réseau</a:t>
              </a:r>
              <a:endParaRPr lang="fr-CH" dirty="0"/>
            </a:p>
          </p:txBody>
        </p:sp>
        <p:sp>
          <p:nvSpPr>
            <p:cNvPr id="18" name="Rectangle 17"/>
            <p:cNvSpPr/>
            <p:nvPr/>
          </p:nvSpPr>
          <p:spPr>
            <a:xfrm>
              <a:off x="6020544" y="1853208"/>
              <a:ext cx="2007840" cy="2367880"/>
            </a:xfrm>
            <a:prstGeom prst="rect">
              <a:avLst/>
            </a:prstGeom>
            <a:solidFill>
              <a:srgbClr val="FFC0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9" name="Rectangle 18"/>
            <p:cNvSpPr/>
            <p:nvPr/>
          </p:nvSpPr>
          <p:spPr>
            <a:xfrm>
              <a:off x="6012160" y="3944089"/>
              <a:ext cx="1944216" cy="276999"/>
            </a:xfrm>
            <a:prstGeom prst="rect">
              <a:avLst/>
            </a:prstGeom>
          </p:spPr>
          <p:txBody>
            <a:bodyPr wrap="square">
              <a:spAutoFit/>
            </a:bodyPr>
            <a:lstStyle/>
            <a:p>
              <a:pPr algn="ctr"/>
              <a:r>
                <a:rPr lang="fr-FR" sz="1200" b="1" dirty="0" smtClean="0">
                  <a:solidFill>
                    <a:srgbClr val="002776"/>
                  </a:solidFill>
                  <a:latin typeface="Arial" pitchFamily="34" charset="0"/>
                  <a:cs typeface="Arial" pitchFamily="34" charset="0"/>
                </a:rPr>
                <a:t>Sécurité systèmes + PC</a:t>
              </a:r>
              <a:endParaRPr lang="fr-CH" dirty="0"/>
            </a:p>
          </p:txBody>
        </p:sp>
        <p:sp>
          <p:nvSpPr>
            <p:cNvPr id="20" name="Rectangle 19"/>
            <p:cNvSpPr/>
            <p:nvPr/>
          </p:nvSpPr>
          <p:spPr>
            <a:xfrm>
              <a:off x="6172944" y="2005608"/>
              <a:ext cx="1711424" cy="1855440"/>
            </a:xfrm>
            <a:prstGeom prst="rect">
              <a:avLst/>
            </a:prstGeom>
            <a:solidFill>
              <a:srgbClr val="FFFF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21" name="Rectangle 20"/>
            <p:cNvSpPr/>
            <p:nvPr/>
          </p:nvSpPr>
          <p:spPr>
            <a:xfrm>
              <a:off x="6156176" y="3429000"/>
              <a:ext cx="1800200" cy="461665"/>
            </a:xfrm>
            <a:prstGeom prst="rect">
              <a:avLst/>
            </a:prstGeom>
          </p:spPr>
          <p:txBody>
            <a:bodyPr wrap="square">
              <a:spAutoFit/>
            </a:bodyPr>
            <a:lstStyle/>
            <a:p>
              <a:pPr algn="ctr"/>
              <a:r>
                <a:rPr lang="fr-FR" sz="1200" b="1" dirty="0" smtClean="0">
                  <a:solidFill>
                    <a:srgbClr val="002776"/>
                  </a:solidFill>
                  <a:latin typeface="Arial" pitchFamily="34" charset="0"/>
                  <a:cs typeface="Arial" pitchFamily="34" charset="0"/>
                </a:rPr>
                <a:t>Sécurité applications</a:t>
              </a:r>
              <a:br>
                <a:rPr lang="fr-FR" sz="1200" b="1" dirty="0" smtClean="0">
                  <a:solidFill>
                    <a:srgbClr val="002776"/>
                  </a:solidFill>
                  <a:latin typeface="Arial" pitchFamily="34" charset="0"/>
                  <a:cs typeface="Arial" pitchFamily="34" charset="0"/>
                </a:rPr>
              </a:br>
              <a:r>
                <a:rPr lang="fr-FR" sz="1200" b="1" dirty="0" smtClean="0">
                  <a:solidFill>
                    <a:srgbClr val="002776"/>
                  </a:solidFill>
                  <a:latin typeface="Arial" pitchFamily="34" charset="0"/>
                  <a:cs typeface="Arial" pitchFamily="34" charset="0"/>
                </a:rPr>
                <a:t>et bases de données</a:t>
              </a:r>
              <a:endParaRPr lang="fr-CH" dirty="0"/>
            </a:p>
          </p:txBody>
        </p:sp>
        <p:sp>
          <p:nvSpPr>
            <p:cNvPr id="22" name="Flowchart: Magnetic Disk 21"/>
            <p:cNvSpPr/>
            <p:nvPr/>
          </p:nvSpPr>
          <p:spPr>
            <a:xfrm>
              <a:off x="6588224" y="2276872"/>
              <a:ext cx="864096" cy="1008112"/>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1100" dirty="0" smtClean="0"/>
                <a:t>Données à protéger</a:t>
              </a:r>
              <a:endParaRPr lang="fr-CH" sz="1100" dirty="0"/>
            </a:p>
          </p:txBody>
        </p:sp>
      </p:grpSp>
      <p:sp>
        <p:nvSpPr>
          <p:cNvPr id="23" name="Rectangle 22"/>
          <p:cNvSpPr/>
          <p:nvPr/>
        </p:nvSpPr>
        <p:spPr>
          <a:xfrm>
            <a:off x="683568" y="5085184"/>
            <a:ext cx="806489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lvl="3">
              <a:defRPr/>
            </a:pPr>
            <a:r>
              <a:rPr lang="fr-FR" sz="1400" b="1" dirty="0" smtClean="0">
                <a:solidFill>
                  <a:srgbClr val="002776"/>
                </a:solidFill>
              </a:rPr>
              <a:t>La sécurité physique constitue la 1</a:t>
            </a:r>
            <a:r>
              <a:rPr lang="fr-FR" sz="1400" b="1" baseline="30000" dirty="0" smtClean="0">
                <a:solidFill>
                  <a:srgbClr val="002776"/>
                </a:solidFill>
              </a:rPr>
              <a:t>ère</a:t>
            </a:r>
            <a:r>
              <a:rPr lang="fr-FR" sz="1400" b="1" dirty="0" smtClean="0">
                <a:solidFill>
                  <a:srgbClr val="002776"/>
                </a:solidFill>
              </a:rPr>
              <a:t> ligne de défense assurant la sécurité de l’information contre les menaces liées à l’environnement. </a:t>
            </a:r>
            <a:endParaRPr lang="fr-FR" sz="1200" dirty="0" smtClean="0"/>
          </a:p>
        </p:txBody>
      </p:sp>
      <p:sp>
        <p:nvSpPr>
          <p:cNvPr id="27" name="Rectangle 26"/>
          <p:cNvSpPr/>
          <p:nvPr/>
        </p:nvSpPr>
        <p:spPr>
          <a:xfrm>
            <a:off x="4932040" y="5733256"/>
            <a:ext cx="367240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85725" lvl="2" indent="3175" defTabSz="913964" fontAlgn="base">
              <a:spcBef>
                <a:spcPct val="0"/>
              </a:spcBef>
              <a:spcAft>
                <a:spcPts val="275"/>
              </a:spcAft>
              <a:defRPr/>
            </a:pPr>
            <a:r>
              <a:rPr lang="fr-FR" sz="1200" b="1" dirty="0" smtClean="0">
                <a:solidFill>
                  <a:schemeClr val="tx2"/>
                </a:solidFill>
              </a:rPr>
              <a:t>Mise en œuvre requiert une analyse des risques et une identification des vulnérabilités.</a:t>
            </a:r>
          </a:p>
        </p:txBody>
      </p:sp>
      <p:sp>
        <p:nvSpPr>
          <p:cNvPr id="28" name="Right Arrow 27"/>
          <p:cNvSpPr/>
          <p:nvPr/>
        </p:nvSpPr>
        <p:spPr>
          <a:xfrm>
            <a:off x="4283968" y="5805264"/>
            <a:ext cx="432048" cy="360040"/>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CH"/>
          </a:p>
        </p:txBody>
      </p:sp>
      <p:sp>
        <p:nvSpPr>
          <p:cNvPr id="29" name="Rectangle 28"/>
          <p:cNvSpPr/>
          <p:nvPr/>
        </p:nvSpPr>
        <p:spPr>
          <a:xfrm>
            <a:off x="539552" y="5733256"/>
            <a:ext cx="3672408" cy="461665"/>
          </a:xfrm>
          <a:prstGeom prst="rect">
            <a:avLst/>
          </a:prstGeom>
        </p:spPr>
        <p:txBody>
          <a:bodyPr wrap="square">
            <a:spAutoFit/>
          </a:bodyPr>
          <a:lstStyle/>
          <a:p>
            <a:pPr marL="85725" lvl="2" indent="3175" defTabSz="913964" fontAlgn="base">
              <a:spcBef>
                <a:spcPct val="0"/>
              </a:spcBef>
              <a:spcAft>
                <a:spcPts val="275"/>
              </a:spcAft>
              <a:defRPr/>
            </a:pPr>
            <a:r>
              <a:rPr lang="fr-FR" sz="1200" b="1" dirty="0" smtClean="0">
                <a:solidFill>
                  <a:schemeClr val="tx2"/>
                </a:solidFill>
              </a:rPr>
              <a:t>Fréquemment soumise à des contraintes liées à l’existant </a:t>
            </a:r>
            <a:r>
              <a:rPr lang="fr-FR" sz="1200" dirty="0" smtClean="0">
                <a:solidFill>
                  <a:schemeClr val="tx2"/>
                </a:solidFill>
              </a:rPr>
              <a:t>(ex: bâtiments anciens)</a:t>
            </a:r>
          </a:p>
        </p:txBody>
      </p:sp>
    </p:spTree>
    <p:extLst>
      <p:ext uri="{BB962C8B-B14F-4D97-AF65-F5344CB8AC3E}">
        <p14:creationId xmlns:p14="http://schemas.microsoft.com/office/powerpoint/2010/main" val="222462936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sz="2000" dirty="0" smtClean="0"/>
              <a:t/>
            </a:r>
            <a:br>
              <a:rPr sz="2000" dirty="0" smtClean="0"/>
            </a:br>
            <a:r>
              <a:rPr lang="fr-CH" sz="1800" dirty="0" smtClean="0">
                <a:solidFill>
                  <a:schemeClr val="accent1">
                    <a:lumMod val="60000"/>
                    <a:lumOff val="40000"/>
                  </a:schemeClr>
                </a:solidFill>
              </a:rPr>
              <a:t>Menaces</a:t>
            </a:r>
          </a:p>
        </p:txBody>
      </p:sp>
      <p:sp>
        <p:nvSpPr>
          <p:cNvPr id="5" name="Rectangle 5"/>
          <p:cNvSpPr>
            <a:spLocks noGrp="1"/>
          </p:cNvSpPr>
          <p:nvPr>
            <p:ph idx="1"/>
          </p:nvPr>
        </p:nvSpPr>
        <p:spPr>
          <a:xfrm>
            <a:off x="404813" y="980728"/>
            <a:ext cx="8343651" cy="5429597"/>
          </a:xfrm>
        </p:spPr>
        <p:txBody>
          <a:bodyPr/>
          <a:lstStyle/>
          <a:p>
            <a:pPr lvl="1" eaLnBrk="1" hangingPunct="1">
              <a:defRPr/>
            </a:pPr>
            <a:endParaRPr lang="fr-CH" sz="1600" b="1" dirty="0" smtClean="0"/>
          </a:p>
          <a:p>
            <a:pPr lvl="1" eaLnBrk="1" hangingPunct="1">
              <a:defRPr/>
            </a:pPr>
            <a:endParaRPr lang="fr-CH" sz="1600" b="1" dirty="0"/>
          </a:p>
          <a:p>
            <a:pPr lvl="1" eaLnBrk="1" hangingPunct="1">
              <a:defRPr/>
            </a:pPr>
            <a:r>
              <a:rPr lang="fr-FR" sz="1600" b="1" dirty="0" smtClean="0"/>
              <a:t>Menaces liées à l’environnement</a:t>
            </a:r>
          </a:p>
          <a:p>
            <a:pPr lvl="3" eaLnBrk="1" hangingPunct="1">
              <a:tabLst>
                <a:tab pos="8123238" algn="l"/>
                <a:tab pos="8229600" algn="r"/>
              </a:tabLst>
              <a:defRPr/>
            </a:pPr>
            <a:r>
              <a:rPr lang="fr-FR" altLang="en-GB" dirty="0"/>
              <a:t>Sinistres d’origine </a:t>
            </a:r>
            <a:r>
              <a:rPr lang="fr-FR" altLang="en-GB" dirty="0" smtClean="0"/>
              <a:t>naturelle </a:t>
            </a:r>
            <a:r>
              <a:rPr lang="fr-FR" altLang="en-GB" sz="1200" dirty="0" smtClean="0">
                <a:solidFill>
                  <a:srgbClr val="002776"/>
                </a:solidFill>
              </a:rPr>
              <a:t>(inondation, tremblement de terre, etc.)</a:t>
            </a:r>
            <a:endParaRPr lang="fr-FR" altLang="en-GB" dirty="0"/>
          </a:p>
          <a:p>
            <a:pPr lvl="2" eaLnBrk="1" hangingPunct="1">
              <a:defRPr/>
            </a:pPr>
            <a:endParaRPr lang="fr-FR" sz="1200" b="1" dirty="0" smtClean="0"/>
          </a:p>
          <a:p>
            <a:pPr lvl="1" eaLnBrk="1" hangingPunct="1">
              <a:defRPr/>
            </a:pPr>
            <a:r>
              <a:rPr lang="fr-FR" altLang="en-GB" sz="1600" b="1" dirty="0" smtClean="0"/>
              <a:t>Déficience </a:t>
            </a:r>
            <a:r>
              <a:rPr lang="fr-FR" altLang="en-GB" sz="1600" b="1" dirty="0"/>
              <a:t>de l’environnement physique</a:t>
            </a:r>
          </a:p>
          <a:p>
            <a:pPr lvl="3" eaLnBrk="1" hangingPunct="1">
              <a:tabLst>
                <a:tab pos="8123238" algn="l"/>
                <a:tab pos="8229600" algn="r"/>
              </a:tabLst>
              <a:defRPr/>
            </a:pPr>
            <a:r>
              <a:rPr lang="fr-FR" altLang="en-GB" dirty="0" smtClean="0"/>
              <a:t>Alimentation électrique </a:t>
            </a:r>
            <a:r>
              <a:rPr lang="fr-FR" altLang="en-GB" sz="1200" dirty="0"/>
              <a:t>(exemple de </a:t>
            </a:r>
            <a:r>
              <a:rPr lang="fr-FR" altLang="en-GB" sz="1200" dirty="0" smtClean="0"/>
              <a:t>menaces: </a:t>
            </a:r>
            <a:r>
              <a:rPr lang="fr-FR" altLang="en-GB" sz="1200" dirty="0"/>
              <a:t>Coupures électriques, surtensions)</a:t>
            </a:r>
          </a:p>
          <a:p>
            <a:pPr lvl="3" eaLnBrk="1" hangingPunct="1">
              <a:tabLst>
                <a:tab pos="8123238" algn="l"/>
                <a:tab pos="8229600" algn="r"/>
              </a:tabLst>
              <a:defRPr/>
            </a:pPr>
            <a:r>
              <a:rPr lang="fr-FR" altLang="en-GB" dirty="0" smtClean="0"/>
              <a:t>Humidité </a:t>
            </a:r>
            <a:r>
              <a:rPr lang="fr-FR" altLang="en-GB" sz="1200" dirty="0" smtClean="0"/>
              <a:t>(ex: fuite d’eau)</a:t>
            </a:r>
            <a:endParaRPr lang="fr-FR" altLang="en-GB" dirty="0" smtClean="0"/>
          </a:p>
          <a:p>
            <a:pPr lvl="3" eaLnBrk="1" hangingPunct="1">
              <a:tabLst>
                <a:tab pos="8123238" algn="l"/>
                <a:tab pos="8229600" algn="r"/>
              </a:tabLst>
              <a:defRPr/>
            </a:pPr>
            <a:r>
              <a:rPr lang="fr-FR" altLang="en-GB" dirty="0" smtClean="0"/>
              <a:t>Température </a:t>
            </a:r>
            <a:r>
              <a:rPr lang="fr-FR" altLang="en-GB" sz="1200" dirty="0"/>
              <a:t>(ex: panne de climatisation)</a:t>
            </a:r>
            <a:r>
              <a:rPr lang="fr-FR" altLang="en-GB" dirty="0" smtClean="0"/>
              <a:t/>
            </a:r>
            <a:br>
              <a:rPr lang="fr-FR" altLang="en-GB" dirty="0" smtClean="0"/>
            </a:br>
            <a:endParaRPr lang="fr-FR" altLang="en-GB" dirty="0"/>
          </a:p>
          <a:p>
            <a:pPr lvl="1" eaLnBrk="1" hangingPunct="1">
              <a:defRPr/>
            </a:pPr>
            <a:r>
              <a:rPr lang="fr-FR" altLang="en-GB" sz="1600" b="1" dirty="0" smtClean="0"/>
              <a:t>Menaces d’origine humaine</a:t>
            </a:r>
            <a:endParaRPr lang="fr-FR" altLang="en-GB" sz="1600" b="1" dirty="0"/>
          </a:p>
          <a:p>
            <a:pPr lvl="3" eaLnBrk="1" hangingPunct="1">
              <a:tabLst>
                <a:tab pos="8123238" algn="l"/>
                <a:tab pos="8229600" algn="r"/>
              </a:tabLst>
              <a:defRPr/>
            </a:pPr>
            <a:r>
              <a:rPr lang="fr-FR" altLang="en-GB" dirty="0"/>
              <a:t>Accès </a:t>
            </a:r>
            <a:r>
              <a:rPr lang="fr-FR" altLang="en-GB" dirty="0" smtClean="0"/>
              <a:t>non-autorisés / non-supervisés </a:t>
            </a:r>
            <a:r>
              <a:rPr lang="fr-FR" altLang="en-GB" sz="1200" dirty="0">
                <a:solidFill>
                  <a:srgbClr val="002776"/>
                </a:solidFill>
              </a:rPr>
              <a:t>(ex: </a:t>
            </a:r>
            <a:r>
              <a:rPr lang="fr-FR" altLang="en-GB" sz="1200" dirty="0" smtClean="0">
                <a:solidFill>
                  <a:srgbClr val="002776"/>
                </a:solidFill>
              </a:rPr>
              <a:t>accès de tiers non-supervisés aux salles informatiques, équipements mutualisés, etc.)</a:t>
            </a:r>
            <a:endParaRPr lang="fr-FR" altLang="en-GB" dirty="0"/>
          </a:p>
          <a:p>
            <a:pPr lvl="3" eaLnBrk="1" hangingPunct="1">
              <a:tabLst>
                <a:tab pos="8123238" algn="l"/>
                <a:tab pos="8229600" algn="r"/>
              </a:tabLst>
              <a:defRPr/>
            </a:pPr>
            <a:r>
              <a:rPr lang="fr-FR" altLang="en-GB" dirty="0"/>
              <a:t>Vol </a:t>
            </a:r>
            <a:r>
              <a:rPr lang="fr-FR" altLang="en-GB" dirty="0" smtClean="0"/>
              <a:t>d’information / vol de matériel </a:t>
            </a:r>
            <a:r>
              <a:rPr lang="fr-FR" altLang="en-GB" sz="1200" dirty="0" smtClean="0"/>
              <a:t>(fuites </a:t>
            </a:r>
            <a:r>
              <a:rPr lang="fr-FR" altLang="en-GB" sz="1200" dirty="0"/>
              <a:t>d’informations suite à la consultation d’information mise au rebus par </a:t>
            </a:r>
            <a:r>
              <a:rPr lang="fr-FR" altLang="en-GB" sz="1200" dirty="0" smtClean="0"/>
              <a:t>l’entreprise)</a:t>
            </a:r>
            <a:endParaRPr lang="fr-FR" altLang="en-GB" sz="1200" dirty="0"/>
          </a:p>
          <a:p>
            <a:pPr lvl="3" eaLnBrk="1" hangingPunct="1">
              <a:tabLst>
                <a:tab pos="8123238" algn="l"/>
                <a:tab pos="8229600" algn="r"/>
              </a:tabLst>
              <a:defRPr/>
            </a:pPr>
            <a:r>
              <a:rPr lang="fr-FR" altLang="en-GB" dirty="0" smtClean="0"/>
              <a:t>Espionnage </a:t>
            </a:r>
            <a:r>
              <a:rPr lang="fr-FR" altLang="en-GB" sz="1200" dirty="0" smtClean="0"/>
              <a:t>(ex: pose </a:t>
            </a:r>
            <a:r>
              <a:rPr lang="fr-FR" altLang="en-GB" sz="1200" dirty="0"/>
              <a:t>de </a:t>
            </a:r>
            <a:r>
              <a:rPr lang="fr-FR" altLang="en-GB" sz="1200" dirty="0" err="1"/>
              <a:t>keyloggers</a:t>
            </a:r>
            <a:r>
              <a:rPr lang="fr-FR" altLang="en-GB" sz="1200" dirty="0"/>
              <a:t> </a:t>
            </a:r>
            <a:r>
              <a:rPr lang="fr-FR" altLang="en-GB" sz="1200" dirty="0" smtClean="0"/>
              <a:t>matériels sur les postes de travail ou équipements réseau)</a:t>
            </a:r>
            <a:endParaRPr lang="fr-FR" altLang="en-GB" sz="1200" dirty="0"/>
          </a:p>
          <a:p>
            <a:pPr lvl="3" eaLnBrk="1" hangingPunct="1">
              <a:tabLst>
                <a:tab pos="8123238" algn="l"/>
                <a:tab pos="8229600" algn="r"/>
              </a:tabLst>
              <a:defRPr/>
            </a:pPr>
            <a:r>
              <a:rPr lang="fr-FR" altLang="en-GB" dirty="0" smtClean="0"/>
              <a:t>Equipements hors-site </a:t>
            </a:r>
            <a:r>
              <a:rPr lang="fr-FR" altLang="en-GB" sz="1200" dirty="0"/>
              <a:t>(utilisateurs mobiles, équipements en cours de maintenance, etc.)</a:t>
            </a:r>
          </a:p>
          <a:p>
            <a:pPr lvl="3" eaLnBrk="1" hangingPunct="1">
              <a:tabLst>
                <a:tab pos="8123238" algn="l"/>
                <a:tab pos="8229600" algn="r"/>
              </a:tabLst>
              <a:defRPr/>
            </a:pPr>
            <a:r>
              <a:rPr lang="fr-FR" altLang="en-GB" dirty="0" smtClean="0"/>
              <a:t>Pandémie</a:t>
            </a:r>
          </a:p>
          <a:p>
            <a:pPr lvl="3" eaLnBrk="1" hangingPunct="1">
              <a:tabLst>
                <a:tab pos="8123238" algn="l"/>
                <a:tab pos="8229600" algn="r"/>
              </a:tabLst>
              <a:defRPr/>
            </a:pPr>
            <a:r>
              <a:rPr lang="fr-FR" altLang="en-GB" dirty="0" smtClean="0"/>
              <a:t>Etc.</a:t>
            </a:r>
            <a:endParaRPr lang="fr-FR" altLang="en-GB" dirty="0"/>
          </a:p>
          <a:p>
            <a:pPr lvl="3" eaLnBrk="1" hangingPunct="1">
              <a:buNone/>
              <a:tabLst>
                <a:tab pos="8123238" algn="l"/>
                <a:tab pos="8229600" algn="r"/>
              </a:tabLst>
              <a:defRPr/>
            </a:pPr>
            <a:endParaRPr lang="fr-FR" altLang="en-GB" dirty="0"/>
          </a:p>
          <a:p>
            <a:pPr lvl="2" eaLnBrk="1" hangingPunct="1">
              <a:defRPr/>
            </a:pPr>
            <a:endParaRPr lang="fr-FR" sz="1100" b="1" dirty="0"/>
          </a:p>
          <a:p>
            <a:pPr lvl="2" eaLnBrk="1" hangingPunct="1">
              <a:buNone/>
              <a:defRPr/>
            </a:pPr>
            <a:endParaRPr lang="fr-FR" sz="1200" dirty="0" smtClean="0"/>
          </a:p>
          <a:p>
            <a:pPr lvl="1" eaLnBrk="1" hangingPunct="1">
              <a:buFont typeface="Wingdings" pitchFamily="2" charset="2"/>
              <a:buChar char="Ø"/>
              <a:defRPr/>
            </a:pPr>
            <a:endParaRPr lang="fr-FR" sz="500" dirty="0" smtClean="0"/>
          </a:p>
          <a:p>
            <a:pPr lvl="2" eaLnBrk="1" hangingPunct="1">
              <a:buNone/>
              <a:defRPr/>
            </a:pPr>
            <a:endParaRPr lang="fr-FR" sz="900" dirty="0"/>
          </a:p>
          <a:p>
            <a:pPr lvl="2" eaLnBrk="1" hangingPunct="1">
              <a:buFontTx/>
              <a:buChar char="-"/>
              <a:defRPr/>
            </a:pPr>
            <a:endParaRPr lang="fr-FR" sz="1200" dirty="0"/>
          </a:p>
          <a:p>
            <a:pPr lvl="2" eaLnBrk="1" hangingPunct="1">
              <a:defRPr/>
            </a:pPr>
            <a:endParaRPr lang="fr-FR" sz="12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4" name="TextBox 7"/>
          <p:cNvSpPr txBox="1"/>
          <p:nvPr/>
        </p:nvSpPr>
        <p:spPr>
          <a:xfrm>
            <a:off x="395536" y="1124744"/>
            <a:ext cx="446449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Quelles menaces ?</a:t>
            </a:r>
            <a:endParaRPr lang="fr-CH" sz="1200" dirty="0">
              <a:solidFill>
                <a:srgbClr val="002776"/>
              </a:solidFill>
              <a:cs typeface="Arial" pitchFamily="34" charset="0"/>
            </a:endParaRPr>
          </a:p>
        </p:txBody>
      </p:sp>
      <p:sp>
        <p:nvSpPr>
          <p:cNvPr id="9" name="Rectangle 8"/>
          <p:cNvSpPr/>
          <p:nvPr/>
        </p:nvSpPr>
        <p:spPr>
          <a:xfrm>
            <a:off x="2843808" y="5877272"/>
            <a:ext cx="540060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CH" altLang="en-GB" sz="1200" b="1" dirty="0" smtClean="0">
                <a:solidFill>
                  <a:schemeClr val="tx2"/>
                </a:solidFill>
              </a:rPr>
              <a:t>A savoir: dans la majorité des cas, l’accès physique à une machine permet de compromettre la sécurité des données. </a:t>
            </a:r>
          </a:p>
        </p:txBody>
      </p:sp>
    </p:spTree>
    <p:extLst>
      <p:ext uri="{BB962C8B-B14F-4D97-AF65-F5344CB8AC3E}">
        <p14:creationId xmlns:p14="http://schemas.microsoft.com/office/powerpoint/2010/main" val="2902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Quels objectifs?</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Objectif numéro 1 de la sécurité physique:</a:t>
            </a:r>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CH" sz="1200" b="1" dirty="0" smtClean="0">
              <a:solidFill>
                <a:srgbClr val="7030A0"/>
              </a:solidFill>
            </a:endParaRPr>
          </a:p>
          <a:p>
            <a:pPr marL="180975" lvl="1" indent="0" eaLnBrk="1" hangingPunct="1">
              <a:buNone/>
              <a:defRPr/>
            </a:pPr>
            <a:endParaRPr lang="fr-CH" sz="1200" b="1" dirty="0">
              <a:solidFill>
                <a:srgbClr val="7030A0"/>
              </a:solidFill>
            </a:endParaRPr>
          </a:p>
          <a:p>
            <a:pPr marL="180975" lvl="1" indent="0" eaLnBrk="1" hangingPunct="1">
              <a:buNone/>
              <a:defRPr/>
            </a:pPr>
            <a:endParaRPr lang="fr-CH" sz="1200" b="1" dirty="0" smtClean="0">
              <a:solidFill>
                <a:srgbClr val="7030A0"/>
              </a:solidFill>
            </a:endParaRPr>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CH" sz="1200" b="1" dirty="0" smtClean="0">
              <a:solidFill>
                <a:srgbClr val="7030A0"/>
              </a:solidFill>
            </a:endParaRPr>
          </a:p>
          <a:p>
            <a:pPr lvl="1" eaLnBrk="1" hangingPunct="1">
              <a:defRPr/>
            </a:pPr>
            <a:r>
              <a:rPr lang="fr-FR" sz="1600" b="1" dirty="0" smtClean="0"/>
              <a:t>Objectif général: </a:t>
            </a:r>
          </a:p>
          <a:p>
            <a:pPr lvl="2" eaLnBrk="1" hangingPunct="1">
              <a:defRPr/>
            </a:pPr>
            <a:endParaRPr lang="fr-FR" sz="1200" dirty="0" smtClean="0"/>
          </a:p>
          <a:p>
            <a:pPr lvl="3" eaLnBrk="1" hangingPunct="1">
              <a:tabLst>
                <a:tab pos="8123238" algn="l"/>
                <a:tab pos="8229600" algn="r"/>
              </a:tabLst>
              <a:defRPr/>
            </a:pPr>
            <a:r>
              <a:rPr lang="fr-FR" altLang="en-GB" dirty="0" smtClean="0"/>
              <a:t>Prévenir les menaces</a:t>
            </a:r>
          </a:p>
          <a:p>
            <a:pPr lvl="3" eaLnBrk="1" hangingPunct="1">
              <a:tabLst>
                <a:tab pos="8123238" algn="l"/>
                <a:tab pos="8229600" algn="r"/>
              </a:tabLst>
              <a:defRPr/>
            </a:pPr>
            <a:r>
              <a:rPr lang="fr-FR" altLang="en-GB" dirty="0" smtClean="0"/>
              <a:t>Retarder</a:t>
            </a:r>
          </a:p>
          <a:p>
            <a:pPr lvl="3" eaLnBrk="1" hangingPunct="1">
              <a:tabLst>
                <a:tab pos="8123238" algn="l"/>
                <a:tab pos="8229600" algn="r"/>
              </a:tabLst>
              <a:defRPr/>
            </a:pPr>
            <a:r>
              <a:rPr lang="fr-FR" altLang="en-GB" dirty="0" smtClean="0"/>
              <a:t>Détecter</a:t>
            </a:r>
          </a:p>
          <a:p>
            <a:pPr lvl="3" eaLnBrk="1" hangingPunct="1">
              <a:tabLst>
                <a:tab pos="8123238" algn="l"/>
                <a:tab pos="8229600" algn="r"/>
              </a:tabLst>
              <a:defRPr/>
            </a:pPr>
            <a:r>
              <a:rPr lang="fr-FR" altLang="en-GB" dirty="0" smtClean="0"/>
              <a:t>Evaluer</a:t>
            </a:r>
          </a:p>
          <a:p>
            <a:pPr lvl="3" eaLnBrk="1" hangingPunct="1">
              <a:tabLst>
                <a:tab pos="8123238" algn="l"/>
                <a:tab pos="8229600" algn="r"/>
              </a:tabLst>
              <a:defRPr/>
            </a:pPr>
            <a:r>
              <a:rPr lang="fr-FR" altLang="en-GB" dirty="0" smtClean="0"/>
              <a:t>Répondre</a:t>
            </a:r>
            <a:endParaRPr lang="fr-FR" sz="1200" dirty="0" smtClean="0"/>
          </a:p>
        </p:txBody>
      </p:sp>
      <p:sp>
        <p:nvSpPr>
          <p:cNvPr id="9" name="Rounded Rectangle 8"/>
          <p:cNvSpPr/>
          <p:nvPr/>
        </p:nvSpPr>
        <p:spPr>
          <a:xfrm>
            <a:off x="2453581" y="1412776"/>
            <a:ext cx="4320480" cy="36004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600" b="1" dirty="0" smtClean="0">
                <a:solidFill>
                  <a:schemeClr val="tx2"/>
                </a:solidFill>
              </a:rPr>
              <a:t>Protéger la vie des employés avant tout</a:t>
            </a:r>
          </a:p>
        </p:txBody>
      </p:sp>
      <p:pic>
        <p:nvPicPr>
          <p:cNvPr id="10" name="Picture 4" descr="d:\Users\jcheritier\AppData\Local\Microsoft\Windows\Temporary Internet Files\Content.IE5\C9D6MX2E\MCj04339170000[1].png"/>
          <p:cNvPicPr>
            <a:picLocks noChangeAspect="1" noChangeArrowheads="1"/>
          </p:cNvPicPr>
          <p:nvPr/>
        </p:nvPicPr>
        <p:blipFill>
          <a:blip r:embed="rId3" cstate="print"/>
          <a:srcRect/>
          <a:stretch>
            <a:fillRect/>
          </a:stretch>
        </p:blipFill>
        <p:spPr bwMode="auto">
          <a:xfrm>
            <a:off x="6342013" y="836712"/>
            <a:ext cx="929219" cy="928688"/>
          </a:xfrm>
          <a:prstGeom prst="rect">
            <a:avLst/>
          </a:prstGeom>
          <a:noFill/>
          <a:ln w="9525">
            <a:noFill/>
            <a:miter lim="800000"/>
            <a:headEnd/>
            <a:tailEnd/>
          </a:ln>
        </p:spPr>
      </p:pic>
      <p:sp>
        <p:nvSpPr>
          <p:cNvPr id="13" name="Rectangle 12"/>
          <p:cNvSpPr/>
          <p:nvPr/>
        </p:nvSpPr>
        <p:spPr>
          <a:xfrm>
            <a:off x="2381573" y="1844824"/>
            <a:ext cx="5237331" cy="461665"/>
          </a:xfrm>
          <a:prstGeom prst="rect">
            <a:avLst/>
          </a:prstGeom>
        </p:spPr>
        <p:txBody>
          <a:bodyPr wrap="none">
            <a:spAutoFit/>
          </a:bodyPr>
          <a:lstStyle/>
          <a:p>
            <a:r>
              <a:rPr lang="fr-FR" sz="1200" dirty="0" smtClean="0">
                <a:solidFill>
                  <a:srgbClr val="002776"/>
                </a:solidFill>
              </a:rPr>
              <a:t>Ex:  - agent d'extinction d'incendies potentiellement dangereux (gaz halon)</a:t>
            </a:r>
            <a:br>
              <a:rPr lang="fr-FR" sz="1200" dirty="0" smtClean="0">
                <a:solidFill>
                  <a:srgbClr val="002776"/>
                </a:solidFill>
              </a:rPr>
            </a:br>
            <a:r>
              <a:rPr lang="fr-FR" sz="1200" dirty="0" smtClean="0">
                <a:solidFill>
                  <a:srgbClr val="002776"/>
                </a:solidFill>
              </a:rPr>
              <a:t>       - ne pas compromettre l’évacuation du personnel</a:t>
            </a:r>
            <a:endParaRPr lang="fr-CH" dirty="0"/>
          </a:p>
        </p:txBody>
      </p:sp>
      <p:sp>
        <p:nvSpPr>
          <p:cNvPr id="15" name="Rounded Rectangle 14"/>
          <p:cNvSpPr/>
          <p:nvPr/>
        </p:nvSpPr>
        <p:spPr>
          <a:xfrm>
            <a:off x="2453581" y="2492896"/>
            <a:ext cx="4320480" cy="3600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H" sz="1600" b="1" dirty="0" smtClean="0">
                <a:solidFill>
                  <a:schemeClr val="tx2"/>
                </a:solidFill>
              </a:rPr>
              <a:t>Protéger les actifs de l’entreprise</a:t>
            </a:r>
          </a:p>
        </p:txBody>
      </p:sp>
    </p:spTree>
    <p:extLst>
      <p:ext uri="{BB962C8B-B14F-4D97-AF65-F5344CB8AC3E}">
        <p14:creationId xmlns:p14="http://schemas.microsoft.com/office/powerpoint/2010/main" val="343037336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Contrôles environnementaux </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Environnement de contrôle associant contrôles préventifs, détectifs et correctifs.</a:t>
            </a:r>
          </a:p>
          <a:p>
            <a:pPr lvl="1" eaLnBrk="1" hangingPunct="1">
              <a:defRPr/>
            </a:pPr>
            <a:endParaRPr lang="fr-FR" sz="1600" b="1" dirty="0"/>
          </a:p>
          <a:p>
            <a:pPr lvl="1" eaLnBrk="1" hangingPunct="1">
              <a:buNone/>
              <a:defRPr/>
            </a:pPr>
            <a:r>
              <a:rPr lang="fr-FR" sz="1600" b="1" dirty="0" smtClean="0">
                <a:solidFill>
                  <a:schemeClr val="accent1">
                    <a:lumMod val="60000"/>
                    <a:lumOff val="40000"/>
                  </a:schemeClr>
                </a:solidFill>
                <a:latin typeface="+mj-lt"/>
                <a:ea typeface="+mj-ea"/>
                <a:cs typeface="+mj-cs"/>
              </a:rPr>
              <a:t>   Exemples </a:t>
            </a:r>
            <a:r>
              <a:rPr lang="fr-FR" sz="1600" b="1" dirty="0">
                <a:solidFill>
                  <a:schemeClr val="accent1">
                    <a:lumMod val="60000"/>
                    <a:lumOff val="40000"/>
                  </a:schemeClr>
                </a:solidFill>
                <a:latin typeface="+mj-lt"/>
                <a:ea typeface="+mj-ea"/>
                <a:cs typeface="+mj-cs"/>
              </a:rPr>
              <a:t>de contrôles environnementaux:</a:t>
            </a:r>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FR" sz="1200" dirty="0" smtClean="0"/>
          </a:p>
        </p:txBody>
      </p:sp>
      <p:graphicFrame>
        <p:nvGraphicFramePr>
          <p:cNvPr id="6" name="Table 5"/>
          <p:cNvGraphicFramePr>
            <a:graphicFrameLocks noGrp="1"/>
          </p:cNvGraphicFramePr>
          <p:nvPr/>
        </p:nvGraphicFramePr>
        <p:xfrm>
          <a:off x="395536" y="1988840"/>
          <a:ext cx="8208084" cy="3493452"/>
        </p:xfrm>
        <a:graphic>
          <a:graphicData uri="http://schemas.openxmlformats.org/drawingml/2006/table">
            <a:tbl>
              <a:tblPr firstRow="1" bandRow="1">
                <a:tableStyleId>{69012ECD-51FC-41F1-AA8D-1B2483CD663E}</a:tableStyleId>
              </a:tblPr>
              <a:tblGrid>
                <a:gridCol w="2052021"/>
                <a:gridCol w="2052021"/>
                <a:gridCol w="2052021"/>
                <a:gridCol w="2052021"/>
              </a:tblGrid>
              <a:tr h="388773">
                <a:tc>
                  <a:txBody>
                    <a:bodyPr/>
                    <a:lstStyle/>
                    <a:p>
                      <a:r>
                        <a:rPr lang="fr-FR" sz="1400" dirty="0" smtClean="0"/>
                        <a:t>Menace</a:t>
                      </a:r>
                      <a:endParaRPr lang="fr-FR"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dirty="0" smtClean="0"/>
                        <a:t>Prévention</a:t>
                      </a:r>
                      <a:endParaRPr lang="fr-FR"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dirty="0" smtClean="0"/>
                        <a:t>Détection</a:t>
                      </a:r>
                      <a:endParaRPr lang="fr-FR"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dirty="0" smtClean="0"/>
                        <a:t>Correction</a:t>
                      </a:r>
                      <a:endParaRPr lang="fr-FR"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0412">
                <a:tc>
                  <a:txBody>
                    <a:bodyPr/>
                    <a:lstStyle/>
                    <a:p>
                      <a:r>
                        <a:rPr lang="fr-FR" sz="1600" b="1" kern="1200" dirty="0" smtClean="0">
                          <a:solidFill>
                            <a:schemeClr val="tx2"/>
                          </a:solidFill>
                          <a:latin typeface="+mn-lt"/>
                          <a:ea typeface="+mn-ea"/>
                          <a:cs typeface="+mn-cs"/>
                        </a:rPr>
                        <a:t>FEU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6379">
                <a:tc>
                  <a:txBody>
                    <a:bodyPr/>
                    <a:lstStyle/>
                    <a:p>
                      <a:r>
                        <a:rPr lang="fr-FR" sz="1600" b="1" kern="1200" dirty="0" smtClean="0">
                          <a:solidFill>
                            <a:schemeClr val="tx2"/>
                          </a:solidFill>
                          <a:latin typeface="+mn-lt"/>
                          <a:ea typeface="+mn-ea"/>
                          <a:cs typeface="+mn-cs"/>
                        </a:rPr>
                        <a:t>EAU </a:t>
                      </a:r>
                      <a:endParaRPr lang="fr-FR" sz="1600" b="1" kern="1200" dirty="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5130">
                <a:tc>
                  <a:txBody>
                    <a:bodyPr/>
                    <a:lstStyle/>
                    <a:p>
                      <a:r>
                        <a:rPr lang="fr-FR" sz="1600" b="1" kern="1200" dirty="0" smtClean="0">
                          <a:solidFill>
                            <a:schemeClr val="tx2"/>
                          </a:solidFill>
                          <a:latin typeface="+mn-lt"/>
                          <a:ea typeface="+mn-ea"/>
                          <a:cs typeface="+mn-cs"/>
                        </a:rPr>
                        <a:t>Electricité</a:t>
                      </a:r>
                      <a:endParaRPr lang="fr-FR" sz="1600" b="1" kern="1200" dirty="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6379">
                <a:tc>
                  <a:txBody>
                    <a:bodyPr/>
                    <a:lstStyle/>
                    <a:p>
                      <a:r>
                        <a:rPr lang="fr-FR" sz="1600" b="1" kern="1200" dirty="0" smtClean="0">
                          <a:solidFill>
                            <a:schemeClr val="tx2"/>
                          </a:solidFill>
                          <a:latin typeface="+mn-lt"/>
                          <a:ea typeface="+mn-ea"/>
                          <a:cs typeface="+mn-cs"/>
                        </a:rPr>
                        <a:t>Chaleur</a:t>
                      </a:r>
                      <a:endParaRPr lang="fr-FR" sz="1600" b="1" kern="1200" dirty="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6379">
                <a:tc>
                  <a:txBody>
                    <a:bodyPr/>
                    <a:lstStyle/>
                    <a:p>
                      <a:r>
                        <a:rPr lang="fr-FR" sz="1600" b="1" kern="1200" dirty="0" smtClean="0">
                          <a:solidFill>
                            <a:schemeClr val="tx2"/>
                          </a:solidFill>
                          <a:latin typeface="+mn-lt"/>
                          <a:ea typeface="+mn-ea"/>
                          <a:cs typeface="+mn-cs"/>
                        </a:rPr>
                        <a:t>AUTRES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TextBox 7"/>
          <p:cNvSpPr txBox="1"/>
          <p:nvPr/>
        </p:nvSpPr>
        <p:spPr>
          <a:xfrm>
            <a:off x="611560" y="5877272"/>
            <a:ext cx="446449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Quels exemples de défaillances possibles?</a:t>
            </a:r>
            <a:endParaRPr lang="fr-CH" sz="1200" dirty="0">
              <a:solidFill>
                <a:srgbClr val="002776"/>
              </a:solidFill>
              <a:cs typeface="Arial" pitchFamily="34" charset="0"/>
            </a:endParaRPr>
          </a:p>
        </p:txBody>
      </p:sp>
    </p:spTree>
    <p:extLst>
      <p:ext uri="{BB962C8B-B14F-4D97-AF65-F5344CB8AC3E}">
        <p14:creationId xmlns:p14="http://schemas.microsoft.com/office/powerpoint/2010/main" val="1693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sz="2000" dirty="0" smtClean="0"/>
              <a:t/>
            </a:r>
            <a:br>
              <a:rPr sz="2000" dirty="0" smtClean="0"/>
            </a:br>
            <a:r>
              <a:rPr lang="fr-CH" sz="1800" dirty="0" smtClean="0">
                <a:solidFill>
                  <a:schemeClr val="accent1">
                    <a:lumMod val="60000"/>
                    <a:lumOff val="40000"/>
                  </a:schemeClr>
                </a:solidFill>
              </a:rPr>
              <a:t>Contrôles d’accès </a:t>
            </a:r>
            <a:r>
              <a:rPr lang="fr-CH" sz="1800" dirty="0" smtClean="0">
                <a:solidFill>
                  <a:srgbClr val="00B050"/>
                </a:solidFill>
              </a:rPr>
              <a:t>(1/2)</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Principes clé:</a:t>
            </a:r>
          </a:p>
          <a:p>
            <a:pPr lvl="3" eaLnBrk="1" hangingPunct="1">
              <a:tabLst>
                <a:tab pos="8123238" algn="l"/>
                <a:tab pos="8229600" algn="r"/>
              </a:tabLst>
              <a:defRPr/>
            </a:pPr>
            <a:r>
              <a:rPr lang="fr-FR" altLang="en-GB" dirty="0"/>
              <a:t>Définitions de zones </a:t>
            </a:r>
            <a:r>
              <a:rPr lang="fr-FR" altLang="en-GB" dirty="0" smtClean="0"/>
              <a:t>sensibles dans l’Organisation:</a:t>
            </a:r>
          </a:p>
          <a:p>
            <a:pPr lvl="3" eaLnBrk="1" hangingPunct="1">
              <a:tabLst>
                <a:tab pos="8123238" algn="l"/>
                <a:tab pos="8229600" algn="r"/>
              </a:tabLst>
              <a:defRPr/>
            </a:pPr>
            <a:endParaRPr lang="fr-FR" altLang="en-GB" dirty="0"/>
          </a:p>
          <a:p>
            <a:pPr lvl="3" eaLnBrk="1" hangingPunct="1">
              <a:tabLst>
                <a:tab pos="8123238" algn="l"/>
                <a:tab pos="8229600" algn="r"/>
              </a:tabLst>
              <a:defRPr/>
            </a:pPr>
            <a:endParaRPr lang="fr-FR" altLang="en-GB" dirty="0" smtClean="0"/>
          </a:p>
          <a:p>
            <a:pPr lvl="3" eaLnBrk="1" hangingPunct="1">
              <a:tabLst>
                <a:tab pos="8123238" algn="l"/>
                <a:tab pos="8229600" algn="r"/>
              </a:tabLst>
              <a:defRPr/>
            </a:pPr>
            <a:endParaRPr lang="fr-FR" altLang="en-GB" dirty="0" smtClean="0"/>
          </a:p>
          <a:p>
            <a:pPr lvl="3" eaLnBrk="1" hangingPunct="1">
              <a:buNone/>
              <a:tabLst>
                <a:tab pos="8123238" algn="l"/>
                <a:tab pos="8229600" algn="r"/>
              </a:tabLst>
              <a:defRPr/>
            </a:pPr>
            <a:r>
              <a:rPr lang="fr-FR" altLang="en-GB" sz="1050" dirty="0" smtClean="0"/>
              <a:t/>
            </a:r>
            <a:br>
              <a:rPr lang="fr-FR" altLang="en-GB" sz="1050" dirty="0" smtClean="0"/>
            </a:br>
            <a:r>
              <a:rPr lang="fr-FR" altLang="en-GB" sz="1050" dirty="0" smtClean="0"/>
              <a:t/>
            </a:r>
            <a:br>
              <a:rPr lang="fr-FR" altLang="en-GB" sz="1050" dirty="0" smtClean="0"/>
            </a:br>
            <a:r>
              <a:rPr lang="fr-FR" altLang="en-GB" sz="1050" dirty="0" smtClean="0"/>
              <a:t>- </a:t>
            </a:r>
            <a:r>
              <a:rPr lang="fr-FR" altLang="en-GB" sz="1200" dirty="0" smtClean="0"/>
              <a:t>Prise en compte  de la valeur de l’information et du cycle de vie de l’information.</a:t>
            </a:r>
            <a:endParaRPr lang="fr-FR" altLang="en-GB" sz="1050" dirty="0" smtClean="0"/>
          </a:p>
          <a:p>
            <a:pPr lvl="3" eaLnBrk="1" hangingPunct="1">
              <a:tabLst>
                <a:tab pos="8123238" algn="l"/>
                <a:tab pos="8229600" algn="r"/>
              </a:tabLst>
              <a:defRPr/>
            </a:pPr>
            <a:endParaRPr lang="fr-FR" altLang="en-GB" dirty="0" smtClean="0"/>
          </a:p>
          <a:p>
            <a:pPr lvl="3" eaLnBrk="1" hangingPunct="1">
              <a:tabLst>
                <a:tab pos="8123238" algn="l"/>
                <a:tab pos="8229600" algn="r"/>
              </a:tabLst>
              <a:defRPr/>
            </a:pPr>
            <a:r>
              <a:rPr lang="fr-FR" altLang="en-GB" dirty="0" smtClean="0"/>
              <a:t>Définition de groupes d’accès et plages horaires pour chaque zone:</a:t>
            </a:r>
          </a:p>
          <a:p>
            <a:pPr lvl="6">
              <a:tabLst>
                <a:tab pos="8123238" algn="l"/>
                <a:tab pos="8229600" algn="r"/>
              </a:tabLst>
              <a:defRPr/>
            </a:pPr>
            <a:endParaRPr lang="fr-FR" altLang="en-GB" dirty="0"/>
          </a:p>
          <a:p>
            <a:pPr lvl="3" eaLnBrk="1" hangingPunct="1">
              <a:tabLst>
                <a:tab pos="8123238" algn="l"/>
                <a:tab pos="8229600" algn="r"/>
              </a:tabLst>
              <a:defRPr/>
            </a:pPr>
            <a:endParaRPr lang="fr-FR" altLang="en-GB" dirty="0" smtClean="0"/>
          </a:p>
          <a:p>
            <a:pPr lvl="3" eaLnBrk="1" hangingPunct="1">
              <a:tabLst>
                <a:tab pos="8123238" algn="l"/>
                <a:tab pos="8229600" algn="r"/>
              </a:tabLst>
              <a:defRPr/>
            </a:pPr>
            <a:endParaRPr lang="fr-FR" altLang="en-GB" dirty="0" smtClean="0"/>
          </a:p>
          <a:p>
            <a:pPr lvl="3" eaLnBrk="1" hangingPunct="1">
              <a:buNone/>
              <a:tabLst>
                <a:tab pos="8123238" algn="l"/>
                <a:tab pos="8229600" algn="r"/>
              </a:tabLst>
              <a:defRPr/>
            </a:pPr>
            <a:r>
              <a:rPr lang="fr-FR" altLang="en-GB" dirty="0" smtClean="0"/>
              <a:t/>
            </a:r>
            <a:br>
              <a:rPr lang="fr-FR" altLang="en-GB" dirty="0" smtClean="0"/>
            </a:br>
            <a:r>
              <a:rPr lang="fr-FR" altLang="en-GB" sz="1050" dirty="0" smtClean="0"/>
              <a:t/>
            </a:r>
            <a:br>
              <a:rPr lang="fr-FR" altLang="en-GB" sz="1050" dirty="0" smtClean="0"/>
            </a:br>
            <a:endParaRPr lang="fr-FR" altLang="en-GB" sz="1050" dirty="0" smtClean="0"/>
          </a:p>
          <a:p>
            <a:pPr lvl="3" eaLnBrk="1" hangingPunct="1">
              <a:buNone/>
              <a:tabLst>
                <a:tab pos="8123238" algn="l"/>
                <a:tab pos="8229600" algn="r"/>
              </a:tabLst>
              <a:defRPr/>
            </a:pPr>
            <a:r>
              <a:rPr lang="fr-FR" altLang="en-GB" dirty="0" smtClean="0"/>
              <a:t/>
            </a:r>
            <a:br>
              <a:rPr lang="fr-FR" altLang="en-GB" dirty="0" smtClean="0"/>
            </a:br>
            <a:r>
              <a:rPr lang="fr-FR" altLang="en-GB" dirty="0" smtClean="0"/>
              <a:t/>
            </a:r>
            <a:br>
              <a:rPr lang="fr-FR" altLang="en-GB" dirty="0" smtClean="0"/>
            </a:br>
            <a:endParaRPr lang="fr-FR" altLang="en-GB" sz="1000" dirty="0" smtClean="0"/>
          </a:p>
          <a:p>
            <a:pPr lvl="3" eaLnBrk="1" hangingPunct="1">
              <a:buNone/>
              <a:tabLst>
                <a:tab pos="8123238" algn="l"/>
                <a:tab pos="8229600" algn="r"/>
              </a:tabLst>
              <a:defRPr/>
            </a:pPr>
            <a:endParaRPr lang="fr-FR" altLang="en-GB" dirty="0"/>
          </a:p>
          <a:p>
            <a:pPr lvl="2" eaLnBrk="1" hangingPunct="1">
              <a:defRPr/>
            </a:pPr>
            <a:endParaRPr lang="fr-FR" sz="1100" b="1" dirty="0"/>
          </a:p>
          <a:p>
            <a:pPr lvl="2" eaLnBrk="1" hangingPunct="1">
              <a:buNone/>
              <a:defRPr/>
            </a:pPr>
            <a:endParaRPr lang="fr-FR" sz="1200" dirty="0" smtClean="0"/>
          </a:p>
          <a:p>
            <a:pPr lvl="1" eaLnBrk="1" hangingPunct="1">
              <a:buFont typeface="Wingdings" pitchFamily="2" charset="2"/>
              <a:buChar char="Ø"/>
              <a:defRPr/>
            </a:pPr>
            <a:endParaRPr lang="fr-FR" sz="500" dirty="0" smtClean="0"/>
          </a:p>
          <a:p>
            <a:pPr lvl="2" eaLnBrk="1" hangingPunct="1">
              <a:buNone/>
              <a:defRPr/>
            </a:pPr>
            <a:endParaRPr lang="fr-FR" sz="900" dirty="0"/>
          </a:p>
          <a:p>
            <a:pPr lvl="2" eaLnBrk="1" hangingPunct="1">
              <a:buFontTx/>
              <a:buChar char="-"/>
              <a:defRPr/>
            </a:pPr>
            <a:endParaRPr lang="fr-FR" sz="1200" dirty="0"/>
          </a:p>
          <a:p>
            <a:pPr lvl="2" eaLnBrk="1" hangingPunct="1">
              <a:defRPr/>
            </a:pPr>
            <a:endParaRPr lang="fr-FR" sz="12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grpSp>
        <p:nvGrpSpPr>
          <p:cNvPr id="53" name="Group 52"/>
          <p:cNvGrpSpPr/>
          <p:nvPr/>
        </p:nvGrpSpPr>
        <p:grpSpPr>
          <a:xfrm>
            <a:off x="899592" y="3888988"/>
            <a:ext cx="7560840" cy="1412220"/>
            <a:chOff x="899592" y="3501008"/>
            <a:chExt cx="7560840" cy="1412220"/>
          </a:xfrm>
        </p:grpSpPr>
        <p:sp>
          <p:nvSpPr>
            <p:cNvPr id="38" name="Rounded Rectangle 37"/>
            <p:cNvSpPr/>
            <p:nvPr/>
          </p:nvSpPr>
          <p:spPr>
            <a:xfrm>
              <a:off x="4283968" y="4271062"/>
              <a:ext cx="2808312" cy="28803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altLang="en-GB" sz="1100" b="1" dirty="0" smtClean="0">
                  <a:solidFill>
                    <a:srgbClr val="002776"/>
                  </a:solidFill>
                </a:rPr>
                <a:t>Equipes développement</a:t>
              </a:r>
              <a:endParaRPr lang="fr-CH" sz="1100" b="1" dirty="0"/>
            </a:p>
          </p:txBody>
        </p:sp>
        <p:grpSp>
          <p:nvGrpSpPr>
            <p:cNvPr id="52" name="Group 51"/>
            <p:cNvGrpSpPr/>
            <p:nvPr/>
          </p:nvGrpSpPr>
          <p:grpSpPr>
            <a:xfrm>
              <a:off x="899592" y="3501008"/>
              <a:ext cx="7560840" cy="1412220"/>
              <a:chOff x="899592" y="3312924"/>
              <a:chExt cx="7560840" cy="1412220"/>
            </a:xfrm>
          </p:grpSpPr>
          <p:sp>
            <p:nvSpPr>
              <p:cNvPr id="30" name="Rounded Rectangle 29"/>
              <p:cNvSpPr/>
              <p:nvPr/>
            </p:nvSpPr>
            <p:spPr>
              <a:xfrm>
                <a:off x="906103" y="3317238"/>
                <a:ext cx="1152128" cy="360040"/>
              </a:xfrm>
              <a:prstGeom prst="round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GB" sz="1100" b="1" dirty="0" smtClean="0">
                    <a:solidFill>
                      <a:srgbClr val="002776"/>
                    </a:solidFill>
                  </a:rPr>
                  <a:t>Externes / Consultants</a:t>
                </a:r>
                <a:endParaRPr lang="fr-CH" sz="1100" b="1" dirty="0"/>
              </a:p>
            </p:txBody>
          </p:sp>
          <p:sp>
            <p:nvSpPr>
              <p:cNvPr id="31" name="Rounded Rectangle 30"/>
              <p:cNvSpPr/>
              <p:nvPr/>
            </p:nvSpPr>
            <p:spPr>
              <a:xfrm>
                <a:off x="2483768" y="3312924"/>
                <a:ext cx="1152128" cy="360040"/>
              </a:xfrm>
              <a:prstGeom prst="round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GB" sz="1100" b="1" dirty="0" smtClean="0">
                    <a:solidFill>
                      <a:srgbClr val="002776"/>
                    </a:solidFill>
                  </a:rPr>
                  <a:t>Employés</a:t>
                </a:r>
                <a:endParaRPr lang="fr-CH" sz="1100" b="1" dirty="0"/>
              </a:p>
            </p:txBody>
          </p:sp>
          <p:sp>
            <p:nvSpPr>
              <p:cNvPr id="32" name="Rounded Rectangle 31"/>
              <p:cNvSpPr/>
              <p:nvPr/>
            </p:nvSpPr>
            <p:spPr>
              <a:xfrm>
                <a:off x="3923928" y="3312924"/>
                <a:ext cx="1512168" cy="360040"/>
              </a:xfrm>
              <a:prstGeom prst="round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GB" sz="1100" b="1" dirty="0" smtClean="0">
                    <a:solidFill>
                      <a:srgbClr val="002776"/>
                    </a:solidFill>
                  </a:rPr>
                  <a:t>Département Informatique</a:t>
                </a:r>
                <a:endParaRPr lang="fr-CH" sz="1100" b="1" dirty="0"/>
              </a:p>
            </p:txBody>
          </p:sp>
          <p:sp>
            <p:nvSpPr>
              <p:cNvPr id="35" name="Rectangle 34"/>
              <p:cNvSpPr/>
              <p:nvPr/>
            </p:nvSpPr>
            <p:spPr>
              <a:xfrm>
                <a:off x="7308304" y="3816980"/>
                <a:ext cx="1152128" cy="430887"/>
              </a:xfrm>
              <a:prstGeom prst="rect">
                <a:avLst/>
              </a:prstGeom>
              <a:solidFill>
                <a:schemeClr val="accent2">
                  <a:lumMod val="20000"/>
                  <a:lumOff val="80000"/>
                </a:schemeClr>
              </a:solidFill>
              <a:ln w="3175">
                <a:solidFill>
                  <a:schemeClr val="tx1"/>
                </a:solidFill>
              </a:ln>
            </p:spPr>
            <p:style>
              <a:lnRef idx="2">
                <a:schemeClr val="accent3"/>
              </a:lnRef>
              <a:fillRef idx="1">
                <a:schemeClr val="lt1"/>
              </a:fillRef>
              <a:effectRef idx="0">
                <a:schemeClr val="accent3"/>
              </a:effectRef>
              <a:fontRef idx="minor">
                <a:schemeClr val="dk1"/>
              </a:fontRef>
            </p:style>
            <p:txBody>
              <a:bodyPr wrap="square">
                <a:spAutoFit/>
              </a:bodyPr>
              <a:lstStyle/>
              <a:p>
                <a:r>
                  <a:rPr lang="fr-FR" altLang="en-GB" sz="1100" dirty="0" smtClean="0">
                    <a:solidFill>
                      <a:srgbClr val="002776"/>
                    </a:solidFill>
                  </a:rPr>
                  <a:t>par défaut:   Lu- Ve (8h 19h)</a:t>
                </a:r>
                <a:endParaRPr lang="fr-CH" sz="1100" dirty="0"/>
              </a:p>
            </p:txBody>
          </p:sp>
          <p:sp>
            <p:nvSpPr>
              <p:cNvPr id="36" name="Rectangle 35"/>
              <p:cNvSpPr/>
              <p:nvPr/>
            </p:nvSpPr>
            <p:spPr>
              <a:xfrm>
                <a:off x="7307507" y="4454035"/>
                <a:ext cx="1021433" cy="261610"/>
              </a:xfrm>
              <a:prstGeom prst="rect">
                <a:avLst/>
              </a:prstGeom>
              <a:solidFill>
                <a:schemeClr val="accent2">
                  <a:lumMod val="20000"/>
                  <a:lumOff val="80000"/>
                </a:schemeClr>
              </a:solidFill>
              <a:ln w="3175">
                <a:solidFill>
                  <a:schemeClr val="tx1"/>
                </a:solidFill>
              </a:ln>
            </p:spPr>
            <p:style>
              <a:lnRef idx="2">
                <a:schemeClr val="accent3"/>
              </a:lnRef>
              <a:fillRef idx="1">
                <a:schemeClr val="lt1"/>
              </a:fillRef>
              <a:effectRef idx="0">
                <a:schemeClr val="accent3"/>
              </a:effectRef>
              <a:fontRef idx="minor">
                <a:schemeClr val="dk1"/>
              </a:fontRef>
            </p:style>
            <p:txBody>
              <a:bodyPr wrap="none">
                <a:spAutoFit/>
              </a:bodyPr>
              <a:lstStyle/>
              <a:p>
                <a:r>
                  <a:rPr lang="fr-FR" altLang="en-GB" sz="1100" dirty="0" smtClean="0">
                    <a:solidFill>
                      <a:srgbClr val="002776"/>
                    </a:solidFill>
                  </a:rPr>
                  <a:t>Option: 24 x7</a:t>
                </a:r>
                <a:endParaRPr lang="fr-CH" sz="1100" dirty="0"/>
              </a:p>
            </p:txBody>
          </p:sp>
          <p:sp>
            <p:nvSpPr>
              <p:cNvPr id="37" name="Rounded Rectangle 36"/>
              <p:cNvSpPr/>
              <p:nvPr/>
            </p:nvSpPr>
            <p:spPr>
              <a:xfrm>
                <a:off x="4283968" y="3717032"/>
                <a:ext cx="2808312" cy="28803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altLang="en-GB" sz="1100" b="1" dirty="0" smtClean="0">
                    <a:solidFill>
                      <a:srgbClr val="002776"/>
                    </a:solidFill>
                  </a:rPr>
                  <a:t>Support Informatique</a:t>
                </a:r>
                <a:endParaRPr lang="fr-CH" sz="1100" b="1" dirty="0"/>
              </a:p>
            </p:txBody>
          </p:sp>
          <p:sp>
            <p:nvSpPr>
              <p:cNvPr id="39" name="Rounded Rectangle 38"/>
              <p:cNvSpPr/>
              <p:nvPr/>
            </p:nvSpPr>
            <p:spPr>
              <a:xfrm>
                <a:off x="4283968" y="4437112"/>
                <a:ext cx="2808312" cy="28803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altLang="en-GB" sz="1100" b="1" dirty="0" smtClean="0">
                    <a:solidFill>
                      <a:srgbClr val="002776"/>
                    </a:solidFill>
                  </a:rPr>
                  <a:t>Administrateurs Système / Réseau</a:t>
                </a:r>
                <a:endParaRPr lang="fr-CH" sz="1100" b="1" dirty="0"/>
              </a:p>
            </p:txBody>
          </p:sp>
          <p:cxnSp>
            <p:nvCxnSpPr>
              <p:cNvPr id="41" name="Elbow Connector 40"/>
              <p:cNvCxnSpPr>
                <a:endCxn id="37" idx="1"/>
              </p:cNvCxnSpPr>
              <p:nvPr/>
            </p:nvCxnSpPr>
            <p:spPr>
              <a:xfrm>
                <a:off x="4067944" y="3672964"/>
                <a:ext cx="216024" cy="188084"/>
              </a:xfrm>
              <a:prstGeom prst="bentConnector3">
                <a:avLst>
                  <a:gd name="adj1" fmla="val 347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hape 42"/>
              <p:cNvCxnSpPr/>
              <p:nvPr/>
            </p:nvCxnSpPr>
            <p:spPr>
              <a:xfrm rot="16200000" flipH="1">
                <a:off x="4045910" y="4343071"/>
                <a:ext cx="332100" cy="14401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hape 44"/>
              <p:cNvCxnSpPr/>
              <p:nvPr/>
            </p:nvCxnSpPr>
            <p:spPr>
              <a:xfrm rot="16200000" flipH="1">
                <a:off x="4045910" y="3983031"/>
                <a:ext cx="332100" cy="14401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899592" y="3960996"/>
                <a:ext cx="223224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fr-CH" altLang="en-GB" sz="1200" b="1" dirty="0" smtClean="0">
                    <a:solidFill>
                      <a:schemeClr val="tx2"/>
                    </a:solidFill>
                  </a:rPr>
                  <a:t>Règle: Minimiser les accès</a:t>
                </a:r>
                <a:br>
                  <a:rPr lang="fr-CH" altLang="en-GB" sz="1200" b="1" dirty="0" smtClean="0">
                    <a:solidFill>
                      <a:schemeClr val="tx2"/>
                    </a:solidFill>
                  </a:rPr>
                </a:br>
                <a:r>
                  <a:rPr lang="fr-CH" altLang="en-GB" sz="1200" b="1" dirty="0" smtClean="0">
                    <a:solidFill>
                      <a:schemeClr val="tx2"/>
                    </a:solidFill>
                  </a:rPr>
                  <a:t>(« </a:t>
                </a:r>
                <a:r>
                  <a:rPr lang="en-GB" altLang="en-GB" sz="1200" b="1" dirty="0" smtClean="0">
                    <a:solidFill>
                      <a:schemeClr val="tx2"/>
                    </a:solidFill>
                  </a:rPr>
                  <a:t>need to do</a:t>
                </a:r>
                <a:r>
                  <a:rPr lang="fr-CH" altLang="en-GB" sz="1200" b="1" dirty="0" smtClean="0">
                    <a:solidFill>
                      <a:schemeClr val="tx2"/>
                    </a:solidFill>
                  </a:rPr>
                  <a:t> »)</a:t>
                </a:r>
              </a:p>
            </p:txBody>
          </p:sp>
        </p:grpSp>
      </p:grpSp>
      <p:grpSp>
        <p:nvGrpSpPr>
          <p:cNvPr id="58" name="Group 57"/>
          <p:cNvGrpSpPr/>
          <p:nvPr/>
        </p:nvGrpSpPr>
        <p:grpSpPr>
          <a:xfrm>
            <a:off x="467544" y="332656"/>
            <a:ext cx="8352928" cy="2304256"/>
            <a:chOff x="467544" y="188640"/>
            <a:chExt cx="8352928" cy="2304256"/>
          </a:xfrm>
        </p:grpSpPr>
        <p:sp>
          <p:nvSpPr>
            <p:cNvPr id="27" name="Rectangle 26"/>
            <p:cNvSpPr/>
            <p:nvPr/>
          </p:nvSpPr>
          <p:spPr>
            <a:xfrm>
              <a:off x="6804248" y="980728"/>
              <a:ext cx="1800200" cy="1152128"/>
            </a:xfrm>
            <a:prstGeom prst="rect">
              <a:avLst/>
            </a:prstGeom>
            <a:solidFill>
              <a:schemeClr val="accent2">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fr-CH" altLang="en-GB" sz="1200" b="1" dirty="0" smtClean="0">
                <a:solidFill>
                  <a:srgbClr val="002776"/>
                </a:solidFill>
              </a:endParaRPr>
            </a:p>
            <a:p>
              <a:pPr algn="ctr"/>
              <a:endParaRPr lang="fr-CH" altLang="en-GB" sz="1200" b="1" dirty="0" smtClean="0">
                <a:solidFill>
                  <a:srgbClr val="002776"/>
                </a:solidFill>
              </a:endParaRPr>
            </a:p>
            <a:p>
              <a:pPr algn="ctr"/>
              <a:endParaRPr lang="fr-CH" altLang="en-GB" sz="1200" b="1" dirty="0" smtClean="0">
                <a:solidFill>
                  <a:srgbClr val="002776"/>
                </a:solidFill>
              </a:endParaRPr>
            </a:p>
            <a:p>
              <a:pPr algn="ctr"/>
              <a:endParaRPr lang="fr-CH" altLang="en-GB" sz="1200" b="1" dirty="0" smtClean="0">
                <a:solidFill>
                  <a:srgbClr val="002776"/>
                </a:solidFill>
              </a:endParaRPr>
            </a:p>
            <a:p>
              <a:pPr algn="ctr"/>
              <a:r>
                <a:rPr lang="fr-CH" altLang="en-GB" sz="1200" b="1" dirty="0" smtClean="0">
                  <a:solidFill>
                    <a:srgbClr val="002776"/>
                  </a:solidFill>
                </a:rPr>
                <a:t>Salle informatique</a:t>
              </a:r>
            </a:p>
          </p:txBody>
        </p:sp>
        <p:sp>
          <p:nvSpPr>
            <p:cNvPr id="28" name="Rectangle 27"/>
            <p:cNvSpPr/>
            <p:nvPr/>
          </p:nvSpPr>
          <p:spPr>
            <a:xfrm>
              <a:off x="6876256" y="1052736"/>
              <a:ext cx="1656184" cy="648072"/>
            </a:xfrm>
            <a:prstGeom prst="rect">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fr-CH" altLang="en-GB" sz="1050" b="1" dirty="0" smtClean="0">
                  <a:solidFill>
                    <a:srgbClr val="002776"/>
                  </a:solidFill>
                </a:rPr>
                <a:t>Serveurs hautement sensibles au sein de la salle informatique (option)</a:t>
              </a:r>
            </a:p>
          </p:txBody>
        </p:sp>
        <p:sp>
          <p:nvSpPr>
            <p:cNvPr id="49" name="Rectangle 48"/>
            <p:cNvSpPr/>
            <p:nvPr/>
          </p:nvSpPr>
          <p:spPr>
            <a:xfrm>
              <a:off x="467544" y="1556792"/>
              <a:ext cx="867545" cy="276999"/>
            </a:xfrm>
            <a:prstGeom prst="rect">
              <a:avLst/>
            </a:prstGeom>
          </p:spPr>
          <p:txBody>
            <a:bodyPr wrap="none">
              <a:spAutoFit/>
            </a:bodyPr>
            <a:lstStyle/>
            <a:p>
              <a:r>
                <a:rPr lang="fr-FR" altLang="en-GB" sz="1200" b="1" dirty="0" smtClean="0">
                  <a:solidFill>
                    <a:srgbClr val="00B050"/>
                  </a:solidFill>
                </a:rPr>
                <a:t>Exemple:</a:t>
              </a:r>
              <a:endParaRPr lang="fr-CH" sz="1200" b="1" dirty="0">
                <a:solidFill>
                  <a:srgbClr val="00B050"/>
                </a:solidFill>
              </a:endParaRPr>
            </a:p>
          </p:txBody>
        </p:sp>
        <p:grpSp>
          <p:nvGrpSpPr>
            <p:cNvPr id="57" name="Group 56"/>
            <p:cNvGrpSpPr/>
            <p:nvPr/>
          </p:nvGrpSpPr>
          <p:grpSpPr>
            <a:xfrm>
              <a:off x="827584" y="188640"/>
              <a:ext cx="7992888" cy="2304256"/>
              <a:chOff x="827584" y="188640"/>
              <a:chExt cx="7992888" cy="2304256"/>
            </a:xfrm>
          </p:grpSpPr>
          <p:cxnSp>
            <p:nvCxnSpPr>
              <p:cNvPr id="8" name="Straight Connector 7"/>
              <p:cNvCxnSpPr/>
              <p:nvPr/>
            </p:nvCxnSpPr>
            <p:spPr>
              <a:xfrm>
                <a:off x="899592" y="2348880"/>
                <a:ext cx="936104" cy="0"/>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07704" y="1772816"/>
                <a:ext cx="0" cy="720080"/>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827584" y="1844824"/>
                <a:ext cx="1096775" cy="400110"/>
              </a:xfrm>
              <a:prstGeom prst="rect">
                <a:avLst/>
              </a:prstGeom>
            </p:spPr>
            <p:txBody>
              <a:bodyPr wrap="none">
                <a:spAutoFit/>
              </a:bodyPr>
              <a:lstStyle/>
              <a:p>
                <a:pPr algn="ctr"/>
                <a:r>
                  <a:rPr lang="fr-FR" altLang="en-GB" sz="1000" dirty="0" smtClean="0">
                    <a:solidFill>
                      <a:srgbClr val="002776"/>
                    </a:solidFill>
                  </a:rPr>
                  <a:t>Zone publique / </a:t>
                </a:r>
                <a:br>
                  <a:rPr lang="fr-FR" altLang="en-GB" sz="1000" dirty="0" smtClean="0">
                    <a:solidFill>
                      <a:srgbClr val="002776"/>
                    </a:solidFill>
                  </a:rPr>
                </a:br>
                <a:r>
                  <a:rPr lang="fr-FR" altLang="en-GB" sz="1000" dirty="0" smtClean="0">
                    <a:solidFill>
                      <a:srgbClr val="002776"/>
                    </a:solidFill>
                  </a:rPr>
                  <a:t>extérieur</a:t>
                </a:r>
                <a:endParaRPr lang="fr-CH" dirty="0"/>
              </a:p>
            </p:txBody>
          </p:sp>
          <p:cxnSp>
            <p:nvCxnSpPr>
              <p:cNvPr id="13" name="Straight Connector 12"/>
              <p:cNvCxnSpPr/>
              <p:nvPr/>
            </p:nvCxnSpPr>
            <p:spPr>
              <a:xfrm>
                <a:off x="1979712" y="2348880"/>
                <a:ext cx="1368152" cy="0"/>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924628" y="1816884"/>
                <a:ext cx="1368152" cy="553998"/>
              </a:xfrm>
              <a:prstGeom prst="rect">
                <a:avLst/>
              </a:prstGeom>
            </p:spPr>
            <p:txBody>
              <a:bodyPr wrap="square">
                <a:spAutoFit/>
              </a:bodyPr>
              <a:lstStyle/>
              <a:p>
                <a:pPr algn="ctr"/>
                <a:r>
                  <a:rPr lang="fr-FR" altLang="en-GB" sz="1000" dirty="0" smtClean="0">
                    <a:solidFill>
                      <a:srgbClr val="002776"/>
                    </a:solidFill>
                  </a:rPr>
                  <a:t>Zone  semi-publique </a:t>
                </a:r>
                <a:br>
                  <a:rPr lang="fr-FR" altLang="en-GB" sz="1000" dirty="0" smtClean="0">
                    <a:solidFill>
                      <a:srgbClr val="002776"/>
                    </a:solidFill>
                  </a:rPr>
                </a:br>
                <a:r>
                  <a:rPr lang="fr-FR" altLang="en-GB" sz="1000" dirty="0" smtClean="0">
                    <a:solidFill>
                      <a:srgbClr val="002776"/>
                    </a:solidFill>
                  </a:rPr>
                  <a:t>(ex: guichets, salles de conférence)</a:t>
                </a:r>
                <a:endParaRPr lang="fr-CH" dirty="0"/>
              </a:p>
            </p:txBody>
          </p:sp>
          <p:cxnSp>
            <p:nvCxnSpPr>
              <p:cNvPr id="18" name="Straight Connector 17"/>
              <p:cNvCxnSpPr/>
              <p:nvPr/>
            </p:nvCxnSpPr>
            <p:spPr>
              <a:xfrm>
                <a:off x="3419872" y="1772816"/>
                <a:ext cx="0" cy="72008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3469845" y="2348880"/>
                <a:ext cx="1606211" cy="5906"/>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563888" y="1804754"/>
                <a:ext cx="1368152" cy="400110"/>
              </a:xfrm>
              <a:prstGeom prst="rect">
                <a:avLst/>
              </a:prstGeom>
            </p:spPr>
            <p:txBody>
              <a:bodyPr wrap="square">
                <a:spAutoFit/>
              </a:bodyPr>
              <a:lstStyle/>
              <a:p>
                <a:pPr algn="ctr"/>
                <a:r>
                  <a:rPr lang="fr-FR" altLang="en-GB" sz="1000" dirty="0" smtClean="0">
                    <a:solidFill>
                      <a:srgbClr val="002776"/>
                    </a:solidFill>
                  </a:rPr>
                  <a:t>Zone(s)  interne(s)</a:t>
                </a:r>
                <a:br>
                  <a:rPr lang="fr-FR" altLang="en-GB" sz="1000" dirty="0" smtClean="0">
                    <a:solidFill>
                      <a:srgbClr val="002776"/>
                    </a:solidFill>
                  </a:rPr>
                </a:br>
                <a:r>
                  <a:rPr lang="fr-FR" altLang="en-GB" sz="1000" dirty="0" smtClean="0">
                    <a:solidFill>
                      <a:srgbClr val="002776"/>
                    </a:solidFill>
                  </a:rPr>
                  <a:t>(ex: Etage 1)</a:t>
                </a:r>
                <a:endParaRPr lang="fr-CH" dirty="0"/>
              </a:p>
            </p:txBody>
          </p:sp>
          <p:cxnSp>
            <p:nvCxnSpPr>
              <p:cNvPr id="22" name="Straight Connector 21"/>
              <p:cNvCxnSpPr/>
              <p:nvPr/>
            </p:nvCxnSpPr>
            <p:spPr>
              <a:xfrm>
                <a:off x="5148064" y="1772816"/>
                <a:ext cx="0" cy="72008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5270045" y="2348880"/>
                <a:ext cx="3334403" cy="5906"/>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372200" y="2132856"/>
                <a:ext cx="1368152" cy="246221"/>
              </a:xfrm>
              <a:prstGeom prst="rect">
                <a:avLst/>
              </a:prstGeom>
            </p:spPr>
            <p:txBody>
              <a:bodyPr wrap="square">
                <a:spAutoFit/>
              </a:bodyPr>
              <a:lstStyle/>
              <a:p>
                <a:pPr algn="ctr"/>
                <a:r>
                  <a:rPr lang="fr-FR" altLang="en-GB" sz="1000" dirty="0" smtClean="0">
                    <a:solidFill>
                      <a:srgbClr val="002776"/>
                    </a:solidFill>
                  </a:rPr>
                  <a:t>Zones  restreintes</a:t>
                </a:r>
                <a:endParaRPr lang="fr-CH" dirty="0"/>
              </a:p>
            </p:txBody>
          </p:sp>
          <p:sp>
            <p:nvSpPr>
              <p:cNvPr id="26" name="Rectangle 25"/>
              <p:cNvSpPr/>
              <p:nvPr/>
            </p:nvSpPr>
            <p:spPr>
              <a:xfrm>
                <a:off x="5508104" y="1628800"/>
                <a:ext cx="1224136" cy="504056"/>
              </a:xfrm>
              <a:prstGeom prst="rect">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fr-CH" altLang="en-GB" sz="1200" b="1" dirty="0" smtClean="0">
                    <a:solidFill>
                      <a:srgbClr val="002776"/>
                    </a:solidFill>
                  </a:rPr>
                  <a:t>Département informatique</a:t>
                </a:r>
              </a:p>
            </p:txBody>
          </p:sp>
          <p:sp>
            <p:nvSpPr>
              <p:cNvPr id="54" name="Rectangle 53"/>
              <p:cNvSpPr/>
              <p:nvPr/>
            </p:nvSpPr>
            <p:spPr>
              <a:xfrm>
                <a:off x="6804248" y="188640"/>
                <a:ext cx="2016224" cy="600164"/>
              </a:xfrm>
              <a:prstGeom prst="rect">
                <a:avLst/>
              </a:prstGeom>
            </p:spPr>
            <p:txBody>
              <a:bodyPr wrap="square">
                <a:spAutoFit/>
              </a:bodyPr>
              <a:lstStyle/>
              <a:p>
                <a:pPr algn="ctr"/>
                <a:r>
                  <a:rPr lang="fr-FR" altLang="en-GB" sz="1100" dirty="0" smtClean="0">
                    <a:solidFill>
                      <a:srgbClr val="002776"/>
                    </a:solidFill>
                  </a:rPr>
                  <a:t>(Segmentation des équipements hautement critiques)</a:t>
                </a:r>
                <a:endParaRPr lang="fr-CH" sz="800" dirty="0"/>
              </a:p>
            </p:txBody>
          </p:sp>
          <p:cxnSp>
            <p:nvCxnSpPr>
              <p:cNvPr id="56" name="Straight Arrow Connector 55"/>
              <p:cNvCxnSpPr/>
              <p:nvPr/>
            </p:nvCxnSpPr>
            <p:spPr>
              <a:xfrm>
                <a:off x="7956376" y="764704"/>
                <a:ext cx="0"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777673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#2 – « Ségrégation des tâches »</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Exemple 2 - ségrégation au sein de la fonction informatique</a:t>
            </a:r>
            <a:br>
              <a:rPr lang="fr-FR" sz="1600" b="1" dirty="0" smtClean="0"/>
            </a:br>
            <a:endParaRPr lang="fr-FR" sz="1600" b="1" dirty="0" smtClean="0"/>
          </a:p>
          <a:p>
            <a:pPr marL="180975" lvl="2" indent="0" eaLnBrk="1" hangingPunct="1">
              <a:buNone/>
              <a:defRPr/>
            </a:pPr>
            <a:r>
              <a:rPr lang="fr-FR" sz="1200" b="1" dirty="0" smtClean="0">
                <a:latin typeface="Arial" pitchFamily="34" charset="0"/>
                <a:cs typeface="Arial" pitchFamily="34" charset="0"/>
              </a:rPr>
              <a:t>1. Ségrégation du service informatique vis-à-vis des autres services:</a:t>
            </a:r>
          </a:p>
          <a:p>
            <a:pPr marL="361950" lvl="3" indent="0" eaLnBrk="1" hangingPunct="1">
              <a:buNone/>
              <a:defRPr/>
            </a:pPr>
            <a:r>
              <a:rPr lang="fr-FR" sz="1200" dirty="0" smtClean="0"/>
              <a:t/>
            </a:r>
            <a:br>
              <a:rPr lang="fr-FR" sz="1200" dirty="0" smtClean="0"/>
            </a:br>
            <a:endParaRPr lang="fr-FR" sz="1200" dirty="0" smtClean="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400" dirty="0" smtClean="0"/>
          </a:p>
          <a:p>
            <a:pPr marL="180975" lvl="2" indent="0" eaLnBrk="1" hangingPunct="1">
              <a:buNone/>
              <a:defRPr/>
            </a:pPr>
            <a:r>
              <a:rPr lang="fr-FR" sz="1200" b="1" dirty="0" smtClean="0">
                <a:latin typeface="Arial" pitchFamily="34" charset="0"/>
                <a:cs typeface="Arial" pitchFamily="34" charset="0"/>
              </a:rPr>
              <a:t>2. Ségrégations attendues au sein du service informatique:</a:t>
            </a:r>
            <a:endParaRPr lang="fr-FR" sz="1200" b="1" dirty="0">
              <a:latin typeface="Arial" pitchFamily="34" charset="0"/>
              <a:cs typeface="Arial" pitchFamily="34" charset="0"/>
            </a:endParaRPr>
          </a:p>
          <a:p>
            <a:pPr marL="361950" lvl="3" indent="0" eaLnBrk="1" hangingPunct="1">
              <a:buNone/>
              <a:defRPr/>
            </a:pPr>
            <a:r>
              <a:rPr lang="fr-FR" sz="1200" dirty="0" smtClean="0"/>
              <a:t>(en fonction de l’analyse des risques)</a:t>
            </a:r>
            <a:endParaRPr lang="fr-FR" sz="1200" dirty="0"/>
          </a:p>
          <a:p>
            <a:pPr lvl="3" eaLnBrk="1" hangingPunct="1">
              <a:defRPr/>
            </a:pPr>
            <a:endParaRPr lang="fr-FR" sz="400" b="1" dirty="0" smtClean="0"/>
          </a:p>
          <a:p>
            <a:pPr lvl="2" eaLnBrk="1" hangingPunct="1">
              <a:defRPr/>
            </a:pPr>
            <a:endParaRPr lang="fr-FR" sz="1200" dirty="0"/>
          </a:p>
          <a:p>
            <a:pPr lvl="1" eaLnBrk="1" hangingPunct="1">
              <a:buNone/>
              <a:defRPr/>
            </a:pPr>
            <a:r>
              <a:rPr lang="fr-FR" sz="1200" dirty="0" smtClean="0"/>
              <a:t>	</a:t>
            </a:r>
          </a:p>
        </p:txBody>
      </p:sp>
      <p:sp>
        <p:nvSpPr>
          <p:cNvPr id="2" name="Rectangle 1"/>
          <p:cNvSpPr/>
          <p:nvPr/>
        </p:nvSpPr>
        <p:spPr>
          <a:xfrm>
            <a:off x="2915816" y="2278385"/>
            <a:ext cx="1512168"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200" dirty="0" smtClean="0"/>
              <a:t>Service Informatique</a:t>
            </a:r>
            <a:endParaRPr lang="fr-FR" sz="1200" dirty="0"/>
          </a:p>
        </p:txBody>
      </p:sp>
      <p:sp>
        <p:nvSpPr>
          <p:cNvPr id="7" name="Rectangle 6"/>
          <p:cNvSpPr/>
          <p:nvPr/>
        </p:nvSpPr>
        <p:spPr>
          <a:xfrm>
            <a:off x="4860032" y="2276872"/>
            <a:ext cx="1512168"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200" dirty="0" smtClean="0"/>
              <a:t>Tous les autres services</a:t>
            </a:r>
            <a:endParaRPr lang="fr-FR" sz="1200" dirty="0"/>
          </a:p>
        </p:txBody>
      </p:sp>
      <p:sp>
        <p:nvSpPr>
          <p:cNvPr id="3" name="ZoneTexte 2"/>
          <p:cNvSpPr txBox="1"/>
          <p:nvPr/>
        </p:nvSpPr>
        <p:spPr>
          <a:xfrm>
            <a:off x="755576" y="1916832"/>
            <a:ext cx="2001836" cy="1277273"/>
          </a:xfrm>
          <a:prstGeom prst="rect">
            <a:avLst/>
          </a:prstGeom>
          <a:noFill/>
        </p:spPr>
        <p:txBody>
          <a:bodyPr wrap="square" rtlCol="0">
            <a:spAutoFit/>
          </a:bodyPr>
          <a:lstStyle/>
          <a:p>
            <a:r>
              <a:rPr lang="fr-FR" sz="1100" dirty="0" smtClean="0"/>
              <a:t>Exemples:</a:t>
            </a:r>
          </a:p>
          <a:p>
            <a:pPr marL="171450" indent="-171450">
              <a:buFont typeface="Arial" pitchFamily="34" charset="0"/>
              <a:buChar char="•"/>
            </a:pPr>
            <a:r>
              <a:rPr lang="fr-FR" sz="1100" dirty="0" smtClean="0"/>
              <a:t>Maintenance</a:t>
            </a:r>
          </a:p>
          <a:p>
            <a:pPr marL="171450" indent="-171450">
              <a:buFont typeface="Arial" pitchFamily="34" charset="0"/>
              <a:buChar char="•"/>
            </a:pPr>
            <a:r>
              <a:rPr lang="fr-FR" sz="1100" dirty="0" smtClean="0"/>
              <a:t>Gestion de la sécurité</a:t>
            </a:r>
          </a:p>
          <a:p>
            <a:pPr marL="171450" indent="-171450">
              <a:buFont typeface="Arial" pitchFamily="34" charset="0"/>
              <a:buChar char="•"/>
            </a:pPr>
            <a:r>
              <a:rPr lang="fr-FR" sz="1100" dirty="0" smtClean="0"/>
              <a:t>Administration système</a:t>
            </a:r>
          </a:p>
          <a:p>
            <a:pPr marL="171450" indent="-171450">
              <a:buFont typeface="Arial" pitchFamily="34" charset="0"/>
              <a:buChar char="•"/>
            </a:pPr>
            <a:r>
              <a:rPr lang="fr-FR" sz="1100" dirty="0" smtClean="0"/>
              <a:t>Développement</a:t>
            </a:r>
          </a:p>
          <a:p>
            <a:pPr marL="171450" indent="-171450">
              <a:buFont typeface="Arial" pitchFamily="34" charset="0"/>
              <a:buChar char="•"/>
            </a:pPr>
            <a:r>
              <a:rPr lang="fr-FR" sz="1100" dirty="0" smtClean="0"/>
              <a:t>Mises en production</a:t>
            </a:r>
          </a:p>
          <a:p>
            <a:pPr marL="171450" indent="-171450">
              <a:buFont typeface="Arial" pitchFamily="34" charset="0"/>
              <a:buChar char="•"/>
            </a:pPr>
            <a:r>
              <a:rPr lang="fr-FR" sz="1100" dirty="0" smtClean="0"/>
              <a:t>Etc.</a:t>
            </a:r>
            <a:endParaRPr lang="fr-FR" sz="1100" dirty="0"/>
          </a:p>
        </p:txBody>
      </p:sp>
      <p:cxnSp>
        <p:nvCxnSpPr>
          <p:cNvPr id="9" name="Connecteur droit avec flèche 8"/>
          <p:cNvCxnSpPr/>
          <p:nvPr/>
        </p:nvCxnSpPr>
        <p:spPr>
          <a:xfrm flipH="1">
            <a:off x="2627784" y="2530413"/>
            <a:ext cx="2880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6588224" y="1916832"/>
            <a:ext cx="2448272" cy="1277273"/>
          </a:xfrm>
          <a:prstGeom prst="rect">
            <a:avLst/>
          </a:prstGeom>
          <a:noFill/>
        </p:spPr>
        <p:txBody>
          <a:bodyPr wrap="square" rtlCol="0">
            <a:spAutoFit/>
          </a:bodyPr>
          <a:lstStyle/>
          <a:p>
            <a:r>
              <a:rPr lang="fr-FR" sz="1100" dirty="0" smtClean="0"/>
              <a:t>Exemples</a:t>
            </a:r>
          </a:p>
          <a:p>
            <a:pPr marL="171450" indent="-171450">
              <a:buFont typeface="Arial" pitchFamily="34" charset="0"/>
              <a:buChar char="•"/>
            </a:pPr>
            <a:r>
              <a:rPr lang="fr-FR" sz="1100" dirty="0" smtClean="0"/>
              <a:t>Responsabilités opérationnelles.</a:t>
            </a:r>
          </a:p>
          <a:p>
            <a:pPr marL="171450" indent="-171450">
              <a:buFont typeface="Arial" pitchFamily="34" charset="0"/>
              <a:buChar char="•"/>
            </a:pPr>
            <a:r>
              <a:rPr lang="fr-FR" sz="1100" dirty="0" smtClean="0"/>
              <a:t>Validation des changements.</a:t>
            </a:r>
          </a:p>
          <a:p>
            <a:pPr marL="171450" indent="-171450">
              <a:buFont typeface="Arial" pitchFamily="34" charset="0"/>
              <a:buChar char="•"/>
            </a:pPr>
            <a:r>
              <a:rPr lang="fr-FR" sz="1100" dirty="0" smtClean="0"/>
              <a:t>Définition du paramétrage des applications</a:t>
            </a:r>
          </a:p>
          <a:p>
            <a:pPr marL="171450" indent="-171450">
              <a:buFont typeface="Arial" pitchFamily="34" charset="0"/>
              <a:buChar char="•"/>
            </a:pPr>
            <a:r>
              <a:rPr lang="fr-FR" sz="1100" dirty="0" err="1" smtClean="0"/>
              <a:t>Etc</a:t>
            </a:r>
            <a:r>
              <a:rPr lang="fr-FR" sz="1100" dirty="0" smtClean="0"/>
              <a:t>,</a:t>
            </a:r>
          </a:p>
          <a:p>
            <a:pPr marL="171450" indent="-171450">
              <a:buFont typeface="Arial" pitchFamily="34" charset="0"/>
              <a:buChar char="•"/>
            </a:pPr>
            <a:endParaRPr lang="fr-FR" sz="1100" dirty="0"/>
          </a:p>
        </p:txBody>
      </p:sp>
      <p:cxnSp>
        <p:nvCxnSpPr>
          <p:cNvPr id="12" name="Connecteur droit 11"/>
          <p:cNvCxnSpPr/>
          <p:nvPr/>
        </p:nvCxnSpPr>
        <p:spPr>
          <a:xfrm>
            <a:off x="4644008" y="1916832"/>
            <a:ext cx="0" cy="127727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671900" y="3717032"/>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Responsable du Service Informatique</a:t>
            </a:r>
            <a:br>
              <a:rPr lang="fr-FR" sz="1100" dirty="0" smtClean="0"/>
            </a:br>
            <a:r>
              <a:rPr lang="fr-FR" sz="1100" dirty="0" smtClean="0"/>
              <a:t>(CIO)</a:t>
            </a:r>
            <a:endParaRPr lang="fr-FR" sz="1100" dirty="0"/>
          </a:p>
        </p:txBody>
      </p:sp>
      <p:sp>
        <p:nvSpPr>
          <p:cNvPr id="14" name="Rectangle 13"/>
          <p:cNvSpPr/>
          <p:nvPr/>
        </p:nvSpPr>
        <p:spPr>
          <a:xfrm>
            <a:off x="725091" y="4517504"/>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Equipe Développement</a:t>
            </a:r>
            <a:endParaRPr lang="fr-FR" sz="1100" dirty="0"/>
          </a:p>
        </p:txBody>
      </p:sp>
      <p:sp>
        <p:nvSpPr>
          <p:cNvPr id="15" name="Rectangle 14"/>
          <p:cNvSpPr/>
          <p:nvPr/>
        </p:nvSpPr>
        <p:spPr>
          <a:xfrm>
            <a:off x="34255" y="5541007"/>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Développement initial des applications</a:t>
            </a:r>
            <a:endParaRPr lang="fr-FR" sz="1050" dirty="0"/>
          </a:p>
        </p:txBody>
      </p:sp>
      <p:sp>
        <p:nvSpPr>
          <p:cNvPr id="16" name="Rectangle 15"/>
          <p:cNvSpPr/>
          <p:nvPr/>
        </p:nvSpPr>
        <p:spPr>
          <a:xfrm>
            <a:off x="1483221" y="5537162"/>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Maintenance des applications existantes</a:t>
            </a:r>
            <a:endParaRPr lang="fr-FR" sz="1050" dirty="0"/>
          </a:p>
        </p:txBody>
      </p:sp>
      <p:sp>
        <p:nvSpPr>
          <p:cNvPr id="17" name="Rectangle 16"/>
          <p:cNvSpPr/>
          <p:nvPr/>
        </p:nvSpPr>
        <p:spPr>
          <a:xfrm>
            <a:off x="2919495" y="4517504"/>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Administration des bases de données (DBA)</a:t>
            </a:r>
            <a:endParaRPr lang="fr-FR" sz="1100" dirty="0"/>
          </a:p>
        </p:txBody>
      </p:sp>
      <p:sp>
        <p:nvSpPr>
          <p:cNvPr id="18" name="Rectangle 17"/>
          <p:cNvSpPr/>
          <p:nvPr/>
        </p:nvSpPr>
        <p:spPr>
          <a:xfrm>
            <a:off x="5113899" y="4517504"/>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Sécurité de l’information</a:t>
            </a:r>
            <a:endParaRPr lang="fr-FR" sz="1100" dirty="0"/>
          </a:p>
        </p:txBody>
      </p:sp>
      <p:sp>
        <p:nvSpPr>
          <p:cNvPr id="19" name="Rectangle 18"/>
          <p:cNvSpPr/>
          <p:nvPr/>
        </p:nvSpPr>
        <p:spPr>
          <a:xfrm>
            <a:off x="7308304" y="4517504"/>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Equipe Exploitation</a:t>
            </a:r>
            <a:endParaRPr lang="fr-FR" sz="1100" dirty="0"/>
          </a:p>
        </p:txBody>
      </p:sp>
      <p:sp>
        <p:nvSpPr>
          <p:cNvPr id="20" name="Rectangle 19"/>
          <p:cNvSpPr/>
          <p:nvPr/>
        </p:nvSpPr>
        <p:spPr>
          <a:xfrm>
            <a:off x="4777977" y="5445224"/>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Gestion de l’infrastructure</a:t>
            </a:r>
            <a:endParaRPr lang="fr-FR" sz="1050" dirty="0"/>
          </a:p>
        </p:txBody>
      </p:sp>
      <p:sp>
        <p:nvSpPr>
          <p:cNvPr id="21" name="Rectangle 20"/>
          <p:cNvSpPr/>
          <p:nvPr/>
        </p:nvSpPr>
        <p:spPr>
          <a:xfrm>
            <a:off x="6258544" y="5441379"/>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Support Utilisateur</a:t>
            </a:r>
            <a:endParaRPr lang="fr-FR" sz="1050" dirty="0"/>
          </a:p>
        </p:txBody>
      </p:sp>
      <p:sp>
        <p:nvSpPr>
          <p:cNvPr id="22" name="Rectangle 21"/>
          <p:cNvSpPr/>
          <p:nvPr/>
        </p:nvSpPr>
        <p:spPr>
          <a:xfrm>
            <a:off x="7739111" y="5417951"/>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Traitement des données</a:t>
            </a:r>
            <a:endParaRPr lang="fr-FR" sz="1050" dirty="0"/>
          </a:p>
        </p:txBody>
      </p:sp>
      <p:cxnSp>
        <p:nvCxnSpPr>
          <p:cNvPr id="23" name="Connecteur droit 22"/>
          <p:cNvCxnSpPr/>
          <p:nvPr/>
        </p:nvCxnSpPr>
        <p:spPr>
          <a:xfrm>
            <a:off x="2627784" y="4477308"/>
            <a:ext cx="0" cy="5844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4860032" y="4474815"/>
            <a:ext cx="0" cy="5844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7020272" y="4477308"/>
            <a:ext cx="0" cy="5844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1422698" y="5417951"/>
            <a:ext cx="0" cy="81936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6175226" y="5301982"/>
            <a:ext cx="0" cy="81936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7668344" y="5330557"/>
            <a:ext cx="0" cy="81936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Connecteur en angle 33"/>
          <p:cNvCxnSpPr>
            <a:stCxn id="19" idx="2"/>
            <a:endCxn id="20" idx="0"/>
          </p:cNvCxnSpPr>
          <p:nvPr/>
        </p:nvCxnSpPr>
        <p:spPr>
          <a:xfrm rot="5400000">
            <a:off x="6567109" y="3880501"/>
            <a:ext cx="423664" cy="2705783"/>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Connecteur en angle 37"/>
          <p:cNvCxnSpPr>
            <a:endCxn id="22" idx="0"/>
          </p:cNvCxnSpPr>
          <p:nvPr/>
        </p:nvCxnSpPr>
        <p:spPr>
          <a:xfrm>
            <a:off x="8131833" y="5233392"/>
            <a:ext cx="255350" cy="184559"/>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a:endCxn id="21" idx="0"/>
          </p:cNvCxnSpPr>
          <p:nvPr/>
        </p:nvCxnSpPr>
        <p:spPr>
          <a:xfrm>
            <a:off x="6906616" y="5233392"/>
            <a:ext cx="0" cy="2079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Connecteur en angle 41"/>
          <p:cNvCxnSpPr>
            <a:stCxn id="14" idx="2"/>
            <a:endCxn id="16" idx="0"/>
          </p:cNvCxnSpPr>
          <p:nvPr/>
        </p:nvCxnSpPr>
        <p:spPr>
          <a:xfrm rot="16200000" flipH="1">
            <a:off x="1582155" y="4988024"/>
            <a:ext cx="515602" cy="58267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Connecteur en angle 43"/>
          <p:cNvCxnSpPr>
            <a:stCxn id="14" idx="2"/>
            <a:endCxn id="15" idx="0"/>
          </p:cNvCxnSpPr>
          <p:nvPr/>
        </p:nvCxnSpPr>
        <p:spPr>
          <a:xfrm rot="5400000">
            <a:off x="855750" y="4848137"/>
            <a:ext cx="519447" cy="86629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TextBox 7"/>
          <p:cNvSpPr txBox="1"/>
          <p:nvPr/>
        </p:nvSpPr>
        <p:spPr>
          <a:xfrm>
            <a:off x="1578361" y="6168062"/>
            <a:ext cx="3251770" cy="4154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fr-FR"/>
            </a:defPPr>
            <a:lvl1pPr>
              <a:defRPr sz="1050" b="1">
                <a:solidFill>
                  <a:srgbClr val="002776"/>
                </a:solidFill>
                <a:cs typeface="Arial" pitchFamily="34" charset="0"/>
              </a:defRPr>
            </a:lvl1pPr>
          </a:lstStyle>
          <a:p>
            <a:r>
              <a:rPr lang="fr-CH" dirty="0"/>
              <a:t>La ségrégation doit se retrouver au niveau de </a:t>
            </a:r>
            <a:r>
              <a:rPr lang="fr-CH" dirty="0" smtClean="0"/>
              <a:t>l’organisation </a:t>
            </a:r>
            <a:r>
              <a:rPr lang="fr-CH" dirty="0"/>
              <a:t>du service IT. </a:t>
            </a:r>
          </a:p>
        </p:txBody>
      </p:sp>
      <p:sp>
        <p:nvSpPr>
          <p:cNvPr id="47" name="TextBox 7"/>
          <p:cNvSpPr txBox="1"/>
          <p:nvPr/>
        </p:nvSpPr>
        <p:spPr>
          <a:xfrm>
            <a:off x="5831054" y="3055605"/>
            <a:ext cx="2989418" cy="57708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CH" sz="1050" b="1" dirty="0" smtClean="0">
                <a:solidFill>
                  <a:srgbClr val="002776"/>
                </a:solidFill>
                <a:cs typeface="Arial" pitchFamily="34" charset="0"/>
              </a:rPr>
              <a:t>Ségrégation entre services </a:t>
            </a:r>
            <a:br>
              <a:rPr lang="fr-CH" sz="1050" b="1" dirty="0" smtClean="0">
                <a:solidFill>
                  <a:srgbClr val="002776"/>
                </a:solidFill>
                <a:cs typeface="Arial" pitchFamily="34" charset="0"/>
              </a:rPr>
            </a:br>
            <a:r>
              <a:rPr lang="fr-CH" sz="1050" dirty="0" smtClean="0">
                <a:solidFill>
                  <a:srgbClr val="002776"/>
                </a:solidFill>
                <a:cs typeface="Arial" pitchFamily="34" charset="0"/>
              </a:rPr>
              <a:t>(ex: droits d’accès distincts entre les services pour éviter les combinaisons «toxiques»)</a:t>
            </a:r>
            <a:endParaRPr lang="fr-CH" sz="1050" dirty="0">
              <a:solidFill>
                <a:srgbClr val="002776"/>
              </a:solidFill>
              <a:cs typeface="Arial" pitchFamily="34" charset="0"/>
            </a:endParaRPr>
          </a:p>
        </p:txBody>
      </p:sp>
      <p:sp>
        <p:nvSpPr>
          <p:cNvPr id="48" name="TextBox 7"/>
          <p:cNvSpPr txBox="1"/>
          <p:nvPr/>
        </p:nvSpPr>
        <p:spPr>
          <a:xfrm>
            <a:off x="5426049" y="6237312"/>
            <a:ext cx="1899714"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quelles limites?</a:t>
            </a:r>
            <a:endParaRPr lang="fr-CH" sz="1200" dirty="0">
              <a:solidFill>
                <a:srgbClr val="002776"/>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linds(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linds(horizont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linds(horizontal)">
                                      <p:cBhvr>
                                        <p:cTn id="1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48"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sz="2000" dirty="0" smtClean="0"/>
              <a:t/>
            </a:r>
            <a:br>
              <a:rPr sz="2000" dirty="0" smtClean="0"/>
            </a:br>
            <a:r>
              <a:rPr lang="fr-CH" sz="1800" dirty="0" smtClean="0">
                <a:solidFill>
                  <a:schemeClr val="accent1">
                    <a:lumMod val="60000"/>
                    <a:lumOff val="40000"/>
                  </a:schemeClr>
                </a:solidFill>
              </a:rPr>
              <a:t>Contrôles d’accès </a:t>
            </a:r>
            <a:r>
              <a:rPr lang="fr-CH" sz="1800" dirty="0" smtClean="0">
                <a:solidFill>
                  <a:srgbClr val="00B050"/>
                </a:solidFill>
              </a:rPr>
              <a:t>(2/2)</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4887267" cy="5429597"/>
          </a:xfrm>
        </p:spPr>
        <p:txBody>
          <a:bodyPr/>
          <a:lstStyle/>
          <a:p>
            <a:pPr lvl="1" eaLnBrk="1" hangingPunct="1">
              <a:defRPr/>
            </a:pPr>
            <a:r>
              <a:rPr lang="fr-FR" sz="1600" b="1" dirty="0" smtClean="0"/>
              <a:t>Principes clé:</a:t>
            </a:r>
          </a:p>
          <a:p>
            <a:pPr lvl="3" eaLnBrk="1" hangingPunct="1">
              <a:tabLst>
                <a:tab pos="8123238" algn="l"/>
                <a:tab pos="8229600" algn="r"/>
              </a:tabLst>
              <a:defRPr/>
            </a:pPr>
            <a:r>
              <a:rPr lang="fr-FR" altLang="en-GB" dirty="0"/>
              <a:t>Dispositifs de contrôle d’accès</a:t>
            </a:r>
          </a:p>
          <a:p>
            <a:pPr lvl="6">
              <a:tabLst>
                <a:tab pos="8123238" algn="l"/>
                <a:tab pos="8229600" algn="r"/>
              </a:tabLst>
              <a:defRPr/>
            </a:pPr>
            <a:r>
              <a:rPr lang="fr-FR" altLang="en-GB" dirty="0" smtClean="0"/>
              <a:t>Identification (ex: réception, badges…)</a:t>
            </a:r>
          </a:p>
          <a:p>
            <a:pPr lvl="6">
              <a:tabLst>
                <a:tab pos="8123238" algn="l"/>
                <a:tab pos="8229600" algn="r"/>
              </a:tabLst>
              <a:defRPr/>
            </a:pPr>
            <a:r>
              <a:rPr lang="fr-FR" altLang="en-GB" dirty="0" smtClean="0"/>
              <a:t>1 ou 2 facteurs (</a:t>
            </a:r>
            <a:r>
              <a:rPr lang="fr-FR" altLang="en-GB" dirty="0" err="1" smtClean="0"/>
              <a:t>e.g</a:t>
            </a:r>
            <a:r>
              <a:rPr lang="fr-FR" altLang="en-GB" dirty="0" smtClean="0"/>
              <a:t>. badge + code PIN)</a:t>
            </a:r>
          </a:p>
          <a:p>
            <a:pPr lvl="6">
              <a:tabLst>
                <a:tab pos="8123238" algn="l"/>
                <a:tab pos="8229600" algn="r"/>
              </a:tabLst>
              <a:defRPr/>
            </a:pPr>
            <a:r>
              <a:rPr lang="fr-FR" altLang="en-GB" dirty="0" smtClean="0"/>
              <a:t>Assurer une traçabilité via des journaux d’accès.</a:t>
            </a:r>
            <a:endParaRPr lang="fr-FR" altLang="en-GB" dirty="0"/>
          </a:p>
          <a:p>
            <a:pPr lvl="3" eaLnBrk="1" hangingPunct="1">
              <a:buNone/>
              <a:tabLst>
                <a:tab pos="8123238" algn="l"/>
                <a:tab pos="8229600" algn="r"/>
              </a:tabLst>
              <a:defRPr/>
            </a:pPr>
            <a:endParaRPr lang="fr-FR" altLang="en-GB" dirty="0" smtClean="0"/>
          </a:p>
          <a:p>
            <a:pPr lvl="3" eaLnBrk="1" hangingPunct="1">
              <a:tabLst>
                <a:tab pos="8123238" algn="l"/>
                <a:tab pos="8229600" algn="r"/>
              </a:tabLst>
              <a:defRPr/>
            </a:pPr>
            <a:r>
              <a:rPr lang="fr-FR" altLang="en-GB" dirty="0" smtClean="0"/>
              <a:t>Processus </a:t>
            </a:r>
            <a:r>
              <a:rPr lang="fr-FR" altLang="en-GB" dirty="0"/>
              <a:t>de gestion des accès physiques</a:t>
            </a:r>
          </a:p>
          <a:p>
            <a:pPr lvl="6">
              <a:tabLst>
                <a:tab pos="8123238" algn="l"/>
                <a:tab pos="8229600" algn="r"/>
              </a:tabLst>
              <a:defRPr/>
            </a:pPr>
            <a:r>
              <a:rPr lang="fr-FR" altLang="en-GB" dirty="0" smtClean="0"/>
              <a:t>Processus standard de Création / Modification / Suppression de tout accès physique.</a:t>
            </a:r>
          </a:p>
          <a:p>
            <a:pPr lvl="6">
              <a:tabLst>
                <a:tab pos="8123238" algn="l"/>
                <a:tab pos="8229600" algn="r"/>
              </a:tabLst>
              <a:defRPr/>
            </a:pPr>
            <a:r>
              <a:rPr lang="fr-FR" altLang="en-GB" dirty="0" smtClean="0"/>
              <a:t>Processus initié par les Ressources Humaines ou par le Responsable de service.</a:t>
            </a:r>
          </a:p>
          <a:p>
            <a:pPr lvl="6">
              <a:tabLst>
                <a:tab pos="8123238" algn="l"/>
                <a:tab pos="8229600" algn="r"/>
              </a:tabLst>
              <a:defRPr/>
            </a:pPr>
            <a:r>
              <a:rPr lang="fr-FR" altLang="en-GB" dirty="0" smtClean="0"/>
              <a:t>Contrôle des badges non-attribués.</a:t>
            </a:r>
          </a:p>
          <a:p>
            <a:pPr lvl="6">
              <a:tabLst>
                <a:tab pos="8123238" algn="l"/>
                <a:tab pos="8229600" algn="r"/>
              </a:tabLst>
              <a:defRPr/>
            </a:pPr>
            <a:r>
              <a:rPr lang="fr-FR" altLang="en-GB" dirty="0" smtClean="0"/>
              <a:t>Contrôle des accès au système de gestion des badges.</a:t>
            </a:r>
            <a:br>
              <a:rPr lang="fr-FR" altLang="en-GB" dirty="0" smtClean="0"/>
            </a:br>
            <a:endParaRPr lang="fr-FR" altLang="en-GB" sz="1000" dirty="0" smtClean="0"/>
          </a:p>
          <a:p>
            <a:pPr lvl="3" eaLnBrk="1" hangingPunct="1">
              <a:tabLst>
                <a:tab pos="8123238" algn="l"/>
                <a:tab pos="8229600" algn="r"/>
              </a:tabLst>
              <a:defRPr/>
            </a:pPr>
            <a:r>
              <a:rPr lang="fr-FR" altLang="en-GB" dirty="0"/>
              <a:t>Revues périodiques des contrôles d’accès.</a:t>
            </a:r>
          </a:p>
          <a:p>
            <a:pPr lvl="6">
              <a:tabLst>
                <a:tab pos="8123238" algn="l"/>
                <a:tab pos="8229600" algn="r"/>
              </a:tabLst>
              <a:defRPr/>
            </a:pPr>
            <a:r>
              <a:rPr lang="fr-FR" altLang="en-GB" dirty="0" err="1" smtClean="0"/>
              <a:t>Recertification</a:t>
            </a:r>
            <a:endParaRPr lang="fr-FR" altLang="en-GB" dirty="0" smtClean="0"/>
          </a:p>
          <a:p>
            <a:pPr lvl="6">
              <a:tabLst>
                <a:tab pos="8123238" algn="l"/>
                <a:tab pos="8229600" algn="r"/>
              </a:tabLst>
              <a:defRPr/>
            </a:pPr>
            <a:r>
              <a:rPr lang="fr-FR" altLang="en-GB" dirty="0" smtClean="0"/>
              <a:t>Audit	</a:t>
            </a:r>
          </a:p>
          <a:p>
            <a:pPr lvl="6">
              <a:buNone/>
              <a:tabLst>
                <a:tab pos="8123238" algn="l"/>
                <a:tab pos="8229600" algn="r"/>
              </a:tabLst>
              <a:defRPr/>
            </a:pPr>
            <a:r>
              <a:rPr lang="fr-FR" altLang="en-GB" dirty="0" smtClean="0"/>
              <a:t/>
            </a:r>
            <a:br>
              <a:rPr lang="fr-FR" altLang="en-GB" dirty="0" smtClean="0"/>
            </a:br>
            <a:endParaRPr lang="fr-FR" altLang="en-GB" sz="1000" dirty="0" smtClean="0"/>
          </a:p>
          <a:p>
            <a:pPr lvl="3" eaLnBrk="1" hangingPunct="1">
              <a:buNone/>
              <a:tabLst>
                <a:tab pos="8123238" algn="l"/>
                <a:tab pos="8229600" algn="r"/>
              </a:tabLst>
              <a:defRPr/>
            </a:pPr>
            <a:endParaRPr lang="fr-FR" altLang="en-GB" dirty="0"/>
          </a:p>
          <a:p>
            <a:pPr lvl="2" eaLnBrk="1" hangingPunct="1">
              <a:defRPr/>
            </a:pPr>
            <a:endParaRPr lang="fr-FR" sz="1100" b="1" dirty="0"/>
          </a:p>
          <a:p>
            <a:pPr lvl="2" eaLnBrk="1" hangingPunct="1">
              <a:buNone/>
              <a:defRPr/>
            </a:pPr>
            <a:endParaRPr lang="fr-FR" sz="1200" dirty="0" smtClean="0"/>
          </a:p>
          <a:p>
            <a:pPr lvl="1" eaLnBrk="1" hangingPunct="1">
              <a:buFont typeface="Wingdings" pitchFamily="2" charset="2"/>
              <a:buChar char="Ø"/>
              <a:defRPr/>
            </a:pPr>
            <a:endParaRPr lang="fr-FR" sz="500" dirty="0" smtClean="0"/>
          </a:p>
          <a:p>
            <a:pPr lvl="2" eaLnBrk="1" hangingPunct="1">
              <a:buNone/>
              <a:defRPr/>
            </a:pPr>
            <a:endParaRPr lang="fr-FR" sz="900" dirty="0"/>
          </a:p>
          <a:p>
            <a:pPr lvl="2" eaLnBrk="1" hangingPunct="1">
              <a:buFontTx/>
              <a:buChar char="-"/>
              <a:defRPr/>
            </a:pPr>
            <a:endParaRPr lang="fr-FR" sz="1200" dirty="0"/>
          </a:p>
          <a:p>
            <a:pPr lvl="2" eaLnBrk="1" hangingPunct="1">
              <a:defRPr/>
            </a:pPr>
            <a:endParaRPr lang="fr-FR" sz="12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pic>
        <p:nvPicPr>
          <p:cNvPr id="107522" name="Picture 2" descr="http://nsspi.tamu.edu/media/1256942/access_control.jpg"/>
          <p:cNvPicPr>
            <a:picLocks noChangeAspect="1" noChangeArrowheads="1"/>
          </p:cNvPicPr>
          <p:nvPr/>
        </p:nvPicPr>
        <p:blipFill>
          <a:blip r:embed="rId3" cstate="print"/>
          <a:srcRect l="27852"/>
          <a:stretch>
            <a:fillRect/>
          </a:stretch>
        </p:blipFill>
        <p:spPr bwMode="auto">
          <a:xfrm>
            <a:off x="5373054" y="3429000"/>
            <a:ext cx="3548076" cy="2769494"/>
          </a:xfrm>
          <a:prstGeom prst="rect">
            <a:avLst/>
          </a:prstGeom>
          <a:noFill/>
        </p:spPr>
      </p:pic>
      <p:pic>
        <p:nvPicPr>
          <p:cNvPr id="107524" name="Picture 4" descr="http://us.123rf.com/450wm/gemphotography/gemphotography1305/gemphotography130500006/19610963-businessman-wearing-a-visitor-identification-badge-around-his-neck.jpg"/>
          <p:cNvPicPr>
            <a:picLocks noChangeAspect="1" noChangeArrowheads="1"/>
          </p:cNvPicPr>
          <p:nvPr/>
        </p:nvPicPr>
        <p:blipFill>
          <a:blip r:embed="rId4" cstate="print"/>
          <a:srcRect/>
          <a:stretch>
            <a:fillRect/>
          </a:stretch>
        </p:blipFill>
        <p:spPr bwMode="auto">
          <a:xfrm>
            <a:off x="6372200" y="404664"/>
            <a:ext cx="1675623" cy="2513434"/>
          </a:xfrm>
          <a:prstGeom prst="rect">
            <a:avLst/>
          </a:prstGeom>
          <a:noFill/>
        </p:spPr>
      </p:pic>
    </p:spTree>
    <p:extLst>
      <p:ext uri="{BB962C8B-B14F-4D97-AF65-F5344CB8AC3E}">
        <p14:creationId xmlns:p14="http://schemas.microsoft.com/office/powerpoint/2010/main" val="331621501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Exemples de risques et contrôles</a:t>
            </a:r>
          </a:p>
        </p:txBody>
      </p:sp>
      <p:sp>
        <p:nvSpPr>
          <p:cNvPr id="5" name="Rectangle 5"/>
          <p:cNvSpPr>
            <a:spLocks noGrp="1"/>
          </p:cNvSpPr>
          <p:nvPr>
            <p:ph idx="1"/>
          </p:nvPr>
        </p:nvSpPr>
        <p:spPr>
          <a:xfrm>
            <a:off x="404813" y="980728"/>
            <a:ext cx="8343651" cy="5429597"/>
          </a:xfrm>
        </p:spPr>
        <p:txBody>
          <a:bodyPr/>
          <a:lstStyle/>
          <a:p>
            <a:pPr lvl="1" eaLnBrk="1" hangingPunct="1">
              <a:defRPr/>
            </a:pPr>
            <a:endParaRPr lang="fr-FR" sz="1600" b="1" dirty="0" smtClean="0"/>
          </a:p>
          <a:p>
            <a:pPr lvl="1" eaLnBrk="1" hangingPunct="1">
              <a:defRPr/>
            </a:pPr>
            <a:endParaRPr lang="fr-FR" sz="1600" b="1" dirty="0"/>
          </a:p>
          <a:p>
            <a:pPr lvl="1" eaLnBrk="1" hangingPunct="1">
              <a:defRPr/>
            </a:pPr>
            <a:endParaRPr lang="fr-FR" sz="1600" b="1" dirty="0"/>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FR" sz="1200" dirty="0" smtClean="0"/>
          </a:p>
        </p:txBody>
      </p:sp>
      <p:sp>
        <p:nvSpPr>
          <p:cNvPr id="8" name="TextBox 7"/>
          <p:cNvSpPr txBox="1"/>
          <p:nvPr/>
        </p:nvSpPr>
        <p:spPr>
          <a:xfrm>
            <a:off x="539552" y="1340768"/>
            <a:ext cx="3816424" cy="27699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Perte / vol de badge</a:t>
            </a:r>
          </a:p>
        </p:txBody>
      </p:sp>
      <p:sp>
        <p:nvSpPr>
          <p:cNvPr id="9" name="TextBox 8"/>
          <p:cNvSpPr txBox="1"/>
          <p:nvPr/>
        </p:nvSpPr>
        <p:spPr>
          <a:xfrm>
            <a:off x="4716016" y="1340769"/>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Sensibilisation des employés.</a:t>
            </a:r>
          </a:p>
          <a:p>
            <a:pPr>
              <a:buFont typeface="Arial" pitchFamily="34" charset="0"/>
              <a:buChar char="•"/>
            </a:pPr>
            <a:r>
              <a:rPr lang="fr-CH" sz="1200" dirty="0" smtClean="0"/>
              <a:t>  Accès restreints (heures / zones)</a:t>
            </a:r>
          </a:p>
          <a:p>
            <a:pPr>
              <a:buFont typeface="Arial" pitchFamily="34" charset="0"/>
              <a:buChar char="•"/>
            </a:pPr>
            <a:r>
              <a:rPr lang="fr-CH" sz="1200" dirty="0" smtClean="0"/>
              <a:t>  Authentification (garde / PIN, etc.)</a:t>
            </a:r>
          </a:p>
        </p:txBody>
      </p:sp>
      <p:sp>
        <p:nvSpPr>
          <p:cNvPr id="10" name="Rectangle 9"/>
          <p:cNvSpPr/>
          <p:nvPr/>
        </p:nvSpPr>
        <p:spPr>
          <a:xfrm>
            <a:off x="4860032" y="980728"/>
            <a:ext cx="2369559" cy="276999"/>
          </a:xfrm>
          <a:prstGeom prst="rect">
            <a:avLst/>
          </a:prstGeom>
        </p:spPr>
        <p:txBody>
          <a:bodyPr wrap="none">
            <a:spAutoFit/>
          </a:bodyPr>
          <a:lstStyle/>
          <a:p>
            <a:pPr lvl="0"/>
            <a:r>
              <a:rPr lang="fr-CH" sz="1200" b="1" dirty="0" smtClean="0">
                <a:solidFill>
                  <a:srgbClr val="000000"/>
                </a:solidFill>
              </a:rPr>
              <a:t>Exemples de contre-mesures:</a:t>
            </a:r>
          </a:p>
        </p:txBody>
      </p:sp>
      <p:sp>
        <p:nvSpPr>
          <p:cNvPr id="11" name="Rectangle 10"/>
          <p:cNvSpPr/>
          <p:nvPr/>
        </p:nvSpPr>
        <p:spPr>
          <a:xfrm>
            <a:off x="1115616" y="980728"/>
            <a:ext cx="2528256" cy="276999"/>
          </a:xfrm>
          <a:prstGeom prst="rect">
            <a:avLst/>
          </a:prstGeom>
        </p:spPr>
        <p:txBody>
          <a:bodyPr wrap="none">
            <a:spAutoFit/>
          </a:bodyPr>
          <a:lstStyle/>
          <a:p>
            <a:pPr lvl="0"/>
            <a:r>
              <a:rPr lang="fr-CH" sz="1200" b="1" dirty="0" smtClean="0">
                <a:solidFill>
                  <a:srgbClr val="000000"/>
                </a:solidFill>
              </a:rPr>
              <a:t>Exemples de situations à risque</a:t>
            </a:r>
          </a:p>
        </p:txBody>
      </p:sp>
      <p:sp>
        <p:nvSpPr>
          <p:cNvPr id="12" name="TextBox 11"/>
          <p:cNvSpPr txBox="1"/>
          <p:nvPr/>
        </p:nvSpPr>
        <p:spPr>
          <a:xfrm>
            <a:off x="539552" y="2132855"/>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Archives des données sur cassettes sont conservées hors de la salle informatique </a:t>
            </a:r>
          </a:p>
        </p:txBody>
      </p:sp>
      <p:sp>
        <p:nvSpPr>
          <p:cNvPr id="13" name="TextBox 12"/>
          <p:cNvSpPr txBox="1"/>
          <p:nvPr/>
        </p:nvSpPr>
        <p:spPr>
          <a:xfrm>
            <a:off x="4716016" y="2132856"/>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Externalisation des supports de sauvegarde.</a:t>
            </a:r>
          </a:p>
          <a:p>
            <a:pPr>
              <a:buFont typeface="Arial" pitchFamily="34" charset="0"/>
              <a:buChar char="•"/>
            </a:pPr>
            <a:r>
              <a:rPr lang="fr-CH" sz="1200" dirty="0" smtClean="0"/>
              <a:t>  Chiffrement des supports externalisés</a:t>
            </a:r>
          </a:p>
          <a:p>
            <a:pPr>
              <a:buFont typeface="Arial" pitchFamily="34" charset="0"/>
              <a:buChar char="•"/>
            </a:pPr>
            <a:r>
              <a:rPr lang="fr-CH" sz="1200" dirty="0" smtClean="0"/>
              <a:t>  Transport par une société spécialisée </a:t>
            </a:r>
          </a:p>
        </p:txBody>
      </p:sp>
      <p:sp>
        <p:nvSpPr>
          <p:cNvPr id="14" name="TextBox 13"/>
          <p:cNvSpPr txBox="1"/>
          <p:nvPr/>
        </p:nvSpPr>
        <p:spPr>
          <a:xfrm>
            <a:off x="539552" y="2935976"/>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Récupération de documents classifiés par le personnel de nettoyage </a:t>
            </a:r>
          </a:p>
        </p:txBody>
      </p:sp>
      <p:sp>
        <p:nvSpPr>
          <p:cNvPr id="15" name="TextBox 14"/>
          <p:cNvSpPr txBox="1"/>
          <p:nvPr/>
        </p:nvSpPr>
        <p:spPr>
          <a:xfrm>
            <a:off x="4716016" y="2935977"/>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 Clean-desk and clean printer </a:t>
            </a:r>
            <a:r>
              <a:rPr lang="fr-CH" sz="1200" dirty="0" err="1" smtClean="0"/>
              <a:t>policy</a:t>
            </a:r>
            <a:r>
              <a:rPr lang="fr-CH" sz="1200" dirty="0" smtClean="0"/>
              <a:t> »</a:t>
            </a:r>
          </a:p>
          <a:p>
            <a:pPr>
              <a:buFont typeface="Arial" pitchFamily="34" charset="0"/>
              <a:buChar char="•"/>
            </a:pPr>
            <a:r>
              <a:rPr lang="fr-CH" sz="1200" dirty="0" smtClean="0"/>
              <a:t>  Sensibilisation des employés.</a:t>
            </a:r>
          </a:p>
          <a:p>
            <a:pPr>
              <a:buFont typeface="Arial" pitchFamily="34" charset="0"/>
              <a:buChar char="•"/>
            </a:pPr>
            <a:r>
              <a:rPr lang="fr-CH" sz="1200" dirty="0" smtClean="0"/>
              <a:t>  Classification des documents / poubelles sécurisées</a:t>
            </a:r>
          </a:p>
        </p:txBody>
      </p:sp>
      <p:sp>
        <p:nvSpPr>
          <p:cNvPr id="16" name="TextBox 15"/>
          <p:cNvSpPr txBox="1"/>
          <p:nvPr/>
        </p:nvSpPr>
        <p:spPr>
          <a:xfrm>
            <a:off x="539552" y="3790780"/>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Consultants externes en mission longue durée sur site.</a:t>
            </a:r>
          </a:p>
        </p:txBody>
      </p:sp>
      <p:sp>
        <p:nvSpPr>
          <p:cNvPr id="17" name="TextBox 16"/>
          <p:cNvSpPr txBox="1"/>
          <p:nvPr/>
        </p:nvSpPr>
        <p:spPr>
          <a:xfrm>
            <a:off x="4716016" y="3790781"/>
            <a:ext cx="3888432" cy="830997"/>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Sensibilisation / accord de confidentialité</a:t>
            </a:r>
          </a:p>
          <a:p>
            <a:pPr>
              <a:buFont typeface="Arial" pitchFamily="34" charset="0"/>
              <a:buChar char="•"/>
            </a:pPr>
            <a:r>
              <a:rPr lang="fr-CH" sz="1200" dirty="0" smtClean="0"/>
              <a:t>  Accès restreints à certaines zones (ex: étage x)</a:t>
            </a:r>
          </a:p>
          <a:p>
            <a:pPr>
              <a:buFont typeface="Arial" pitchFamily="34" charset="0"/>
              <a:buChar char="•"/>
            </a:pPr>
            <a:r>
              <a:rPr lang="fr-CH" sz="1200" dirty="0" smtClean="0"/>
              <a:t>  Identification par badge</a:t>
            </a:r>
          </a:p>
          <a:p>
            <a:pPr>
              <a:buFont typeface="Arial" pitchFamily="34" charset="0"/>
              <a:buChar char="•"/>
            </a:pPr>
            <a:r>
              <a:rPr lang="fr-CH" sz="1200" dirty="0" smtClean="0"/>
              <a:t>  Supervision lors d’accès à des zones sensibles.</a:t>
            </a:r>
          </a:p>
        </p:txBody>
      </p:sp>
      <p:sp>
        <p:nvSpPr>
          <p:cNvPr id="18" name="TextBox 17"/>
          <p:cNvSpPr txBox="1"/>
          <p:nvPr/>
        </p:nvSpPr>
        <p:spPr>
          <a:xfrm>
            <a:off x="539552" y="4797151"/>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Le personnel utilise une entrée de service et arrive  en général par groupes le matin.</a:t>
            </a:r>
          </a:p>
        </p:txBody>
      </p:sp>
      <p:sp>
        <p:nvSpPr>
          <p:cNvPr id="19" name="TextBox 18"/>
          <p:cNvSpPr txBox="1"/>
          <p:nvPr/>
        </p:nvSpPr>
        <p:spPr>
          <a:xfrm>
            <a:off x="4716016" y="4797152"/>
            <a:ext cx="3888432" cy="830997"/>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Caméras de surveillance.</a:t>
            </a:r>
          </a:p>
          <a:p>
            <a:pPr>
              <a:buFont typeface="Arial" pitchFamily="34" charset="0"/>
              <a:buChar char="•"/>
            </a:pPr>
            <a:r>
              <a:rPr lang="fr-CH" sz="1200" dirty="0" smtClean="0"/>
              <a:t>  Double SAS</a:t>
            </a:r>
          </a:p>
          <a:p>
            <a:pPr>
              <a:buFont typeface="Arial" pitchFamily="34" charset="0"/>
              <a:buChar char="•"/>
            </a:pPr>
            <a:r>
              <a:rPr lang="fr-CH" sz="1200" dirty="0" smtClean="0"/>
              <a:t>  Tourniquet individuel.</a:t>
            </a:r>
          </a:p>
          <a:p>
            <a:pPr>
              <a:buFont typeface="Arial" pitchFamily="34" charset="0"/>
              <a:buChar char="•"/>
            </a:pPr>
            <a:r>
              <a:rPr lang="fr-CH" sz="1200" dirty="0" smtClean="0"/>
              <a:t> Port de badge</a:t>
            </a:r>
          </a:p>
        </p:txBody>
      </p:sp>
    </p:spTree>
    <p:extLst>
      <p:ext uri="{BB962C8B-B14F-4D97-AF65-F5344CB8AC3E}">
        <p14:creationId xmlns:p14="http://schemas.microsoft.com/office/powerpoint/2010/main" val="9881959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Exemples de risques et contrôles</a:t>
            </a:r>
          </a:p>
        </p:txBody>
      </p:sp>
      <p:sp>
        <p:nvSpPr>
          <p:cNvPr id="5" name="Rectangle 5"/>
          <p:cNvSpPr>
            <a:spLocks noGrp="1"/>
          </p:cNvSpPr>
          <p:nvPr>
            <p:ph idx="1"/>
          </p:nvPr>
        </p:nvSpPr>
        <p:spPr>
          <a:xfrm>
            <a:off x="404813" y="980728"/>
            <a:ext cx="8343651" cy="5429597"/>
          </a:xfrm>
        </p:spPr>
        <p:txBody>
          <a:bodyPr/>
          <a:lstStyle/>
          <a:p>
            <a:pPr lvl="1" eaLnBrk="1" hangingPunct="1">
              <a:defRPr/>
            </a:pPr>
            <a:endParaRPr lang="fr-FR" sz="1600" b="1" dirty="0" smtClean="0"/>
          </a:p>
          <a:p>
            <a:pPr lvl="1" eaLnBrk="1" hangingPunct="1">
              <a:defRPr/>
            </a:pPr>
            <a:endParaRPr lang="fr-FR" sz="1600" b="1" dirty="0"/>
          </a:p>
          <a:p>
            <a:pPr lvl="1" eaLnBrk="1" hangingPunct="1">
              <a:defRPr/>
            </a:pPr>
            <a:endParaRPr lang="fr-FR" sz="1600" b="1" dirty="0"/>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FR" sz="1200" dirty="0" smtClean="0"/>
          </a:p>
        </p:txBody>
      </p:sp>
      <p:sp>
        <p:nvSpPr>
          <p:cNvPr id="8" name="TextBox 7"/>
          <p:cNvSpPr txBox="1"/>
          <p:nvPr/>
        </p:nvSpPr>
        <p:spPr>
          <a:xfrm>
            <a:off x="539552" y="1340768"/>
            <a:ext cx="3816424" cy="83099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La salle informatique dispose d’un système d’extinction par gaz (</a:t>
            </a:r>
            <a:r>
              <a:rPr lang="fr-CH" sz="1200" dirty="0" err="1" smtClean="0"/>
              <a:t>Argonite</a:t>
            </a:r>
            <a:r>
              <a:rPr lang="fr-CH" sz="1200" dirty="0" smtClean="0"/>
              <a:t>). Pour pallier à une faible climatisation, les fenêtres restent entre-ouvertes en été.</a:t>
            </a:r>
          </a:p>
        </p:txBody>
      </p:sp>
      <p:sp>
        <p:nvSpPr>
          <p:cNvPr id="9" name="TextBox 8"/>
          <p:cNvSpPr txBox="1"/>
          <p:nvPr/>
        </p:nvSpPr>
        <p:spPr>
          <a:xfrm>
            <a:off x="4716016" y="1340769"/>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Revoir le système de refroidissement afin d’éviter toute perte d’étanchéité qui peut compromettre l’extinction.</a:t>
            </a:r>
          </a:p>
        </p:txBody>
      </p:sp>
      <p:sp>
        <p:nvSpPr>
          <p:cNvPr id="10" name="Rectangle 9"/>
          <p:cNvSpPr/>
          <p:nvPr/>
        </p:nvSpPr>
        <p:spPr>
          <a:xfrm>
            <a:off x="4860032" y="980728"/>
            <a:ext cx="2369559" cy="276999"/>
          </a:xfrm>
          <a:prstGeom prst="rect">
            <a:avLst/>
          </a:prstGeom>
        </p:spPr>
        <p:txBody>
          <a:bodyPr wrap="none">
            <a:spAutoFit/>
          </a:bodyPr>
          <a:lstStyle/>
          <a:p>
            <a:pPr lvl="0"/>
            <a:r>
              <a:rPr lang="fr-CH" sz="1200" b="1" dirty="0" smtClean="0">
                <a:solidFill>
                  <a:srgbClr val="000000"/>
                </a:solidFill>
              </a:rPr>
              <a:t>Exemples de contre-mesures:</a:t>
            </a:r>
          </a:p>
        </p:txBody>
      </p:sp>
      <p:sp>
        <p:nvSpPr>
          <p:cNvPr id="11" name="Rectangle 10"/>
          <p:cNvSpPr/>
          <p:nvPr/>
        </p:nvSpPr>
        <p:spPr>
          <a:xfrm>
            <a:off x="1115616" y="980728"/>
            <a:ext cx="2528256" cy="276999"/>
          </a:xfrm>
          <a:prstGeom prst="rect">
            <a:avLst/>
          </a:prstGeom>
        </p:spPr>
        <p:txBody>
          <a:bodyPr wrap="none">
            <a:spAutoFit/>
          </a:bodyPr>
          <a:lstStyle/>
          <a:p>
            <a:pPr lvl="0"/>
            <a:r>
              <a:rPr lang="fr-CH" sz="1200" b="1" dirty="0" smtClean="0">
                <a:solidFill>
                  <a:srgbClr val="000000"/>
                </a:solidFill>
              </a:rPr>
              <a:t>Exemples de situations à risque</a:t>
            </a:r>
          </a:p>
        </p:txBody>
      </p:sp>
      <p:sp>
        <p:nvSpPr>
          <p:cNvPr id="12" name="TextBox 11"/>
          <p:cNvSpPr txBox="1"/>
          <p:nvPr/>
        </p:nvSpPr>
        <p:spPr>
          <a:xfrm>
            <a:off x="539552" y="2319263"/>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Les serveurs sensibles de la société sont hébergés au sein d’un centre de traitement mutualisé.</a:t>
            </a:r>
          </a:p>
        </p:txBody>
      </p:sp>
      <p:sp>
        <p:nvSpPr>
          <p:cNvPr id="13" name="TextBox 12"/>
          <p:cNvSpPr txBox="1"/>
          <p:nvPr/>
        </p:nvSpPr>
        <p:spPr>
          <a:xfrm>
            <a:off x="4716016" y="2132856"/>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Assurer une séparation physique des serveurs sensibles au sein du centre mutualisé (option: reprendre les machines sensibles en interne)</a:t>
            </a:r>
          </a:p>
        </p:txBody>
      </p:sp>
      <p:sp>
        <p:nvSpPr>
          <p:cNvPr id="14" name="TextBox 13"/>
          <p:cNvSpPr txBox="1"/>
          <p:nvPr/>
        </p:nvSpPr>
        <p:spPr>
          <a:xfrm>
            <a:off x="539552" y="2935977"/>
            <a:ext cx="3816424"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Le serveurs de Test sont hébergés dans la cave de l’établissement car leur disponibilité n’est pas une priorité.</a:t>
            </a:r>
          </a:p>
        </p:txBody>
      </p:sp>
      <p:sp>
        <p:nvSpPr>
          <p:cNvPr id="15" name="TextBox 14"/>
          <p:cNvSpPr txBox="1"/>
          <p:nvPr/>
        </p:nvSpPr>
        <p:spPr>
          <a:xfrm>
            <a:off x="4716016" y="2935977"/>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Evaluer si cette situation est acceptable en fonction de la confidentialité des données présente sur les machines de test (y compris mots de passe).</a:t>
            </a:r>
          </a:p>
        </p:txBody>
      </p:sp>
      <p:sp>
        <p:nvSpPr>
          <p:cNvPr id="16" name="TextBox 15"/>
          <p:cNvSpPr txBox="1"/>
          <p:nvPr/>
        </p:nvSpPr>
        <p:spPr>
          <a:xfrm>
            <a:off x="539552" y="3790780"/>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En fin de vie, les postes de travail sont recyclés par don à une association.</a:t>
            </a:r>
          </a:p>
        </p:txBody>
      </p:sp>
      <p:sp>
        <p:nvSpPr>
          <p:cNvPr id="17" name="TextBox 16"/>
          <p:cNvSpPr txBox="1"/>
          <p:nvPr/>
        </p:nvSpPr>
        <p:spPr>
          <a:xfrm>
            <a:off x="4716016" y="3790781"/>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S’assurer que les données sur disque sont systématiquement effacées  ou détruites de manière sécurisée.</a:t>
            </a:r>
          </a:p>
        </p:txBody>
      </p:sp>
      <p:sp>
        <p:nvSpPr>
          <p:cNvPr id="18" name="TextBox 17"/>
          <p:cNvSpPr txBox="1"/>
          <p:nvPr/>
        </p:nvSpPr>
        <p:spPr>
          <a:xfrm>
            <a:off x="539552" y="4581128"/>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En cas d’alarme, la procédure est que tout le monde sorte le plus vite possible.</a:t>
            </a:r>
          </a:p>
        </p:txBody>
      </p:sp>
      <p:sp>
        <p:nvSpPr>
          <p:cNvPr id="19" name="TextBox 18"/>
          <p:cNvSpPr txBox="1"/>
          <p:nvPr/>
        </p:nvSpPr>
        <p:spPr>
          <a:xfrm>
            <a:off x="4716016" y="4581129"/>
            <a:ext cx="3888432" cy="1015663"/>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S’assurer qu’un recomptage a lieu.</a:t>
            </a:r>
          </a:p>
          <a:p>
            <a:pPr>
              <a:buFont typeface="Arial" pitchFamily="34" charset="0"/>
              <a:buChar char="•"/>
            </a:pPr>
            <a:r>
              <a:rPr lang="fr-CH" sz="1200" dirty="0" smtClean="0"/>
              <a:t> S’assurer que ceci ne peut-être exploité pour le vol de documents sensibles (ex: les </a:t>
            </a:r>
            <a:r>
              <a:rPr lang="fr-CH" sz="1200" dirty="0" err="1" smtClean="0"/>
              <a:t>safety</a:t>
            </a:r>
            <a:r>
              <a:rPr lang="fr-CH" sz="1200" dirty="0" smtClean="0"/>
              <a:t> managers vérifient l’évacuation des locaux avant de sortir à leur tour)</a:t>
            </a:r>
          </a:p>
        </p:txBody>
      </p:sp>
    </p:spTree>
    <p:extLst>
      <p:ext uri="{BB962C8B-B14F-4D97-AF65-F5344CB8AC3E}">
        <p14:creationId xmlns:p14="http://schemas.microsoft.com/office/powerpoint/2010/main" val="71674082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2627784" y="2780928"/>
            <a:ext cx="3528392" cy="433387"/>
          </a:xfrm>
          <a:prstGeom prst="rect">
            <a:avLst/>
          </a:prstGeom>
          <a:noFill/>
          <a:ln w="9525">
            <a:noFill/>
            <a:miter lim="800000"/>
            <a:headEnd/>
            <a:tailEnd/>
          </a:ln>
        </p:spPr>
        <p:txBody>
          <a:bodyPr lIns="0" tIns="0" rIns="0" bIns="0"/>
          <a:lstStyle/>
          <a:p>
            <a:pPr algn="ctr" eaLnBrk="0" fontAlgn="base" hangingPunct="0">
              <a:lnSpc>
                <a:spcPts val="3050"/>
              </a:lnSpc>
              <a:spcBef>
                <a:spcPct val="0"/>
              </a:spcBef>
              <a:spcAft>
                <a:spcPct val="0"/>
              </a:spcAft>
            </a:pPr>
            <a:r>
              <a:rPr lang="fr-CH" sz="4800" b="1" dirty="0" smtClean="0">
                <a:solidFill>
                  <a:srgbClr val="002776"/>
                </a:solidFill>
                <a:cs typeface="Arial" charset="0"/>
              </a:rPr>
              <a:t>Questions?</a:t>
            </a:r>
            <a:endParaRPr lang="en-US" sz="4800" b="1" dirty="0">
              <a:solidFill>
                <a:srgbClr val="002776"/>
              </a:solidFill>
              <a:cs typeface="Arial" charset="0"/>
            </a:endParaRPr>
          </a:p>
        </p:txBody>
      </p:sp>
      <p:pic>
        <p:nvPicPr>
          <p:cNvPr id="2056" name="Picture 8" descr="c:\Documents and Settings\herijea\Local Settings\Temporary Internet Files\Content.IE5\UGJVSIXG\MC900441930[1].wmf"/>
          <p:cNvPicPr>
            <a:picLocks noChangeAspect="1" noChangeArrowheads="1"/>
          </p:cNvPicPr>
          <p:nvPr/>
        </p:nvPicPr>
        <p:blipFill>
          <a:blip r:embed="rId2" cstate="print"/>
          <a:srcRect/>
          <a:stretch>
            <a:fillRect/>
          </a:stretch>
        </p:blipFill>
        <p:spPr bwMode="auto">
          <a:xfrm>
            <a:off x="3386063" y="3501008"/>
            <a:ext cx="1978025" cy="1908175"/>
          </a:xfrm>
          <a:prstGeom prst="rect">
            <a:avLst/>
          </a:prstGeom>
          <a:noFill/>
        </p:spPr>
      </p:pic>
    </p:spTree>
    <p:extLst>
      <p:ext uri="{BB962C8B-B14F-4D97-AF65-F5344CB8AC3E}">
        <p14:creationId xmlns:p14="http://schemas.microsoft.com/office/powerpoint/2010/main" val="34519319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 Principe #3 - Défense en profondeur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Objectif: présenter des lignes de défense multiples et indépendantes face aux menaces </a:t>
            </a:r>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52" name="TextBox 51"/>
          <p:cNvSpPr txBox="1"/>
          <p:nvPr/>
        </p:nvSpPr>
        <p:spPr>
          <a:xfrm>
            <a:off x="539552" y="1772816"/>
            <a:ext cx="8136904"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92075" lvl="2" indent="-3175" defTabSz="913964" fontAlgn="base">
              <a:spcBef>
                <a:spcPct val="0"/>
              </a:spcBef>
              <a:spcAft>
                <a:spcPts val="275"/>
              </a:spcAft>
              <a:defRPr/>
            </a:pPr>
            <a:r>
              <a:rPr lang="fr-FR" sz="1200" b="1" dirty="0">
                <a:solidFill>
                  <a:srgbClr val="002776"/>
                </a:solidFill>
                <a:latin typeface="Arial" pitchFamily="34" charset="0"/>
                <a:cs typeface="Arial" pitchFamily="34" charset="0"/>
              </a:rPr>
              <a:t>La sécurité ne doit pas reposer sur un élément (« single point of </a:t>
            </a:r>
            <a:r>
              <a:rPr lang="fr-FR" sz="1200" b="1" dirty="0" err="1">
                <a:solidFill>
                  <a:srgbClr val="002776"/>
                </a:solidFill>
                <a:latin typeface="Arial" pitchFamily="34" charset="0"/>
                <a:cs typeface="Arial" pitchFamily="34" charset="0"/>
              </a:rPr>
              <a:t>failure</a:t>
            </a:r>
            <a:r>
              <a:rPr lang="fr-FR" sz="1200" b="1" dirty="0">
                <a:solidFill>
                  <a:srgbClr val="002776"/>
                </a:solidFill>
                <a:latin typeface="Arial" pitchFamily="34" charset="0"/>
                <a:cs typeface="Arial" pitchFamily="34" charset="0"/>
              </a:rPr>
              <a:t> ») mais sur un ensemble cohérent de mesures de sécurité.</a:t>
            </a:r>
          </a:p>
        </p:txBody>
      </p:sp>
      <p:sp>
        <p:nvSpPr>
          <p:cNvPr id="7" name="Rectangle 6"/>
          <p:cNvSpPr/>
          <p:nvPr/>
        </p:nvSpPr>
        <p:spPr>
          <a:xfrm>
            <a:off x="5220072" y="2564904"/>
            <a:ext cx="3240360" cy="374441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8" name="Rectangle 7"/>
          <p:cNvSpPr/>
          <p:nvPr/>
        </p:nvSpPr>
        <p:spPr>
          <a:xfrm rot="16200000">
            <a:off x="4375643" y="4489453"/>
            <a:ext cx="2109873"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organisationnelle</a:t>
            </a:r>
            <a:endParaRPr lang="fr-CH" dirty="0"/>
          </a:p>
        </p:txBody>
      </p:sp>
      <p:sp>
        <p:nvSpPr>
          <p:cNvPr id="9" name="Rectangle 8"/>
          <p:cNvSpPr/>
          <p:nvPr/>
        </p:nvSpPr>
        <p:spPr>
          <a:xfrm>
            <a:off x="5732512" y="2717304"/>
            <a:ext cx="2583904" cy="3448000"/>
          </a:xfrm>
          <a:prstGeom prst="rect">
            <a:avLst/>
          </a:prstGeom>
          <a:solidFill>
            <a:schemeClr val="bg1">
              <a:lumMod val="95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0" name="Rectangle 9"/>
          <p:cNvSpPr/>
          <p:nvPr/>
        </p:nvSpPr>
        <p:spPr>
          <a:xfrm>
            <a:off x="6228184" y="5805264"/>
            <a:ext cx="1510350"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physique</a:t>
            </a:r>
            <a:endParaRPr lang="fr-CH" dirty="0"/>
          </a:p>
        </p:txBody>
      </p:sp>
      <p:sp>
        <p:nvSpPr>
          <p:cNvPr id="11" name="Rectangle 10"/>
          <p:cNvSpPr/>
          <p:nvPr/>
        </p:nvSpPr>
        <p:spPr>
          <a:xfrm>
            <a:off x="5868144" y="2852936"/>
            <a:ext cx="2304256" cy="2880320"/>
          </a:xfrm>
          <a:prstGeom prst="rect">
            <a:avLst/>
          </a:prstGeom>
          <a:solidFill>
            <a:srgbClr val="FFCCCC"/>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2" name="Rectangle 11"/>
          <p:cNvSpPr/>
          <p:nvPr/>
        </p:nvSpPr>
        <p:spPr>
          <a:xfrm>
            <a:off x="6300192" y="5456257"/>
            <a:ext cx="1327608"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réseau</a:t>
            </a:r>
            <a:endParaRPr lang="fr-CH" dirty="0"/>
          </a:p>
        </p:txBody>
      </p:sp>
      <p:sp>
        <p:nvSpPr>
          <p:cNvPr id="13" name="Rectangle 12"/>
          <p:cNvSpPr/>
          <p:nvPr/>
        </p:nvSpPr>
        <p:spPr>
          <a:xfrm>
            <a:off x="6020544" y="3005336"/>
            <a:ext cx="2007840" cy="2367880"/>
          </a:xfrm>
          <a:prstGeom prst="rect">
            <a:avLst/>
          </a:prstGeom>
          <a:solidFill>
            <a:srgbClr val="FFC0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4" name="Rectangle 13"/>
          <p:cNvSpPr/>
          <p:nvPr/>
        </p:nvSpPr>
        <p:spPr>
          <a:xfrm>
            <a:off x="6012160" y="5096217"/>
            <a:ext cx="1944216" cy="276999"/>
          </a:xfrm>
          <a:prstGeom prst="rect">
            <a:avLst/>
          </a:prstGeom>
        </p:spPr>
        <p:txBody>
          <a:bodyPr wrap="square">
            <a:spAutoFit/>
          </a:bodyPr>
          <a:lstStyle/>
          <a:p>
            <a:pPr algn="ctr"/>
            <a:r>
              <a:rPr lang="fr-FR" sz="1200" b="1" dirty="0" smtClean="0">
                <a:solidFill>
                  <a:srgbClr val="002776"/>
                </a:solidFill>
                <a:latin typeface="Arial" pitchFamily="34" charset="0"/>
                <a:cs typeface="Arial" pitchFamily="34" charset="0"/>
              </a:rPr>
              <a:t>Sécurité systèmes + PC</a:t>
            </a:r>
            <a:endParaRPr lang="fr-CH" dirty="0"/>
          </a:p>
        </p:txBody>
      </p:sp>
      <p:sp>
        <p:nvSpPr>
          <p:cNvPr id="15" name="Rectangle 14"/>
          <p:cNvSpPr/>
          <p:nvPr/>
        </p:nvSpPr>
        <p:spPr>
          <a:xfrm>
            <a:off x="6172944" y="3157736"/>
            <a:ext cx="1711424" cy="1855440"/>
          </a:xfrm>
          <a:prstGeom prst="rect">
            <a:avLst/>
          </a:prstGeom>
          <a:solidFill>
            <a:srgbClr val="FFFF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6" name="Rectangle 15"/>
          <p:cNvSpPr/>
          <p:nvPr/>
        </p:nvSpPr>
        <p:spPr>
          <a:xfrm>
            <a:off x="6156176" y="4581128"/>
            <a:ext cx="1800200" cy="461665"/>
          </a:xfrm>
          <a:prstGeom prst="rect">
            <a:avLst/>
          </a:prstGeom>
        </p:spPr>
        <p:txBody>
          <a:bodyPr wrap="square">
            <a:spAutoFit/>
          </a:bodyPr>
          <a:lstStyle/>
          <a:p>
            <a:pPr algn="ctr"/>
            <a:r>
              <a:rPr lang="fr-FR" sz="1200" b="1" dirty="0" smtClean="0">
                <a:solidFill>
                  <a:srgbClr val="002776"/>
                </a:solidFill>
                <a:latin typeface="Arial" pitchFamily="34" charset="0"/>
                <a:cs typeface="Arial" pitchFamily="34" charset="0"/>
              </a:rPr>
              <a:t>Sécurité applications</a:t>
            </a:r>
            <a:br>
              <a:rPr lang="fr-FR" sz="1200" b="1" dirty="0" smtClean="0">
                <a:solidFill>
                  <a:srgbClr val="002776"/>
                </a:solidFill>
                <a:latin typeface="Arial" pitchFamily="34" charset="0"/>
                <a:cs typeface="Arial" pitchFamily="34" charset="0"/>
              </a:rPr>
            </a:br>
            <a:r>
              <a:rPr lang="fr-FR" sz="1200" b="1" dirty="0" smtClean="0">
                <a:solidFill>
                  <a:srgbClr val="002776"/>
                </a:solidFill>
                <a:latin typeface="Arial" pitchFamily="34" charset="0"/>
                <a:cs typeface="Arial" pitchFamily="34" charset="0"/>
              </a:rPr>
              <a:t>et bases de données</a:t>
            </a:r>
            <a:endParaRPr lang="fr-CH" dirty="0"/>
          </a:p>
        </p:txBody>
      </p:sp>
      <p:sp>
        <p:nvSpPr>
          <p:cNvPr id="17" name="Flowchart: Magnetic Disk 16"/>
          <p:cNvSpPr/>
          <p:nvPr/>
        </p:nvSpPr>
        <p:spPr>
          <a:xfrm>
            <a:off x="6588224" y="3429000"/>
            <a:ext cx="864096" cy="1008112"/>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1100" dirty="0" smtClean="0"/>
              <a:t>Données à protéger</a:t>
            </a:r>
            <a:endParaRPr lang="fr-CH" sz="1100" dirty="0"/>
          </a:p>
        </p:txBody>
      </p:sp>
      <p:sp>
        <p:nvSpPr>
          <p:cNvPr id="18" name="Rectangle 17"/>
          <p:cNvSpPr/>
          <p:nvPr/>
        </p:nvSpPr>
        <p:spPr>
          <a:xfrm>
            <a:off x="467544" y="2564904"/>
            <a:ext cx="4392488" cy="3108543"/>
          </a:xfrm>
          <a:prstGeom prst="rect">
            <a:avLst/>
          </a:prstGeom>
        </p:spPr>
        <p:txBody>
          <a:bodyPr wrap="square">
            <a:spAutoFit/>
          </a:bodyPr>
          <a:lstStyle/>
          <a:p>
            <a:r>
              <a:rPr lang="fr-FR" b="1" dirty="0" smtClean="0">
                <a:solidFill>
                  <a:srgbClr val="002776"/>
                </a:solidFill>
                <a:latin typeface="Arial" pitchFamily="34" charset="0"/>
                <a:cs typeface="Arial" pitchFamily="34" charset="0"/>
              </a:rPr>
              <a:t>Eléments requis:</a:t>
            </a:r>
            <a:br>
              <a:rPr lang="fr-FR" b="1" dirty="0" smtClean="0">
                <a:solidFill>
                  <a:srgbClr val="002776"/>
                </a:solidFill>
                <a:latin typeface="Arial" pitchFamily="34" charset="0"/>
                <a:cs typeface="Arial" pitchFamily="34" charset="0"/>
              </a:rPr>
            </a:br>
            <a:endParaRPr lang="fr-FR" sz="1000" b="1" dirty="0" smtClean="0">
              <a:solidFill>
                <a:srgbClr val="002776"/>
              </a:solidFill>
              <a:latin typeface="Arial" pitchFamily="34" charset="0"/>
              <a:cs typeface="Arial" pitchFamily="34" charset="0"/>
            </a:endParaRPr>
          </a:p>
          <a:p>
            <a:pPr>
              <a:buFont typeface="Arial" pitchFamily="34" charset="0"/>
              <a:buChar char="•"/>
            </a:pPr>
            <a:r>
              <a:rPr lang="fr-FR" sz="1200" dirty="0" smtClean="0">
                <a:solidFill>
                  <a:srgbClr val="002776"/>
                </a:solidFill>
                <a:latin typeface="Arial" pitchFamily="34" charset="0"/>
                <a:cs typeface="Arial" pitchFamily="34" charset="0"/>
              </a:rPr>
              <a:t> Existence de </a:t>
            </a:r>
            <a:r>
              <a:rPr lang="fr-FR" sz="1200" b="1" dirty="0" smtClean="0">
                <a:solidFill>
                  <a:srgbClr val="00B050"/>
                </a:solidFill>
                <a:latin typeface="Arial" pitchFamily="34" charset="0"/>
                <a:cs typeface="Arial" pitchFamily="34" charset="0"/>
              </a:rPr>
              <a:t>plusieurs lignes de défense indépendantes autour des ressources critiques </a:t>
            </a:r>
            <a:r>
              <a:rPr lang="fr-FR" sz="1200" dirty="0" smtClean="0">
                <a:solidFill>
                  <a:srgbClr val="002776"/>
                </a:solidFill>
                <a:latin typeface="Arial" pitchFamily="34" charset="0"/>
                <a:cs typeface="Arial" pitchFamily="34" charset="0"/>
              </a:rPr>
              <a:t>(la sécurité d’une ligne n’a pas pour pré-requis la sécurité de la ligne précédente)</a:t>
            </a:r>
            <a:br>
              <a:rPr lang="fr-FR" sz="1200" dirty="0" smtClean="0">
                <a:solidFill>
                  <a:srgbClr val="002776"/>
                </a:solidFill>
                <a:latin typeface="Arial" pitchFamily="34" charset="0"/>
                <a:cs typeface="Arial" pitchFamily="34" charset="0"/>
              </a:rPr>
            </a:br>
            <a:endParaRPr lang="fr-FR" sz="1200" dirty="0" smtClean="0">
              <a:solidFill>
                <a:srgbClr val="002776"/>
              </a:solidFill>
              <a:latin typeface="Arial" pitchFamily="34" charset="0"/>
              <a:cs typeface="Arial" pitchFamily="34" charset="0"/>
            </a:endParaRPr>
          </a:p>
          <a:p>
            <a:pPr>
              <a:buFont typeface="Arial" pitchFamily="34" charset="0"/>
              <a:buChar char="•"/>
            </a:pPr>
            <a:r>
              <a:rPr lang="fr-FR" sz="1200" dirty="0" smtClean="0">
                <a:solidFill>
                  <a:srgbClr val="002776"/>
                </a:solidFill>
                <a:latin typeface="Arial" pitchFamily="34" charset="0"/>
                <a:cs typeface="Arial" pitchFamily="34" charset="0"/>
              </a:rPr>
              <a:t> Mise en place supportée par  une </a:t>
            </a:r>
            <a:r>
              <a:rPr lang="fr-FR" sz="1200" b="1" dirty="0" smtClean="0">
                <a:solidFill>
                  <a:srgbClr val="00B050"/>
                </a:solidFill>
                <a:latin typeface="Arial" pitchFamily="34" charset="0"/>
                <a:cs typeface="Arial" pitchFamily="34" charset="0"/>
              </a:rPr>
              <a:t>analyse des risques </a:t>
            </a:r>
            <a:r>
              <a:rPr lang="fr-FR" sz="1200" dirty="0" smtClean="0">
                <a:solidFill>
                  <a:srgbClr val="002776"/>
                </a:solidFill>
                <a:latin typeface="Arial" pitchFamily="34" charset="0"/>
                <a:cs typeface="Arial" pitchFamily="34" charset="0"/>
              </a:rPr>
              <a:t>, qui fixe des objectifs de sécurité (prise en compte de scénarios).</a:t>
            </a:r>
            <a:br>
              <a:rPr lang="fr-FR" sz="1200" dirty="0" smtClean="0">
                <a:solidFill>
                  <a:srgbClr val="002776"/>
                </a:solidFill>
                <a:latin typeface="Arial" pitchFamily="34" charset="0"/>
                <a:cs typeface="Arial" pitchFamily="34" charset="0"/>
              </a:rPr>
            </a:br>
            <a:endParaRPr lang="fr-FR" sz="1200" dirty="0" smtClean="0">
              <a:solidFill>
                <a:srgbClr val="002776"/>
              </a:solidFill>
              <a:latin typeface="Arial" pitchFamily="34" charset="0"/>
              <a:cs typeface="Arial" pitchFamily="34" charset="0"/>
            </a:endParaRPr>
          </a:p>
          <a:p>
            <a:pPr>
              <a:buFont typeface="Arial" pitchFamily="34" charset="0"/>
              <a:buChar char="•"/>
            </a:pPr>
            <a:r>
              <a:rPr lang="fr-FR" sz="1200" dirty="0">
                <a:solidFill>
                  <a:srgbClr val="002776"/>
                </a:solidFill>
                <a:latin typeface="Arial" pitchFamily="34" charset="0"/>
                <a:cs typeface="Arial" pitchFamily="34" charset="0"/>
              </a:rPr>
              <a:t> </a:t>
            </a:r>
            <a:r>
              <a:rPr lang="fr-CH" sz="1200" dirty="0">
                <a:solidFill>
                  <a:srgbClr val="002776"/>
                </a:solidFill>
                <a:latin typeface="Arial" pitchFamily="34" charset="0"/>
                <a:cs typeface="Arial" pitchFamily="34" charset="0"/>
              </a:rPr>
              <a:t>Combinaison de mesures </a:t>
            </a:r>
            <a:r>
              <a:rPr lang="fr-CH" sz="1200" b="1" dirty="0">
                <a:solidFill>
                  <a:srgbClr val="00B050"/>
                </a:solidFill>
                <a:latin typeface="Arial" pitchFamily="34" charset="0"/>
                <a:cs typeface="Arial" pitchFamily="34" charset="0"/>
              </a:rPr>
              <a:t>préventives</a:t>
            </a:r>
            <a:r>
              <a:rPr lang="fr-CH" sz="1200" dirty="0">
                <a:solidFill>
                  <a:srgbClr val="002776"/>
                </a:solidFill>
                <a:latin typeface="Arial" pitchFamily="34" charset="0"/>
                <a:cs typeface="Arial" pitchFamily="34" charset="0"/>
              </a:rPr>
              <a:t> </a:t>
            </a:r>
            <a:r>
              <a:rPr lang="fr-CH" sz="1200" dirty="0" smtClean="0">
                <a:solidFill>
                  <a:srgbClr val="002776"/>
                </a:solidFill>
                <a:latin typeface="Arial" pitchFamily="34" charset="0"/>
                <a:cs typeface="Arial" pitchFamily="34" charset="0"/>
              </a:rPr>
              <a:t>(mécanismes d’alerte) et </a:t>
            </a:r>
            <a:r>
              <a:rPr lang="fr-CH" sz="1200" b="1" dirty="0" smtClean="0">
                <a:solidFill>
                  <a:srgbClr val="00B050"/>
                </a:solidFill>
                <a:latin typeface="Arial" pitchFamily="34" charset="0"/>
                <a:cs typeface="Arial" pitchFamily="34" charset="0"/>
              </a:rPr>
              <a:t>correctives</a:t>
            </a:r>
            <a:r>
              <a:rPr lang="fr-CH" sz="1200" dirty="0" smtClean="0">
                <a:solidFill>
                  <a:srgbClr val="002776"/>
                </a:solidFill>
                <a:latin typeface="Arial" pitchFamily="34" charset="0"/>
                <a:cs typeface="Arial" pitchFamily="34" charset="0"/>
              </a:rPr>
              <a:t> (procédures de réaction).</a:t>
            </a:r>
            <a:br>
              <a:rPr lang="fr-CH" sz="1200" dirty="0" smtClean="0">
                <a:solidFill>
                  <a:srgbClr val="002776"/>
                </a:solidFill>
                <a:latin typeface="Arial" pitchFamily="34" charset="0"/>
                <a:cs typeface="Arial" pitchFamily="34" charset="0"/>
              </a:rPr>
            </a:br>
            <a:endParaRPr lang="fr-CH" sz="1200" dirty="0" smtClean="0">
              <a:solidFill>
                <a:srgbClr val="002776"/>
              </a:solidFill>
              <a:latin typeface="Arial" pitchFamily="34" charset="0"/>
              <a:cs typeface="Arial" pitchFamily="34" charset="0"/>
            </a:endParaRPr>
          </a:p>
          <a:p>
            <a:pPr>
              <a:buFont typeface="Arial" pitchFamily="34" charset="0"/>
              <a:buChar char="•"/>
            </a:pPr>
            <a:r>
              <a:rPr lang="fr-FR" sz="1200" dirty="0" smtClean="0">
                <a:solidFill>
                  <a:srgbClr val="002776"/>
                </a:solidFill>
                <a:latin typeface="Arial" pitchFamily="34" charset="0"/>
                <a:cs typeface="Arial" pitchFamily="34" charset="0"/>
              </a:rPr>
              <a:t> Englobe toutes les dimensions de la sécurité du S.I.</a:t>
            </a:r>
          </a:p>
          <a:p>
            <a:pPr lvl="1"/>
            <a:r>
              <a:rPr lang="fr-FR" sz="1200" dirty="0" smtClean="0">
                <a:solidFill>
                  <a:srgbClr val="002776"/>
                </a:solidFill>
                <a:latin typeface="Arial" pitchFamily="34" charset="0"/>
                <a:cs typeface="Arial" pitchFamily="34" charset="0"/>
              </a:rPr>
              <a:t>- Aspects techniques</a:t>
            </a:r>
          </a:p>
          <a:p>
            <a:pPr lvl="1">
              <a:buFontTx/>
              <a:buChar char="-"/>
            </a:pPr>
            <a:r>
              <a:rPr lang="fr-FR" sz="1200" dirty="0" smtClean="0">
                <a:solidFill>
                  <a:srgbClr val="002776"/>
                </a:solidFill>
                <a:latin typeface="Arial" pitchFamily="34" charset="0"/>
                <a:cs typeface="Arial" pitchFamily="34" charset="0"/>
              </a:rPr>
              <a:t> Aspects organisationnels</a:t>
            </a:r>
          </a:p>
          <a:p>
            <a:pPr lvl="1">
              <a:buFontTx/>
              <a:buChar char="-"/>
            </a:pPr>
            <a:r>
              <a:rPr lang="fr-FR" sz="1200" dirty="0">
                <a:solidFill>
                  <a:srgbClr val="002776"/>
                </a:solidFill>
                <a:latin typeface="Arial" pitchFamily="34" charset="0"/>
                <a:cs typeface="Arial" pitchFamily="34" charset="0"/>
              </a:rPr>
              <a:t> </a:t>
            </a:r>
            <a:r>
              <a:rPr lang="fr-FR" sz="1200" dirty="0" smtClean="0">
                <a:solidFill>
                  <a:srgbClr val="002776"/>
                </a:solidFill>
                <a:latin typeface="Arial" pitchFamily="34" charset="0"/>
                <a:cs typeface="Arial" pitchFamily="34" charset="0"/>
              </a:rPr>
              <a:t>Aspects humains</a:t>
            </a:r>
            <a:endParaRPr lang="fr-FR" sz="1200" dirty="0">
              <a:solidFill>
                <a:srgbClr val="002776"/>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linds(horizontal)">
                                      <p:cBhvr>
                                        <p:cTn id="28" dur="500"/>
                                        <p:tgtEl>
                                          <p:spTgt spid="1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linds(horizontal)">
                                      <p:cBhvr>
                                        <p:cTn id="34" dur="500"/>
                                        <p:tgtEl>
                                          <p:spTgt spid="1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linds(horizontal)">
                                      <p:cBhvr>
                                        <p:cTn id="37" dur="500"/>
                                        <p:tgtEl>
                                          <p:spTgt spid="17"/>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linds(horizont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13" grpId="0" animBg="1"/>
      <p:bldP spid="14" grpId="0"/>
      <p:bldP spid="15" grpId="0" animBg="1"/>
      <p:bldP spid="16" grpId="0"/>
      <p:bldP spid="17"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 Principe #3 - Défense en profondeur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Exemple – cas d’un accès distant</a:t>
            </a:r>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20" name="Rectangle 19"/>
          <p:cNvSpPr/>
          <p:nvPr/>
        </p:nvSpPr>
        <p:spPr>
          <a:xfrm>
            <a:off x="179512" y="4509120"/>
            <a:ext cx="1296144" cy="592470"/>
          </a:xfrm>
          <a:prstGeom prst="rect">
            <a:avLst/>
          </a:prstGeom>
        </p:spPr>
        <p:txBody>
          <a:bodyPr wrap="square">
            <a:spAutoFit/>
          </a:bodyPr>
          <a:lstStyle/>
          <a:p>
            <a:pPr algn="ctr"/>
            <a:r>
              <a:rPr lang="fr-FR" sz="1100" b="1" dirty="0" smtClean="0">
                <a:solidFill>
                  <a:srgbClr val="002776"/>
                </a:solidFill>
              </a:rPr>
              <a:t>Sécurité du poste de travail</a:t>
            </a:r>
            <a:br>
              <a:rPr lang="fr-FR" sz="1100" b="1" dirty="0" smtClean="0">
                <a:solidFill>
                  <a:srgbClr val="002776"/>
                </a:solidFill>
              </a:rPr>
            </a:br>
            <a:r>
              <a:rPr lang="fr-FR" sz="1050" dirty="0" smtClean="0">
                <a:solidFill>
                  <a:srgbClr val="002776"/>
                </a:solidFill>
              </a:rPr>
              <a:t>(ex: anti-malware)</a:t>
            </a:r>
            <a:endParaRPr lang="fr-CH" dirty="0"/>
          </a:p>
        </p:txBody>
      </p:sp>
      <p:sp>
        <p:nvSpPr>
          <p:cNvPr id="21" name="Rectangle 20"/>
          <p:cNvSpPr/>
          <p:nvPr/>
        </p:nvSpPr>
        <p:spPr>
          <a:xfrm>
            <a:off x="1763688" y="4509120"/>
            <a:ext cx="1368152" cy="600164"/>
          </a:xfrm>
          <a:prstGeom prst="rect">
            <a:avLst/>
          </a:prstGeom>
        </p:spPr>
        <p:txBody>
          <a:bodyPr wrap="square">
            <a:spAutoFit/>
          </a:bodyPr>
          <a:lstStyle/>
          <a:p>
            <a:r>
              <a:rPr lang="fr-FR" sz="1100" b="1" dirty="0" smtClean="0">
                <a:solidFill>
                  <a:srgbClr val="002776"/>
                </a:solidFill>
              </a:rPr>
              <a:t>Sécurité des communications (</a:t>
            </a:r>
            <a:r>
              <a:rPr lang="fr-FR" sz="1100" b="1" dirty="0" err="1" smtClean="0">
                <a:solidFill>
                  <a:srgbClr val="002776"/>
                </a:solidFill>
              </a:rPr>
              <a:t>e.g</a:t>
            </a:r>
            <a:r>
              <a:rPr lang="fr-FR" sz="1100" b="1" dirty="0" smtClean="0">
                <a:solidFill>
                  <a:srgbClr val="002776"/>
                </a:solidFill>
              </a:rPr>
              <a:t>. VPN)</a:t>
            </a:r>
            <a:endParaRPr lang="fr-CH" dirty="0"/>
          </a:p>
        </p:txBody>
      </p:sp>
      <p:sp>
        <p:nvSpPr>
          <p:cNvPr id="22" name="Rectangle 21"/>
          <p:cNvSpPr/>
          <p:nvPr/>
        </p:nvSpPr>
        <p:spPr>
          <a:xfrm>
            <a:off x="4283968" y="1052736"/>
            <a:ext cx="2808312" cy="430887"/>
          </a:xfrm>
          <a:prstGeom prst="rect">
            <a:avLst/>
          </a:prstGeom>
        </p:spPr>
        <p:txBody>
          <a:bodyPr wrap="square">
            <a:spAutoFit/>
          </a:bodyPr>
          <a:lstStyle/>
          <a:p>
            <a:r>
              <a:rPr lang="fr-FR" sz="1100" b="1" dirty="0" smtClean="0">
                <a:solidFill>
                  <a:srgbClr val="002776"/>
                </a:solidFill>
              </a:rPr>
              <a:t>Authentification forte (ou adaptative) de l’utilisateur ou du poste de travail</a:t>
            </a:r>
            <a:endParaRPr lang="fr-CH" dirty="0"/>
          </a:p>
        </p:txBody>
      </p:sp>
      <p:sp>
        <p:nvSpPr>
          <p:cNvPr id="23" name="Rectangle 22"/>
          <p:cNvSpPr/>
          <p:nvPr/>
        </p:nvSpPr>
        <p:spPr>
          <a:xfrm>
            <a:off x="4644008" y="4509120"/>
            <a:ext cx="1584176" cy="769441"/>
          </a:xfrm>
          <a:prstGeom prst="rect">
            <a:avLst/>
          </a:prstGeom>
        </p:spPr>
        <p:txBody>
          <a:bodyPr wrap="square">
            <a:spAutoFit/>
          </a:bodyPr>
          <a:lstStyle/>
          <a:p>
            <a:pPr algn="ctr"/>
            <a:r>
              <a:rPr lang="fr-FR" sz="1100" b="1" dirty="0" smtClean="0">
                <a:solidFill>
                  <a:srgbClr val="002776"/>
                </a:solidFill>
              </a:rPr>
              <a:t>Contrôle des flux réseau en DMZ</a:t>
            </a:r>
            <a:br>
              <a:rPr lang="fr-FR" sz="1100" b="1" dirty="0" smtClean="0">
                <a:solidFill>
                  <a:srgbClr val="002776"/>
                </a:solidFill>
              </a:rPr>
            </a:br>
            <a:r>
              <a:rPr lang="fr-FR" sz="1100" dirty="0" smtClean="0">
                <a:solidFill>
                  <a:srgbClr val="002776"/>
                </a:solidFill>
              </a:rPr>
              <a:t>(ex: SSL inspection + contrôle antivirus)</a:t>
            </a:r>
            <a:endParaRPr lang="fr-CH" dirty="0"/>
          </a:p>
        </p:txBody>
      </p:sp>
      <p:cxnSp>
        <p:nvCxnSpPr>
          <p:cNvPr id="26" name="Straight Connector 25"/>
          <p:cNvCxnSpPr/>
          <p:nvPr/>
        </p:nvCxnSpPr>
        <p:spPr>
          <a:xfrm>
            <a:off x="827584" y="5732274"/>
            <a:ext cx="7632848"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635896" y="5588258"/>
            <a:ext cx="1656184" cy="261610"/>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Politique de sécurité</a:t>
            </a:r>
            <a:endParaRPr lang="fr-CH" sz="1600" dirty="0"/>
          </a:p>
        </p:txBody>
      </p:sp>
      <p:cxnSp>
        <p:nvCxnSpPr>
          <p:cNvPr id="27" name="Straight Connector 26"/>
          <p:cNvCxnSpPr/>
          <p:nvPr/>
        </p:nvCxnSpPr>
        <p:spPr>
          <a:xfrm>
            <a:off x="827584" y="6020306"/>
            <a:ext cx="7632848"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635896" y="5877272"/>
            <a:ext cx="1656184" cy="253916"/>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Analyse des risques</a:t>
            </a:r>
            <a:endParaRPr lang="fr-CH" sz="1600" dirty="0"/>
          </a:p>
        </p:txBody>
      </p:sp>
      <p:cxnSp>
        <p:nvCxnSpPr>
          <p:cNvPr id="29" name="Straight Connector 28"/>
          <p:cNvCxnSpPr/>
          <p:nvPr/>
        </p:nvCxnSpPr>
        <p:spPr>
          <a:xfrm>
            <a:off x="827584" y="6335742"/>
            <a:ext cx="7632848"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491880" y="6191726"/>
            <a:ext cx="1872208" cy="253916"/>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Formation des utilisateurs</a:t>
            </a:r>
            <a:endParaRPr lang="fr-CH" sz="1600" dirty="0"/>
          </a:p>
        </p:txBody>
      </p:sp>
      <p:sp>
        <p:nvSpPr>
          <p:cNvPr id="31" name="Rectangle 30"/>
          <p:cNvSpPr/>
          <p:nvPr/>
        </p:nvSpPr>
        <p:spPr>
          <a:xfrm>
            <a:off x="3419872" y="4437112"/>
            <a:ext cx="1224136" cy="261610"/>
          </a:xfrm>
          <a:prstGeom prst="rect">
            <a:avLst/>
          </a:prstGeom>
        </p:spPr>
        <p:txBody>
          <a:bodyPr wrap="square">
            <a:spAutoFit/>
          </a:bodyPr>
          <a:lstStyle/>
          <a:p>
            <a:pPr algn="ctr"/>
            <a:r>
              <a:rPr lang="fr-FR" sz="1100" b="1" dirty="0" smtClean="0">
                <a:solidFill>
                  <a:srgbClr val="002776"/>
                </a:solidFill>
              </a:rPr>
              <a:t>Firewalls</a:t>
            </a:r>
            <a:endParaRPr lang="fr-CH" dirty="0"/>
          </a:p>
        </p:txBody>
      </p:sp>
      <p:sp>
        <p:nvSpPr>
          <p:cNvPr id="32" name="Rectangle 31"/>
          <p:cNvSpPr/>
          <p:nvPr/>
        </p:nvSpPr>
        <p:spPr>
          <a:xfrm>
            <a:off x="6505065" y="4510281"/>
            <a:ext cx="1224136" cy="430887"/>
          </a:xfrm>
          <a:prstGeom prst="rect">
            <a:avLst/>
          </a:prstGeom>
        </p:spPr>
        <p:txBody>
          <a:bodyPr wrap="square">
            <a:spAutoFit/>
          </a:bodyPr>
          <a:lstStyle/>
          <a:p>
            <a:pPr algn="ctr"/>
            <a:r>
              <a:rPr lang="fr-FR" sz="1100" b="1" dirty="0" smtClean="0">
                <a:solidFill>
                  <a:srgbClr val="002776"/>
                </a:solidFill>
              </a:rPr>
              <a:t>Contrôles d’accès</a:t>
            </a:r>
            <a:endParaRPr lang="fr-CH" dirty="0"/>
          </a:p>
        </p:txBody>
      </p:sp>
      <p:sp>
        <p:nvSpPr>
          <p:cNvPr id="33" name="Rectangle 32"/>
          <p:cNvSpPr/>
          <p:nvPr/>
        </p:nvSpPr>
        <p:spPr>
          <a:xfrm>
            <a:off x="6505065" y="4005064"/>
            <a:ext cx="1224136" cy="430887"/>
          </a:xfrm>
          <a:prstGeom prst="rect">
            <a:avLst/>
          </a:prstGeom>
        </p:spPr>
        <p:txBody>
          <a:bodyPr wrap="square">
            <a:spAutoFit/>
          </a:bodyPr>
          <a:lstStyle/>
          <a:p>
            <a:pPr algn="ctr"/>
            <a:r>
              <a:rPr lang="fr-FR" sz="1100" b="1" dirty="0" smtClean="0">
                <a:solidFill>
                  <a:srgbClr val="002776"/>
                </a:solidFill>
              </a:rPr>
              <a:t>Antivirus serveur</a:t>
            </a:r>
            <a:endParaRPr lang="fr-CH" dirty="0"/>
          </a:p>
        </p:txBody>
      </p:sp>
      <p:sp>
        <p:nvSpPr>
          <p:cNvPr id="34" name="Rectangle 33"/>
          <p:cNvSpPr/>
          <p:nvPr/>
        </p:nvSpPr>
        <p:spPr>
          <a:xfrm>
            <a:off x="7812360" y="4365104"/>
            <a:ext cx="1224136" cy="430887"/>
          </a:xfrm>
          <a:prstGeom prst="rect">
            <a:avLst/>
          </a:prstGeom>
        </p:spPr>
        <p:txBody>
          <a:bodyPr wrap="square">
            <a:spAutoFit/>
          </a:bodyPr>
          <a:lstStyle/>
          <a:p>
            <a:pPr algn="ctr"/>
            <a:r>
              <a:rPr lang="fr-FR" sz="1100" b="1" dirty="0" smtClean="0">
                <a:solidFill>
                  <a:srgbClr val="002776"/>
                </a:solidFill>
              </a:rPr>
              <a:t>Droits d’accès aux données</a:t>
            </a:r>
            <a:endParaRPr lang="fr-CH" dirty="0"/>
          </a:p>
        </p:txBody>
      </p:sp>
      <p:cxnSp>
        <p:nvCxnSpPr>
          <p:cNvPr id="35" name="Straight Connector 34"/>
          <p:cNvCxnSpPr/>
          <p:nvPr/>
        </p:nvCxnSpPr>
        <p:spPr>
          <a:xfrm>
            <a:off x="3563888" y="5445224"/>
            <a:ext cx="4896544"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932040" y="5301208"/>
            <a:ext cx="1656184" cy="261610"/>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Sécurité physique</a:t>
            </a:r>
            <a:endParaRPr lang="fr-CH" sz="1600" dirty="0"/>
          </a:p>
        </p:txBody>
      </p:sp>
      <p:sp>
        <p:nvSpPr>
          <p:cNvPr id="38" name="Rectangle 37"/>
          <p:cNvSpPr/>
          <p:nvPr/>
        </p:nvSpPr>
        <p:spPr>
          <a:xfrm>
            <a:off x="5364088" y="5589240"/>
            <a:ext cx="2664296" cy="253916"/>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Processus de gestion de la sécurité</a:t>
            </a:r>
            <a:endParaRPr lang="fr-CH" sz="1600" dirty="0"/>
          </a:p>
        </p:txBody>
      </p:sp>
      <p:graphicFrame>
        <p:nvGraphicFramePr>
          <p:cNvPr id="4098" name="Object 2"/>
          <p:cNvGraphicFramePr>
            <a:graphicFrameLocks noChangeAspect="1"/>
          </p:cNvGraphicFramePr>
          <p:nvPr/>
        </p:nvGraphicFramePr>
        <p:xfrm>
          <a:off x="467544" y="1551691"/>
          <a:ext cx="7992888" cy="3324837"/>
        </p:xfrm>
        <a:graphic>
          <a:graphicData uri="http://schemas.openxmlformats.org/presentationml/2006/ole">
            <mc:AlternateContent xmlns:mc="http://schemas.openxmlformats.org/markup-compatibility/2006">
              <mc:Choice xmlns:v="urn:schemas-microsoft-com:vml" Requires="v">
                <p:oleObj spid="_x0000_s4225" name="Visio" r:id="rId4" imgW="8407146" imgH="3497580" progId="Visio.Drawing.11">
                  <p:embed/>
                </p:oleObj>
              </mc:Choice>
              <mc:Fallback>
                <p:oleObj name="Visio" r:id="rId4" imgW="8407146" imgH="3497580" progId="Visio.Drawing.11">
                  <p:embed/>
                  <p:pic>
                    <p:nvPicPr>
                      <p:cNvPr id="0" name="Picture 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551691"/>
                        <a:ext cx="7992888" cy="332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 name="Rectangle 38"/>
          <p:cNvSpPr/>
          <p:nvPr/>
        </p:nvSpPr>
        <p:spPr>
          <a:xfrm>
            <a:off x="6660232" y="5301208"/>
            <a:ext cx="1656184" cy="261610"/>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Sécurité du personnel</a:t>
            </a:r>
            <a:endParaRPr lang="fr-CH" sz="1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Illustration: quelques exemples d’attaques récentes</a:t>
            </a:r>
            <a:endParaRPr lang="fr-CH" sz="1600" dirty="0" smtClean="0">
              <a:solidFill>
                <a:srgbClr val="002776"/>
              </a:solidFill>
              <a:cs typeface="Arial" charset="0"/>
            </a:endParaRPr>
          </a:p>
        </p:txBody>
      </p:sp>
      <p:sp>
        <p:nvSpPr>
          <p:cNvPr id="5" name="Rectangle 5"/>
          <p:cNvSpPr>
            <a:spLocks noGrp="1"/>
          </p:cNvSpPr>
          <p:nvPr>
            <p:ph idx="1"/>
          </p:nvPr>
        </p:nvSpPr>
        <p:spPr>
          <a:xfrm>
            <a:off x="404813" y="836712"/>
            <a:ext cx="4023171" cy="5285581"/>
          </a:xfrm>
        </p:spPr>
        <p:txBody>
          <a:bodyPr/>
          <a:lstStyle/>
          <a:p>
            <a:pPr lvl="1" eaLnBrk="1" hangingPunct="1">
              <a:buNone/>
              <a:defRPr/>
            </a:pPr>
            <a:endParaRPr lang="fr-FR" sz="1600" b="1" dirty="0" smtClean="0"/>
          </a:p>
          <a:p>
            <a:pPr marL="180975" lvl="2" indent="0" eaLnBrk="1" hangingPunct="1">
              <a:buNone/>
              <a:defRPr/>
            </a:pPr>
            <a:r>
              <a:rPr lang="fr-FR" sz="1200" b="1" dirty="0" smtClean="0">
                <a:latin typeface="Arial" pitchFamily="34" charset="0"/>
                <a:cs typeface="Arial" pitchFamily="34" charset="0"/>
              </a:rPr>
              <a:t>1. NSA / Edward </a:t>
            </a:r>
            <a:r>
              <a:rPr lang="fr-FR" sz="1200" b="1" dirty="0" err="1" smtClean="0">
                <a:latin typeface="Arial" pitchFamily="34" charset="0"/>
                <a:cs typeface="Arial" pitchFamily="34" charset="0"/>
              </a:rPr>
              <a:t>Snowden</a:t>
            </a:r>
            <a:r>
              <a:rPr lang="fr-FR" sz="1200" b="1" dirty="0" smtClean="0">
                <a:latin typeface="Arial" pitchFamily="34" charset="0"/>
                <a:cs typeface="Arial" pitchFamily="34" charset="0"/>
              </a:rPr>
              <a:t>   </a:t>
            </a:r>
          </a:p>
          <a:p>
            <a:pPr marL="361950" lvl="3" indent="0" eaLnBrk="1" hangingPunct="1">
              <a:defRPr/>
            </a:pPr>
            <a:r>
              <a:rPr lang="fr-FR" sz="1200" dirty="0" smtClean="0"/>
              <a:t> Sous-traitant et administrateur système de la NSA , disposant d’un accès distant (Honolulu).</a:t>
            </a:r>
          </a:p>
          <a:p>
            <a:pPr marL="361950" lvl="3" indent="0" eaLnBrk="1" hangingPunct="1">
              <a:defRPr/>
            </a:pPr>
            <a:r>
              <a:rPr lang="fr-FR" sz="1200" dirty="0" smtClean="0"/>
              <a:t> Habilitation « Top-secret » (comme 1.4 millions de personnes en Octobre 2012*)</a:t>
            </a:r>
          </a:p>
          <a:p>
            <a:pPr marL="361950" lvl="3" indent="0" eaLnBrk="1" hangingPunct="1">
              <a:buNone/>
              <a:defRPr/>
            </a:pPr>
            <a:r>
              <a:rPr lang="fr-FR" sz="1200" dirty="0" smtClean="0"/>
              <a:t/>
            </a:r>
            <a:br>
              <a:rPr lang="fr-FR" sz="1200" dirty="0" smtClean="0"/>
            </a:br>
            <a:endParaRPr lang="fr-FR" sz="1200" dirty="0" smtClean="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180975" lvl="2" indent="0" eaLnBrk="1" hangingPunct="1">
              <a:buNone/>
              <a:defRPr/>
            </a:pPr>
            <a:r>
              <a:rPr lang="fr-FR" sz="1200" b="1" dirty="0" smtClean="0">
                <a:latin typeface="Arial" pitchFamily="34" charset="0"/>
                <a:cs typeface="Arial" pitchFamily="34" charset="0"/>
              </a:rPr>
              <a:t>2. OVH (juillet 2013):</a:t>
            </a:r>
            <a:endParaRPr lang="fr-FR" sz="1200" b="1" dirty="0">
              <a:latin typeface="Arial" pitchFamily="34" charset="0"/>
              <a:cs typeface="Arial" pitchFamily="34" charset="0"/>
            </a:endParaRPr>
          </a:p>
          <a:p>
            <a:pPr marL="361950" lvl="3" indent="0" eaLnBrk="1" hangingPunct="1">
              <a:defRPr/>
            </a:pPr>
            <a:r>
              <a:rPr lang="fr-FR" sz="1200" dirty="0" smtClean="0"/>
              <a:t> </a:t>
            </a:r>
            <a:r>
              <a:rPr lang="fr-CH" sz="1200" dirty="0" smtClean="0"/>
              <a:t>un hacker </a:t>
            </a:r>
            <a:r>
              <a:rPr lang="fr-CH" sz="1200" dirty="0"/>
              <a:t>a réussi à obtenir les accès sur un </a:t>
            </a:r>
            <a:r>
              <a:rPr lang="fr-CH" sz="1200" dirty="0" smtClean="0"/>
              <a:t>compte e-mail </a:t>
            </a:r>
            <a:r>
              <a:rPr lang="fr-CH" sz="1200" dirty="0"/>
              <a:t>d'un </a:t>
            </a:r>
            <a:r>
              <a:rPr lang="fr-CH" sz="1200" dirty="0" smtClean="0"/>
              <a:t>des administrateurs système.</a:t>
            </a:r>
          </a:p>
          <a:p>
            <a:pPr marL="361950" lvl="3" indent="0" eaLnBrk="1" hangingPunct="1">
              <a:defRPr/>
            </a:pPr>
            <a:r>
              <a:rPr lang="fr-CH" sz="1200" dirty="0"/>
              <a:t> </a:t>
            </a:r>
            <a:r>
              <a:rPr lang="fr-CH" sz="1200" dirty="0" smtClean="0"/>
              <a:t>grâce à </a:t>
            </a:r>
            <a:r>
              <a:rPr lang="fr-CH" sz="1200" dirty="0"/>
              <a:t>cet accès email, il a obtenu l'accès sur le </a:t>
            </a:r>
            <a:r>
              <a:rPr lang="fr-CH" sz="1200" dirty="0" smtClean="0"/>
              <a:t>VPN interne </a:t>
            </a:r>
            <a:r>
              <a:rPr lang="fr-CH" sz="1200" dirty="0"/>
              <a:t>d'un autre employé. </a:t>
            </a:r>
            <a:endParaRPr lang="fr-CH" sz="1200" dirty="0" smtClean="0"/>
          </a:p>
          <a:p>
            <a:pPr marL="361950" lvl="3" indent="0" eaLnBrk="1" hangingPunct="1">
              <a:defRPr/>
            </a:pPr>
            <a:r>
              <a:rPr lang="fr-CH" sz="1200" dirty="0"/>
              <a:t> </a:t>
            </a:r>
            <a:r>
              <a:rPr lang="fr-CH" sz="1200" dirty="0" smtClean="0"/>
              <a:t>Puis </a:t>
            </a:r>
            <a:r>
              <a:rPr lang="fr-CH" sz="1200" dirty="0"/>
              <a:t>grâce à </a:t>
            </a:r>
            <a:r>
              <a:rPr lang="fr-CH" sz="1200" dirty="0" smtClean="0"/>
              <a:t>cet accès </a:t>
            </a:r>
            <a:r>
              <a:rPr lang="fr-CH" sz="1200" dirty="0"/>
              <a:t>VPN, il a fini par compromettre les </a:t>
            </a:r>
            <a:r>
              <a:rPr lang="fr-CH" sz="1200" dirty="0" smtClean="0"/>
              <a:t>accès de </a:t>
            </a:r>
            <a:r>
              <a:rPr lang="fr-CH" sz="1200" dirty="0"/>
              <a:t>l'un des administrateurs système qui </a:t>
            </a:r>
            <a:r>
              <a:rPr lang="fr-CH" sz="1200" dirty="0" smtClean="0"/>
              <a:t>s'occupe du </a:t>
            </a:r>
            <a:r>
              <a:rPr lang="fr-CH" sz="1200" dirty="0"/>
              <a:t>backoffice interne.</a:t>
            </a:r>
            <a:endParaRPr lang="fr-FR" sz="1200" dirty="0"/>
          </a:p>
          <a:p>
            <a:pPr lvl="3" eaLnBrk="1" hangingPunct="1">
              <a:defRPr/>
            </a:pPr>
            <a:endParaRPr lang="fr-FR" sz="400" b="1" dirty="0" smtClean="0"/>
          </a:p>
          <a:p>
            <a:pPr lvl="1" eaLnBrk="1" hangingPunct="1">
              <a:buNone/>
              <a:defRPr/>
            </a:pPr>
            <a:r>
              <a:rPr lang="fr-FR" sz="1200" dirty="0" smtClean="0"/>
              <a:t>	</a:t>
            </a:r>
          </a:p>
        </p:txBody>
      </p:sp>
      <p:sp>
        <p:nvSpPr>
          <p:cNvPr id="35" name="Rectangle 34"/>
          <p:cNvSpPr/>
          <p:nvPr/>
        </p:nvSpPr>
        <p:spPr>
          <a:xfrm>
            <a:off x="611560" y="3068960"/>
            <a:ext cx="7704856" cy="3693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Sources</a:t>
            </a:r>
            <a:r>
              <a:rPr lang="en-US" sz="900" dirty="0" smtClean="0">
                <a:solidFill>
                  <a:schemeClr val="tx2"/>
                </a:solidFill>
              </a:rPr>
              <a:t>:  * Office of the Director of National Intelligence - 2012 Report on Security Clearance Determinations</a:t>
            </a:r>
          </a:p>
          <a:p>
            <a:r>
              <a:rPr lang="fr-CH" sz="900" dirty="0" smtClean="0">
                <a:solidFill>
                  <a:schemeClr val="tx2"/>
                </a:solidFill>
              </a:rPr>
              <a:t>                ** </a:t>
            </a:r>
            <a:r>
              <a:rPr lang="fr-CH" sz="900" dirty="0" smtClean="0">
                <a:solidFill>
                  <a:schemeClr val="tx2"/>
                </a:solidFill>
                <a:hlinkClick r:id="rId3"/>
              </a:rPr>
              <a:t>http://www.reuters.com/article/2013/08/09/us-usa-security-nsa-leaks-idUSBRE97801020130809</a:t>
            </a:r>
            <a:r>
              <a:rPr lang="fr-CH" sz="900" dirty="0" smtClean="0">
                <a:solidFill>
                  <a:schemeClr val="tx2"/>
                </a:solidFill>
              </a:rPr>
              <a:t> </a:t>
            </a:r>
          </a:p>
        </p:txBody>
      </p:sp>
      <p:sp>
        <p:nvSpPr>
          <p:cNvPr id="36" name="TextBox 7"/>
          <p:cNvSpPr txBox="1"/>
          <p:nvPr/>
        </p:nvSpPr>
        <p:spPr>
          <a:xfrm>
            <a:off x="4932040" y="1127209"/>
            <a:ext cx="3672408" cy="186974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050" b="1" dirty="0" smtClean="0">
                <a:solidFill>
                  <a:srgbClr val="002776"/>
                </a:solidFill>
                <a:cs typeface="Arial" pitchFamily="34" charset="0"/>
              </a:rPr>
              <a:t>Contre-mesures prises par la NSA après la publication de documents classifiés**:</a:t>
            </a:r>
            <a:br>
              <a:rPr lang="fr-CH" sz="1050" b="1" dirty="0" smtClean="0">
                <a:solidFill>
                  <a:srgbClr val="002776"/>
                </a:solidFill>
                <a:cs typeface="Arial" pitchFamily="34" charset="0"/>
              </a:rPr>
            </a:br>
            <a:r>
              <a:rPr lang="fr-CH" sz="1050" dirty="0" smtClean="0">
                <a:solidFill>
                  <a:srgbClr val="002776"/>
                </a:solidFill>
                <a:cs typeface="Arial" pitchFamily="34" charset="0"/>
              </a:rPr>
              <a:t>- Licenciement potentiel de 90% des administrateurs systèmes de la NSA (de ~1000 personnes à ~100).</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Surveillance renforcée sur les administrateurs système: </a:t>
            </a:r>
            <a:r>
              <a:rPr lang="fr-CH" sz="1050" b="1" dirty="0" smtClean="0">
                <a:solidFill>
                  <a:srgbClr val="002776"/>
                </a:solidFill>
                <a:cs typeface="Arial" pitchFamily="34" charset="0"/>
              </a:rPr>
              <a:t>« </a:t>
            </a:r>
            <a:r>
              <a:rPr lang="fr-CH" sz="1050" b="1" dirty="0" err="1" smtClean="0">
                <a:solidFill>
                  <a:srgbClr val="002776"/>
                </a:solidFill>
                <a:cs typeface="Arial" pitchFamily="34" charset="0"/>
              </a:rPr>
              <a:t>two</a:t>
            </a:r>
            <a:r>
              <a:rPr lang="fr-CH" sz="1050" b="1" dirty="0" smtClean="0">
                <a:solidFill>
                  <a:srgbClr val="002776"/>
                </a:solidFill>
                <a:cs typeface="Arial" pitchFamily="34" charset="0"/>
              </a:rPr>
              <a:t>-man </a:t>
            </a:r>
            <a:r>
              <a:rPr lang="fr-CH" sz="1050" b="1" dirty="0" err="1" smtClean="0">
                <a:solidFill>
                  <a:srgbClr val="002776"/>
                </a:solidFill>
                <a:cs typeface="Arial" pitchFamily="34" charset="0"/>
              </a:rPr>
              <a:t>rule</a:t>
            </a:r>
            <a:r>
              <a:rPr lang="fr-CH" sz="1050" b="1" dirty="0" smtClean="0">
                <a:solidFill>
                  <a:srgbClr val="002776"/>
                </a:solidFill>
                <a:cs typeface="Arial" pitchFamily="34" charset="0"/>
              </a:rPr>
              <a:t> » </a:t>
            </a:r>
            <a:r>
              <a:rPr lang="fr-CH" sz="1050" dirty="0" smtClean="0">
                <a:solidFill>
                  <a:srgbClr val="002776"/>
                </a:solidFill>
                <a:cs typeface="Arial" pitchFamily="34" charset="0"/>
              </a:rPr>
              <a:t>(voire </a:t>
            </a:r>
            <a:r>
              <a:rPr lang="fr-CH" sz="1050" b="1" dirty="0" smtClean="0">
                <a:solidFill>
                  <a:srgbClr val="002776"/>
                </a:solidFill>
                <a:cs typeface="Arial" pitchFamily="34" charset="0"/>
              </a:rPr>
              <a:t>« </a:t>
            </a:r>
            <a:r>
              <a:rPr lang="fr-CH" sz="1050" b="1" dirty="0" err="1" smtClean="0">
                <a:solidFill>
                  <a:srgbClr val="002776"/>
                </a:solidFill>
                <a:cs typeface="Arial" pitchFamily="34" charset="0"/>
              </a:rPr>
              <a:t>three</a:t>
            </a:r>
            <a:r>
              <a:rPr lang="fr-CH" sz="1050" b="1" dirty="0" smtClean="0">
                <a:solidFill>
                  <a:srgbClr val="002776"/>
                </a:solidFill>
                <a:cs typeface="Arial" pitchFamily="34" charset="0"/>
              </a:rPr>
              <a:t>-man </a:t>
            </a:r>
            <a:r>
              <a:rPr lang="fr-CH" sz="1050" b="1" dirty="0" err="1" smtClean="0">
                <a:solidFill>
                  <a:srgbClr val="002776"/>
                </a:solidFill>
                <a:cs typeface="Arial" pitchFamily="34" charset="0"/>
              </a:rPr>
              <a:t>rule</a:t>
            </a:r>
            <a:r>
              <a:rPr lang="fr-CH" sz="1050" b="1" dirty="0" smtClean="0">
                <a:solidFill>
                  <a:srgbClr val="002776"/>
                </a:solidFill>
                <a:cs typeface="Arial" pitchFamily="34" charset="0"/>
              </a:rPr>
              <a:t> » </a:t>
            </a:r>
            <a:r>
              <a:rPr lang="fr-CH" sz="1050" dirty="0" smtClean="0">
                <a:solidFill>
                  <a:srgbClr val="002776"/>
                </a:solidFill>
                <a:cs typeface="Arial" pitchFamily="34" charset="0"/>
              </a:rPr>
              <a:t>selon certaines sources).</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 Automatisation des flux de travail – remplacement accéléré des administrateurs systèmes par des machines. </a:t>
            </a:r>
            <a:endParaRPr lang="fr-CH" sz="1050" dirty="0">
              <a:solidFill>
                <a:srgbClr val="002776"/>
              </a:solidFill>
              <a:cs typeface="Arial" pitchFamily="34" charset="0"/>
            </a:endParaRPr>
          </a:p>
        </p:txBody>
      </p:sp>
      <p:sp>
        <p:nvSpPr>
          <p:cNvPr id="37" name="TextBox 7"/>
          <p:cNvSpPr txBox="1"/>
          <p:nvPr/>
        </p:nvSpPr>
        <p:spPr>
          <a:xfrm>
            <a:off x="755576" y="2204864"/>
            <a:ext cx="3888432" cy="76944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lvl="3" defTabSz="913964" fontAlgn="base">
              <a:spcBef>
                <a:spcPct val="0"/>
              </a:spcBef>
              <a:spcAft>
                <a:spcPts val="538"/>
              </a:spcAft>
              <a:defRPr/>
            </a:pPr>
            <a:r>
              <a:rPr lang="fr-FR" sz="1100" b="1" dirty="0" smtClean="0">
                <a:solidFill>
                  <a:srgbClr val="002776"/>
                </a:solidFill>
              </a:rPr>
              <a:t>Vulnérabilité possible</a:t>
            </a:r>
            <a:r>
              <a:rPr lang="fr-FR" sz="1100" dirty="0" smtClean="0">
                <a:solidFill>
                  <a:srgbClr val="002776"/>
                </a:solidFill>
              </a:rPr>
              <a:t>: </a:t>
            </a:r>
            <a:br>
              <a:rPr lang="fr-FR" sz="1100" dirty="0" smtClean="0">
                <a:solidFill>
                  <a:srgbClr val="002776"/>
                </a:solidFill>
              </a:rPr>
            </a:br>
            <a:r>
              <a:rPr lang="fr-FR" sz="1100" dirty="0" smtClean="0">
                <a:solidFill>
                  <a:srgbClr val="002776"/>
                </a:solidFill>
              </a:rPr>
              <a:t>Elévation de privilèges par la création de clés numériques (SSH? Certificats auto-signés?), puis accès à des documents classifiés et copie non-autorisée.</a:t>
            </a:r>
            <a:endParaRPr lang="fr-CH" sz="1000" dirty="0">
              <a:solidFill>
                <a:srgbClr val="002776"/>
              </a:solidFill>
              <a:cs typeface="Arial" pitchFamily="34" charset="0"/>
            </a:endParaRPr>
          </a:p>
        </p:txBody>
      </p:sp>
      <p:sp>
        <p:nvSpPr>
          <p:cNvPr id="39" name="TextBox 7"/>
          <p:cNvSpPr txBox="1"/>
          <p:nvPr/>
        </p:nvSpPr>
        <p:spPr>
          <a:xfrm>
            <a:off x="4644008" y="3717032"/>
            <a:ext cx="3960440" cy="66428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lvl="3" defTabSz="913964" fontAlgn="base">
              <a:spcBef>
                <a:spcPct val="0"/>
              </a:spcBef>
              <a:spcAft>
                <a:spcPts val="538"/>
              </a:spcAft>
              <a:defRPr/>
            </a:pPr>
            <a:r>
              <a:rPr lang="fr-FR" sz="1100" b="1" dirty="0" smtClean="0">
                <a:solidFill>
                  <a:srgbClr val="002776"/>
                </a:solidFill>
              </a:rPr>
              <a:t>Vulnérabilités</a:t>
            </a:r>
            <a:r>
              <a:rPr lang="fr-FR" sz="1100" dirty="0" smtClean="0">
                <a:solidFill>
                  <a:srgbClr val="002776"/>
                </a:solidFill>
              </a:rPr>
              <a:t>: </a:t>
            </a:r>
            <a:br>
              <a:rPr lang="fr-FR" sz="1100" dirty="0" smtClean="0">
                <a:solidFill>
                  <a:srgbClr val="002776"/>
                </a:solidFill>
              </a:rPr>
            </a:br>
            <a:r>
              <a:rPr lang="fr-FR" sz="1100" dirty="0" smtClean="0">
                <a:solidFill>
                  <a:srgbClr val="002776"/>
                </a:solidFill>
              </a:rPr>
              <a:t>- Authentification VPN uniquement basée sur mot de passe.</a:t>
            </a:r>
          </a:p>
          <a:p>
            <a:pPr marL="0" lvl="3" defTabSz="913964" fontAlgn="base">
              <a:spcBef>
                <a:spcPct val="0"/>
              </a:spcBef>
              <a:spcAft>
                <a:spcPts val="538"/>
              </a:spcAft>
              <a:defRPr/>
            </a:pPr>
            <a:r>
              <a:rPr lang="fr-FR" sz="1100" dirty="0" smtClean="0">
                <a:solidFill>
                  <a:srgbClr val="002776"/>
                </a:solidFill>
                <a:cs typeface="Arial" pitchFamily="34" charset="0"/>
              </a:rPr>
              <a:t>- Accès aux e-mails internes sans passer par le VPN (?)</a:t>
            </a:r>
            <a:endParaRPr lang="fr-CH" sz="1000" dirty="0">
              <a:solidFill>
                <a:srgbClr val="002776"/>
              </a:solidFill>
              <a:cs typeface="Arial" pitchFamily="34" charset="0"/>
            </a:endParaRPr>
          </a:p>
        </p:txBody>
      </p:sp>
      <p:sp>
        <p:nvSpPr>
          <p:cNvPr id="41" name="Rectangle 40"/>
          <p:cNvSpPr/>
          <p:nvPr/>
        </p:nvSpPr>
        <p:spPr>
          <a:xfrm>
            <a:off x="467544" y="6222504"/>
            <a:ext cx="7704856" cy="2308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a:t>
            </a:r>
            <a:r>
              <a:rPr lang="en-US" sz="900" dirty="0" smtClean="0">
                <a:solidFill>
                  <a:schemeClr val="tx2"/>
                </a:solidFill>
              </a:rPr>
              <a:t>:  OVH </a:t>
            </a:r>
            <a:r>
              <a:rPr lang="en-US" sz="900" dirty="0" smtClean="0">
                <a:solidFill>
                  <a:schemeClr val="tx2"/>
                </a:solidFill>
                <a:hlinkClick r:id="rId4"/>
              </a:rPr>
              <a:t>http://travaux.ovh.net/?do=details&amp;id=8998</a:t>
            </a:r>
            <a:r>
              <a:rPr lang="en-US" sz="900" dirty="0" smtClean="0">
                <a:solidFill>
                  <a:schemeClr val="tx2"/>
                </a:solidFill>
              </a:rPr>
              <a:t> </a:t>
            </a:r>
            <a:endParaRPr lang="fr-CH" sz="900" dirty="0" smtClean="0">
              <a:solidFill>
                <a:schemeClr val="tx2"/>
              </a:solidFill>
            </a:endParaRPr>
          </a:p>
        </p:txBody>
      </p:sp>
      <p:sp>
        <p:nvSpPr>
          <p:cNvPr id="43" name="TextBox 7"/>
          <p:cNvSpPr txBox="1"/>
          <p:nvPr/>
        </p:nvSpPr>
        <p:spPr>
          <a:xfrm>
            <a:off x="4644008" y="4509120"/>
            <a:ext cx="3960440" cy="17081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050" b="1" dirty="0" smtClean="0">
                <a:solidFill>
                  <a:srgbClr val="002776"/>
                </a:solidFill>
                <a:cs typeface="Arial" pitchFamily="34" charset="0"/>
              </a:rPr>
              <a:t>Contre-mesures prises par OVH après l’attaque:</a:t>
            </a:r>
            <a:br>
              <a:rPr lang="fr-CH" sz="1050" b="1" dirty="0" smtClean="0">
                <a:solidFill>
                  <a:srgbClr val="002776"/>
                </a:solidFill>
                <a:cs typeface="Arial" pitchFamily="34" charset="0"/>
              </a:rPr>
            </a:br>
            <a:r>
              <a:rPr lang="fr-CH" sz="1050" dirty="0" smtClean="0">
                <a:solidFill>
                  <a:srgbClr val="002776"/>
                </a:solidFill>
                <a:cs typeface="Arial" pitchFamily="34" charset="0"/>
              </a:rPr>
              <a:t>- </a:t>
            </a:r>
            <a:r>
              <a:rPr lang="fr-CH" sz="1050" dirty="0" err="1" smtClean="0">
                <a:solidFill>
                  <a:srgbClr val="002776"/>
                </a:solidFill>
                <a:cs typeface="Arial" pitchFamily="34" charset="0"/>
              </a:rPr>
              <a:t>Re-génération</a:t>
            </a:r>
            <a:r>
              <a:rPr lang="fr-CH" sz="1050" dirty="0" smtClean="0">
                <a:solidFill>
                  <a:srgbClr val="002776"/>
                </a:solidFill>
                <a:cs typeface="Arial" pitchFamily="34" charset="0"/>
              </a:rPr>
              <a:t> des mots de passe de tous les employés.</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 Nouvelle solution VPN et sécurité physique renforcée.</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 Restrictions d’accès aux e-mails internes (uniquement depuis Bureau ou via VPN).</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 Authentification VPN </a:t>
            </a:r>
            <a:r>
              <a:rPr lang="fr-CH" sz="1050" b="1" dirty="0" smtClean="0">
                <a:solidFill>
                  <a:srgbClr val="002776"/>
                </a:solidFill>
                <a:cs typeface="Arial" pitchFamily="34" charset="0"/>
              </a:rPr>
              <a:t>2-facteurs </a:t>
            </a:r>
            <a:r>
              <a:rPr lang="fr-CH" sz="1050" dirty="0" smtClean="0">
                <a:solidFill>
                  <a:srgbClr val="002776"/>
                </a:solidFill>
                <a:cs typeface="Arial" pitchFamily="34" charset="0"/>
              </a:rPr>
              <a:t>via mot de passe et </a:t>
            </a:r>
            <a:r>
              <a:rPr lang="fr-CH" sz="1050" dirty="0" err="1" smtClean="0">
                <a:solidFill>
                  <a:srgbClr val="002776"/>
                </a:solidFill>
                <a:cs typeface="Arial" pitchFamily="34" charset="0"/>
              </a:rPr>
              <a:t>token</a:t>
            </a:r>
            <a:r>
              <a:rPr lang="fr-CH" sz="1050" dirty="0" smtClean="0">
                <a:solidFill>
                  <a:srgbClr val="002776"/>
                </a:solidFill>
                <a:cs typeface="Arial" pitchFamily="34" charset="0"/>
              </a:rPr>
              <a:t> hardware personnel (</a:t>
            </a:r>
            <a:r>
              <a:rPr lang="fr-CH" sz="1050" dirty="0" err="1" smtClean="0">
                <a:solidFill>
                  <a:srgbClr val="002776"/>
                </a:solidFill>
                <a:cs typeface="Arial" pitchFamily="34" charset="0"/>
              </a:rPr>
              <a:t>Yubikey</a:t>
            </a:r>
            <a:r>
              <a:rPr lang="fr-CH" sz="1050" dirty="0" smtClean="0">
                <a:solidFill>
                  <a:srgbClr val="002776"/>
                </a:solidFill>
                <a:cs typeface="Arial" pitchFamily="34" charset="0"/>
              </a:rPr>
              <a:t>).</a:t>
            </a:r>
            <a:endParaRPr lang="fr-CH" sz="1050" dirty="0">
              <a:solidFill>
                <a:srgbClr val="002776"/>
              </a:solidFill>
              <a:cs typeface="Arial" pitchFamily="34" charset="0"/>
            </a:endParaRPr>
          </a:p>
        </p:txBody>
      </p:sp>
      <p:sp>
        <p:nvSpPr>
          <p:cNvPr id="46" name="Rectangle 45"/>
          <p:cNvSpPr/>
          <p:nvPr/>
        </p:nvSpPr>
        <p:spPr>
          <a:xfrm>
            <a:off x="467544" y="5373216"/>
            <a:ext cx="3888432" cy="83099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CH" sz="1100" b="1" dirty="0" smtClean="0">
                <a:solidFill>
                  <a:schemeClr val="tx2"/>
                </a:solidFill>
              </a:rPr>
              <a:t>Objectifs du </a:t>
            </a:r>
            <a:r>
              <a:rPr lang="fr-CH" sz="1100" b="1" dirty="0" err="1" smtClean="0">
                <a:solidFill>
                  <a:schemeClr val="tx2"/>
                </a:solidFill>
              </a:rPr>
              <a:t>hackeur</a:t>
            </a:r>
            <a:r>
              <a:rPr lang="fr-CH" sz="1100" b="1" dirty="0" smtClean="0">
                <a:solidFill>
                  <a:schemeClr val="tx2"/>
                </a:solidFill>
              </a:rPr>
              <a:t> selon OVH: </a:t>
            </a:r>
          </a:p>
          <a:p>
            <a:pPr>
              <a:buFont typeface="Arial" pitchFamily="34" charset="0"/>
              <a:buChar char="•"/>
            </a:pPr>
            <a:r>
              <a:rPr lang="fr-CH" sz="1200" dirty="0" smtClean="0">
                <a:solidFill>
                  <a:schemeClr val="tx2"/>
                </a:solidFill>
              </a:rPr>
              <a:t> récupérer la base de données des clients Europe.</a:t>
            </a:r>
          </a:p>
          <a:p>
            <a:pPr>
              <a:buFont typeface="Arial" pitchFamily="34" charset="0"/>
              <a:buChar char="•"/>
            </a:pPr>
            <a:r>
              <a:rPr lang="fr-CH" sz="1200" dirty="0" smtClean="0">
                <a:solidFill>
                  <a:schemeClr val="tx2"/>
                </a:solidFill>
              </a:rPr>
              <a:t> gagner l'accès sur le système d'installation de</a:t>
            </a:r>
            <a:br>
              <a:rPr lang="fr-CH" sz="1200" dirty="0" smtClean="0">
                <a:solidFill>
                  <a:schemeClr val="tx2"/>
                </a:solidFill>
              </a:rPr>
            </a:br>
            <a:r>
              <a:rPr lang="fr-CH" sz="1200" dirty="0" smtClean="0">
                <a:solidFill>
                  <a:schemeClr val="tx2"/>
                </a:solidFill>
              </a:rPr>
              <a:t>serveurs au Canada.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linds(horizontal)">
                                      <p:cBhvr>
                                        <p:cTn id="12" dur="500"/>
                                        <p:tgtEl>
                                          <p:spTgt spid="3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linds(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xEl>
                                              <p:pRg st="9" end="9"/>
                                            </p:txEl>
                                          </p:spTgt>
                                        </p:tgtEl>
                                        <p:attrNameLst>
                                          <p:attrName>style.visibility</p:attrName>
                                        </p:attrNameLst>
                                      </p:cBhvr>
                                      <p:to>
                                        <p:strVal val="visible"/>
                                      </p:to>
                                    </p:set>
                                    <p:animEffect transition="in" filter="blinds(horizontal)">
                                      <p:cBhvr>
                                        <p:cTn id="20" dur="500"/>
                                        <p:tgtEl>
                                          <p:spTgt spid="5">
                                            <p:txEl>
                                              <p:pRg st="9" end="9"/>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animEffect transition="in" filter="blinds(horizontal)">
                                      <p:cBhvr>
                                        <p:cTn id="23" dur="500"/>
                                        <p:tgtEl>
                                          <p:spTgt spid="5">
                                            <p:txEl>
                                              <p:pRg st="10" end="10"/>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5">
                                            <p:txEl>
                                              <p:pRg st="11" end="11"/>
                                            </p:txEl>
                                          </p:spTgt>
                                        </p:tgtEl>
                                        <p:attrNameLst>
                                          <p:attrName>style.visibility</p:attrName>
                                        </p:attrNameLst>
                                      </p:cBhvr>
                                      <p:to>
                                        <p:strVal val="visible"/>
                                      </p:to>
                                    </p:set>
                                    <p:animEffect transition="in" filter="blinds(horizontal)">
                                      <p:cBhvr>
                                        <p:cTn id="26" dur="500"/>
                                        <p:tgtEl>
                                          <p:spTgt spid="5">
                                            <p:txEl>
                                              <p:pRg st="11" end="11"/>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5">
                                            <p:txEl>
                                              <p:pRg st="12" end="12"/>
                                            </p:txEl>
                                          </p:spTgt>
                                        </p:tgtEl>
                                        <p:attrNameLst>
                                          <p:attrName>style.visibility</p:attrName>
                                        </p:attrNameLst>
                                      </p:cBhvr>
                                      <p:to>
                                        <p:strVal val="visible"/>
                                      </p:to>
                                    </p:set>
                                    <p:animEffect transition="in" filter="blinds(horizontal)">
                                      <p:cBhvr>
                                        <p:cTn id="29" dur="500"/>
                                        <p:tgtEl>
                                          <p:spTgt spid="5">
                                            <p:txEl>
                                              <p:pRg st="12" end="1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linds(horizontal)">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1"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blinds(horizontal)">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blinds(horizontal)">
                                      <p:cBhvr>
                                        <p:cTn id="44" dur="500"/>
                                        <p:tgtEl>
                                          <p:spTgt spid="41"/>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linds(horizontal)">
                                      <p:cBhvr>
                                        <p:cTn id="4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1" animBg="1"/>
      <p:bldP spid="37" grpId="0" animBg="1"/>
      <p:bldP spid="39" grpId="1" animBg="1"/>
      <p:bldP spid="41" grpId="0"/>
      <p:bldP spid="43" grpId="0" animBg="1"/>
      <p:bldP spid="4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fr-CH" sz="2400" dirty="0" smtClean="0">
                <a:solidFill>
                  <a:srgbClr val="0070C0"/>
                </a:solidFill>
              </a:rPr>
              <a:t>Sommaire 			</a:t>
            </a:r>
            <a:r>
              <a:rPr lang="fr-FR" sz="1400" dirty="0" smtClean="0">
                <a:solidFill>
                  <a:srgbClr val="7030A0"/>
                </a:solidFill>
              </a:rPr>
              <a:t>(</a:t>
            </a:r>
            <a:r>
              <a:rPr lang="fr-FR" sz="1400" dirty="0">
                <a:solidFill>
                  <a:srgbClr val="7030A0"/>
                </a:solidFill>
              </a:rPr>
              <a:t>Partie 1/2)</a:t>
            </a:r>
            <a:endParaRPr sz="1400" dirty="0" smtClean="0">
              <a:solidFill>
                <a:srgbClr val="0070C0"/>
              </a:solidFill>
            </a:endParaRPr>
          </a:p>
        </p:txBody>
      </p:sp>
      <p:sp>
        <p:nvSpPr>
          <p:cNvPr id="9220" name="Content Placeholder 2"/>
          <p:cNvSpPr>
            <a:spLocks noGrp="1"/>
          </p:cNvSpPr>
          <p:nvPr>
            <p:ph idx="1"/>
          </p:nvPr>
        </p:nvSpPr>
        <p:spPr>
          <a:xfrm>
            <a:off x="404813" y="1124744"/>
            <a:ext cx="8415659" cy="5285581"/>
          </a:xfrm>
        </p:spPr>
        <p:txBody>
          <a:bodyPr/>
          <a:lstStyle/>
          <a:p>
            <a:pPr>
              <a:buNone/>
            </a:pPr>
            <a:r>
              <a:rPr lang="fr-CH" sz="1800" b="1" dirty="0" smtClean="0">
                <a:solidFill>
                  <a:srgbClr val="002776"/>
                </a:solidFill>
                <a:cs typeface="Arial" charset="0"/>
              </a:rPr>
              <a:t>I) </a:t>
            </a:r>
            <a:r>
              <a:rPr lang="en-US" sz="1800" b="1" dirty="0" smtClean="0">
                <a:solidFill>
                  <a:srgbClr val="002776"/>
                </a:solidFill>
                <a:cs typeface="Arial" charset="0"/>
              </a:rPr>
              <a:t>Introduction – panorama et </a:t>
            </a:r>
            <a:r>
              <a:rPr lang="fr-FR" sz="1800" b="1" dirty="0" smtClean="0">
                <a:solidFill>
                  <a:srgbClr val="002776"/>
                </a:solidFill>
                <a:cs typeface="Arial" charset="0"/>
              </a:rPr>
              <a:t>évolution</a:t>
            </a:r>
            <a:r>
              <a:rPr lang="en-US" sz="1800" b="1" dirty="0" smtClean="0">
                <a:solidFill>
                  <a:srgbClr val="002776"/>
                </a:solidFill>
                <a:cs typeface="Arial" charset="0"/>
              </a:rPr>
              <a:t> des menaces </a:t>
            </a:r>
          </a:p>
          <a:p>
            <a:pPr>
              <a:buNone/>
            </a:pPr>
            <a:r>
              <a:rPr lang="fr-CH" sz="1400" dirty="0" smtClean="0">
                <a:solidFill>
                  <a:srgbClr val="002776"/>
                </a:solidFill>
                <a:cs typeface="Arial" charset="0"/>
              </a:rPr>
              <a:t>			- la sophistication des menaces</a:t>
            </a:r>
          </a:p>
          <a:p>
            <a:pPr>
              <a:buNone/>
            </a:pPr>
            <a:endParaRPr lang="fr-CH" sz="1200" b="1" dirty="0" smtClean="0">
              <a:solidFill>
                <a:srgbClr val="002776"/>
              </a:solidFill>
              <a:cs typeface="Arial" charset="0"/>
            </a:endParaRPr>
          </a:p>
          <a:p>
            <a:endParaRPr lang="fr-CH" sz="200" dirty="0" smtClean="0"/>
          </a:p>
          <a:p>
            <a:pPr>
              <a:spcAft>
                <a:spcPct val="0"/>
              </a:spcAft>
              <a:buNone/>
            </a:pPr>
            <a:r>
              <a:rPr lang="fr-CH" sz="1800" b="1" dirty="0" smtClean="0">
                <a:solidFill>
                  <a:srgbClr val="002776"/>
                </a:solidFill>
                <a:cs typeface="Arial" charset="0"/>
              </a:rPr>
              <a:t>II) Les principes clé assurant la sécurité logique du S.I.</a:t>
            </a:r>
          </a:p>
          <a:p>
            <a:pPr>
              <a:spcAft>
                <a:spcPct val="0"/>
              </a:spcAft>
              <a:buNone/>
            </a:pPr>
            <a:r>
              <a:rPr lang="fr-CH" sz="1400" dirty="0" smtClean="0">
                <a:solidFill>
                  <a:srgbClr val="002776"/>
                </a:solidFill>
                <a:cs typeface="Arial" charset="0"/>
              </a:rPr>
              <a:t>			</a:t>
            </a:r>
            <a:r>
              <a:rPr lang="en-GB" sz="1400" dirty="0" smtClean="0">
                <a:solidFill>
                  <a:srgbClr val="002776"/>
                </a:solidFill>
                <a:cs typeface="Arial" charset="0"/>
              </a:rPr>
              <a:t>- “need-to-know” / “least privilege</a:t>
            </a:r>
            <a:r>
              <a:rPr lang="fr-CH" sz="1400" dirty="0" smtClean="0">
                <a:solidFill>
                  <a:srgbClr val="002776"/>
                </a:solidFill>
                <a:cs typeface="Arial" charset="0"/>
              </a:rPr>
              <a:t>”</a:t>
            </a:r>
          </a:p>
          <a:p>
            <a:pPr>
              <a:spcAft>
                <a:spcPct val="0"/>
              </a:spcAft>
              <a:buNone/>
            </a:pPr>
            <a:r>
              <a:rPr lang="fr-CH" sz="1400" dirty="0" smtClean="0">
                <a:solidFill>
                  <a:srgbClr val="002776"/>
                </a:solidFill>
                <a:cs typeface="Arial" charset="0"/>
              </a:rPr>
              <a:t>			- ségrégation des tâches</a:t>
            </a:r>
          </a:p>
          <a:p>
            <a:pPr>
              <a:spcAft>
                <a:spcPct val="0"/>
              </a:spcAft>
              <a:buNone/>
            </a:pPr>
            <a:r>
              <a:rPr lang="fr-CH" sz="1400" dirty="0" smtClean="0">
                <a:solidFill>
                  <a:srgbClr val="002776"/>
                </a:solidFill>
                <a:cs typeface="Arial" charset="0"/>
              </a:rPr>
              <a:t> 			- défense en profondeur</a:t>
            </a:r>
          </a:p>
          <a:p>
            <a:pPr>
              <a:spcAft>
                <a:spcPct val="0"/>
              </a:spcAft>
              <a:buNone/>
            </a:pPr>
            <a:endParaRPr lang="fr-CH" sz="1200" dirty="0" smtClean="0">
              <a:solidFill>
                <a:srgbClr val="002776"/>
              </a:solidFill>
              <a:cs typeface="Arial" charset="0"/>
            </a:endParaRPr>
          </a:p>
          <a:p>
            <a:pPr>
              <a:spcAft>
                <a:spcPct val="0"/>
              </a:spcAft>
              <a:buNone/>
            </a:pPr>
            <a:r>
              <a:rPr lang="fr-CH" sz="1800" b="1" dirty="0" smtClean="0">
                <a:solidFill>
                  <a:srgbClr val="002776"/>
                </a:solidFill>
                <a:cs typeface="Arial" charset="0"/>
              </a:rPr>
              <a:t>III) Authentification et Cryptographie</a:t>
            </a:r>
            <a:br>
              <a:rPr lang="fr-CH" sz="1800" b="1" dirty="0" smtClean="0">
                <a:solidFill>
                  <a:srgbClr val="002776"/>
                </a:solidFill>
                <a:cs typeface="Arial" charset="0"/>
              </a:rPr>
            </a:br>
            <a:r>
              <a:rPr lang="fr-CH" sz="1800" b="1" dirty="0" smtClean="0">
                <a:solidFill>
                  <a:srgbClr val="002776"/>
                </a:solidFill>
                <a:cs typeface="Arial" charset="0"/>
              </a:rPr>
              <a:t>		</a:t>
            </a:r>
            <a:r>
              <a:rPr lang="fr-CH" sz="1400" dirty="0" smtClean="0">
                <a:solidFill>
                  <a:srgbClr val="002776"/>
                </a:solidFill>
                <a:cs typeface="Arial" charset="0"/>
              </a:rPr>
              <a:t>- les bases techniques</a:t>
            </a:r>
          </a:p>
          <a:p>
            <a:pPr>
              <a:spcAft>
                <a:spcPct val="0"/>
              </a:spcAft>
              <a:buNone/>
            </a:pPr>
            <a:r>
              <a:rPr lang="fr-CH" sz="1400" dirty="0" smtClean="0">
                <a:solidFill>
                  <a:srgbClr val="002776"/>
                </a:solidFill>
                <a:cs typeface="Arial" charset="0"/>
              </a:rPr>
              <a:t>			- applications pratiques: </a:t>
            </a:r>
            <a:br>
              <a:rPr lang="fr-CH" sz="1400" dirty="0" smtClean="0">
                <a:solidFill>
                  <a:srgbClr val="002776"/>
                </a:solidFill>
                <a:cs typeface="Arial" charset="0"/>
              </a:rPr>
            </a:br>
            <a:r>
              <a:rPr lang="fr-CH" sz="1200" dirty="0" smtClean="0">
                <a:solidFill>
                  <a:srgbClr val="002776"/>
                </a:solidFill>
                <a:cs typeface="Arial" charset="0"/>
              </a:rPr>
              <a:t>TLS / HTTPS, signature électronique, authentification forte, non-répudiation, horodatage sécurité, SSH, hachage…</a:t>
            </a:r>
            <a:r>
              <a:rPr lang="fr-CH" sz="1400" dirty="0" smtClean="0">
                <a:solidFill>
                  <a:srgbClr val="002776"/>
                </a:solidFill>
                <a:cs typeface="Arial" charset="0"/>
              </a:rPr>
              <a:t/>
            </a:r>
            <a:br>
              <a:rPr lang="fr-CH" sz="1400" dirty="0" smtClean="0">
                <a:solidFill>
                  <a:srgbClr val="002776"/>
                </a:solidFill>
                <a:cs typeface="Arial" charset="0"/>
              </a:rPr>
            </a:br>
            <a:endParaRPr lang="fr-CH" sz="1200" dirty="0" smtClean="0">
              <a:solidFill>
                <a:srgbClr val="002776"/>
              </a:solidFill>
              <a:cs typeface="Arial" charset="0"/>
            </a:endParaRPr>
          </a:p>
          <a:p>
            <a:pPr>
              <a:lnSpc>
                <a:spcPts val="3050"/>
              </a:lnSpc>
              <a:spcAft>
                <a:spcPct val="0"/>
              </a:spcAft>
              <a:buNone/>
            </a:pPr>
            <a:r>
              <a:rPr lang="fr-CH" sz="1800" b="1" dirty="0" smtClean="0">
                <a:solidFill>
                  <a:srgbClr val="002776"/>
                </a:solidFill>
                <a:cs typeface="Arial" charset="0"/>
              </a:rPr>
              <a:t>IV) Mesures techniques pour sécuriser le S.I.</a:t>
            </a:r>
          </a:p>
          <a:p>
            <a:pPr>
              <a:spcAft>
                <a:spcPct val="0"/>
              </a:spcAft>
              <a:buNone/>
            </a:pPr>
            <a:r>
              <a:rPr lang="fr-CH" sz="1400" dirty="0" smtClean="0">
                <a:solidFill>
                  <a:srgbClr val="002776"/>
                </a:solidFill>
                <a:cs typeface="Arial" charset="0"/>
              </a:rPr>
              <a:t>			- Applications Métier</a:t>
            </a:r>
            <a:br>
              <a:rPr lang="fr-CH" sz="1400" dirty="0" smtClean="0">
                <a:solidFill>
                  <a:srgbClr val="002776"/>
                </a:solidFill>
                <a:cs typeface="Arial" charset="0"/>
              </a:rPr>
            </a:br>
            <a:r>
              <a:rPr lang="fr-CH" sz="1400" dirty="0" smtClean="0">
                <a:solidFill>
                  <a:srgbClr val="002776"/>
                </a:solidFill>
                <a:cs typeface="Arial" charset="0"/>
              </a:rPr>
              <a:t>		- Systèmes d’exploitation et postes de travail</a:t>
            </a:r>
          </a:p>
          <a:p>
            <a:pPr>
              <a:spcAft>
                <a:spcPct val="0"/>
              </a:spcAft>
              <a:buNone/>
            </a:pPr>
            <a:r>
              <a:rPr lang="fr-CH" sz="1400" dirty="0" smtClean="0">
                <a:solidFill>
                  <a:srgbClr val="002776"/>
                </a:solidFill>
                <a:cs typeface="Arial" charset="0"/>
              </a:rPr>
              <a:t>			- Réseaux</a:t>
            </a:r>
            <a:br>
              <a:rPr lang="fr-CH" sz="1400" dirty="0" smtClean="0">
                <a:solidFill>
                  <a:srgbClr val="002776"/>
                </a:solidFill>
                <a:cs typeface="Arial" charset="0"/>
              </a:rPr>
            </a:br>
            <a:r>
              <a:rPr lang="fr-CH" sz="1400" dirty="0" smtClean="0">
                <a:solidFill>
                  <a:srgbClr val="002776"/>
                </a:solidFill>
                <a:cs typeface="Arial" charset="0"/>
              </a:rPr>
              <a:t>		- Bases de données</a:t>
            </a:r>
          </a:p>
          <a:p>
            <a:pPr>
              <a:spcAft>
                <a:spcPct val="0"/>
              </a:spcAft>
              <a:buNone/>
            </a:pPr>
            <a:r>
              <a:rPr lang="fr-CH" sz="1400" dirty="0" smtClean="0">
                <a:solidFill>
                  <a:srgbClr val="002776"/>
                </a:solidFill>
                <a:cs typeface="Arial" charset="0"/>
              </a:rPr>
              <a:t>			- Plateformes </a:t>
            </a:r>
            <a:r>
              <a:rPr lang="fr-CH" sz="1400" dirty="0" err="1" smtClean="0">
                <a:solidFill>
                  <a:srgbClr val="002776"/>
                </a:solidFill>
                <a:cs typeface="Arial" charset="0"/>
              </a:rPr>
              <a:t>virtualisées</a:t>
            </a:r>
            <a:endParaRPr lang="fr-CH" sz="1400" dirty="0" smtClean="0">
              <a:solidFill>
                <a:srgbClr val="002776"/>
              </a:solidFill>
              <a:cs typeface="Arial" charset="0"/>
            </a:endParaRPr>
          </a:p>
          <a:p>
            <a:pPr>
              <a:spcAft>
                <a:spcPct val="0"/>
              </a:spcAft>
              <a:buNone/>
            </a:pPr>
            <a:endParaRPr lang="fr-CH" sz="1200" dirty="0" smtClean="0">
              <a:solidFill>
                <a:srgbClr val="002776"/>
              </a:solidFill>
              <a:cs typeface="Arial" charset="0"/>
            </a:endParaRPr>
          </a:p>
          <a:p>
            <a:pPr>
              <a:spcAft>
                <a:spcPct val="0"/>
              </a:spcAft>
              <a:buNone/>
            </a:pPr>
            <a:endParaRPr lang="fr-CH" sz="1400" b="1" dirty="0" smtClean="0">
              <a:solidFill>
                <a:srgbClr val="002776"/>
              </a:solidFill>
              <a:cs typeface="Arial" charset="0"/>
            </a:endParaRPr>
          </a:p>
          <a:p>
            <a:pPr lvl="0">
              <a:spcAft>
                <a:spcPct val="0"/>
              </a:spcAft>
              <a:buNone/>
            </a:pPr>
            <a:endParaRPr lang="fr-CH" sz="1800" b="1" dirty="0" smtClean="0">
              <a:solidFill>
                <a:srgbClr val="002776"/>
              </a:solidFill>
              <a:cs typeface="Arial" charset="0"/>
            </a:endParaRPr>
          </a:p>
          <a:p>
            <a:pPr>
              <a:buNone/>
            </a:pPr>
            <a:endParaRPr lang="fr-CH" sz="1400" dirty="0" smtClean="0">
              <a:solidFill>
                <a:srgbClr val="002776"/>
              </a:solidFill>
              <a:cs typeface="Arial" charset="0"/>
            </a:endParaRPr>
          </a:p>
        </p:txBody>
      </p:sp>
      <p:pic>
        <p:nvPicPr>
          <p:cNvPr id="38913" name="Picture 1"/>
          <p:cNvPicPr>
            <a:picLocks noChangeAspect="1" noChangeArrowheads="1"/>
          </p:cNvPicPr>
          <p:nvPr/>
        </p:nvPicPr>
        <p:blipFill>
          <a:blip r:embed="rId2" cstate="print"/>
          <a:srcRect/>
          <a:stretch>
            <a:fillRect/>
          </a:stretch>
        </p:blipFill>
        <p:spPr bwMode="auto">
          <a:xfrm>
            <a:off x="6732240" y="4941168"/>
            <a:ext cx="2231698" cy="13686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FR" sz="1600" b="1" dirty="0" smtClean="0"/>
              <a:t>Liens et références</a:t>
            </a:r>
            <a:br>
              <a:rPr lang="fr-FR" sz="1600" b="1" dirty="0" smtClean="0"/>
            </a:br>
            <a:r>
              <a:rPr lang="fr-FR" sz="1600" b="1" dirty="0" smtClean="0"/>
              <a:t/>
            </a:r>
            <a:br>
              <a:rPr lang="fr-FR" sz="1600" b="1" dirty="0" smtClean="0"/>
            </a:br>
            <a:r>
              <a:rPr lang="fr-CH" sz="1600" b="1" dirty="0" smtClean="0">
                <a:solidFill>
                  <a:schemeClr val="accent1">
                    <a:lumMod val="60000"/>
                    <a:lumOff val="40000"/>
                  </a:schemeClr>
                </a:solidFill>
              </a:rPr>
              <a:t>Ségrégation </a:t>
            </a:r>
            <a:r>
              <a:rPr lang="fr-CH" sz="1600" b="1" dirty="0">
                <a:solidFill>
                  <a:schemeClr val="accent1">
                    <a:lumMod val="60000"/>
                    <a:lumOff val="40000"/>
                  </a:schemeClr>
                </a:solidFill>
              </a:rPr>
              <a:t>des tâches</a:t>
            </a:r>
            <a:endParaRPr lang="fr-FR" sz="1600" b="1" dirty="0" smtClean="0"/>
          </a:p>
          <a:p>
            <a:pPr lvl="2" eaLnBrk="1" hangingPunct="1">
              <a:defRPr/>
            </a:pPr>
            <a:r>
              <a:rPr lang="fr-FR" sz="1200" b="1" dirty="0" smtClean="0">
                <a:latin typeface="Arial" pitchFamily="34" charset="0"/>
                <a:cs typeface="Arial" pitchFamily="34" charset="0"/>
              </a:rPr>
              <a:t>BDO Consulting – </a:t>
            </a:r>
            <a:r>
              <a:rPr lang="en-GB" sz="1200" i="1" dirty="0" smtClean="0"/>
              <a:t>Segregation </a:t>
            </a:r>
            <a:r>
              <a:rPr lang="en-GB" sz="1200" i="1" dirty="0"/>
              <a:t>of duties checklist</a:t>
            </a:r>
          </a:p>
          <a:p>
            <a:pPr lvl="3" eaLnBrk="1" hangingPunct="1">
              <a:defRPr/>
            </a:pPr>
            <a:r>
              <a:rPr lang="fr-FR" sz="1200" dirty="0">
                <a:hlinkClick r:id="rId3"/>
              </a:rPr>
              <a:t>http://www.covesys.com/docs/appnotes/segdutieschecklist-%</a:t>
            </a:r>
            <a:r>
              <a:rPr lang="fr-FR" sz="1200" dirty="0" smtClean="0">
                <a:hlinkClick r:id="rId3"/>
              </a:rPr>
              <a:t>20sod.pdf</a:t>
            </a:r>
            <a:endParaRPr lang="fr-FR" sz="1200" dirty="0" smtClean="0"/>
          </a:p>
          <a:p>
            <a:pPr marL="361950" lvl="3" indent="0" eaLnBrk="1" hangingPunct="1">
              <a:buNone/>
              <a:defRPr/>
            </a:pPr>
            <a:endParaRPr lang="fr-FR" sz="1200" b="1" dirty="0">
              <a:solidFill>
                <a:srgbClr val="002776">
                  <a:lumMod val="60000"/>
                  <a:lumOff val="40000"/>
                </a:srgbClr>
              </a:solidFill>
            </a:endParaRPr>
          </a:p>
          <a:p>
            <a:pPr lvl="2" eaLnBrk="1" hangingPunct="1">
              <a:defRPr/>
            </a:pPr>
            <a:r>
              <a:rPr lang="en-US" sz="1200" i="1" dirty="0" smtClean="0"/>
              <a:t>Segregation </a:t>
            </a:r>
            <a:r>
              <a:rPr lang="en-US" sz="1200" i="1" dirty="0"/>
              <a:t>of Duties conflicts in </a:t>
            </a:r>
            <a:r>
              <a:rPr lang="en-US" sz="1200" i="1" dirty="0" smtClean="0"/>
              <a:t>SAP environment</a:t>
            </a:r>
            <a:endParaRPr lang="fr-CH" sz="1200" i="1" dirty="0"/>
          </a:p>
          <a:p>
            <a:pPr lvl="3" eaLnBrk="1" hangingPunct="1">
              <a:defRPr/>
            </a:pPr>
            <a:r>
              <a:rPr lang="fr-FR" sz="1200" dirty="0" smtClean="0">
                <a:hlinkClick r:id="rId4"/>
              </a:rPr>
              <a:t>em-strasbourg.dyndns.org/cours/r%c3%a9f%c3%a9rentiels/</a:t>
            </a:r>
            <a:br>
              <a:rPr lang="fr-FR" sz="1200" dirty="0" smtClean="0">
                <a:hlinkClick r:id="rId4"/>
              </a:rPr>
            </a:br>
            <a:r>
              <a:rPr lang="fr-FR" sz="1200" dirty="0" smtClean="0">
                <a:hlinkClick r:id="rId4"/>
              </a:rPr>
              <a:t>SOD/SAP%20GRC%20SOD%20Conflicts%20High%20Risk.xlsx</a:t>
            </a:r>
            <a:r>
              <a:rPr lang="fr-FR" sz="1200" dirty="0" smtClean="0"/>
              <a:t> </a:t>
            </a:r>
            <a:endParaRPr lang="fr-FR" sz="1200" b="1" dirty="0" smtClean="0">
              <a:solidFill>
                <a:srgbClr val="002776">
                  <a:lumMod val="60000"/>
                  <a:lumOff val="40000"/>
                </a:srgbClr>
              </a:solidFill>
            </a:endParaRPr>
          </a:p>
          <a:p>
            <a:pPr lvl="3" eaLnBrk="1" hangingPunct="1">
              <a:defRPr/>
            </a:pPr>
            <a:endParaRPr lang="fr-FR" sz="1200" b="1" dirty="0">
              <a:solidFill>
                <a:srgbClr val="002776">
                  <a:lumMod val="60000"/>
                  <a:lumOff val="40000"/>
                </a:srgbClr>
              </a:solidFill>
            </a:endParaRPr>
          </a:p>
          <a:p>
            <a:pPr marL="173038" lvl="3" indent="-6350" eaLnBrk="1" hangingPunct="1">
              <a:buNone/>
              <a:defRPr/>
            </a:pPr>
            <a:r>
              <a:rPr lang="fr-CH" b="1" dirty="0" smtClean="0">
                <a:solidFill>
                  <a:schemeClr val="accent1">
                    <a:lumMod val="60000"/>
                    <a:lumOff val="40000"/>
                  </a:schemeClr>
                </a:solidFill>
              </a:rPr>
              <a:t>Défense en profondeur</a:t>
            </a:r>
            <a:endParaRPr lang="fr-FR" b="1" dirty="0">
              <a:solidFill>
                <a:schemeClr val="accent1">
                  <a:lumMod val="60000"/>
                  <a:lumOff val="40000"/>
                </a:schemeClr>
              </a:solidFill>
            </a:endParaRPr>
          </a:p>
          <a:p>
            <a:pPr lvl="2" eaLnBrk="1" hangingPunct="1">
              <a:defRPr/>
            </a:pPr>
            <a:r>
              <a:rPr lang="fr-FR" sz="1200" b="1" dirty="0" smtClean="0">
                <a:latin typeface="Arial" pitchFamily="34" charset="0"/>
                <a:cs typeface="Arial" pitchFamily="34" charset="0"/>
              </a:rPr>
              <a:t>ANSSI - </a:t>
            </a:r>
            <a:r>
              <a:rPr lang="fr-CH" sz="1200" i="1" dirty="0"/>
              <a:t>Mémento sur le concept de la défense en profondeur appliqué aux </a:t>
            </a:r>
            <a:r>
              <a:rPr lang="fr-CH" sz="1200" i="1" dirty="0" smtClean="0"/>
              <a:t>S.I. </a:t>
            </a:r>
            <a:endParaRPr lang="fr-CH" sz="1200" i="1" dirty="0"/>
          </a:p>
          <a:p>
            <a:pPr lvl="3" eaLnBrk="1" hangingPunct="1">
              <a:defRPr/>
            </a:pPr>
            <a:r>
              <a:rPr lang="fr-FR" sz="1200" dirty="0">
                <a:hlinkClick r:id="rId5"/>
              </a:rPr>
              <a:t>http://</a:t>
            </a:r>
            <a:r>
              <a:rPr lang="fr-FR" sz="1200" dirty="0" smtClean="0">
                <a:hlinkClick r:id="rId5"/>
              </a:rPr>
              <a:t>www.ssi.gouv.fr/IMG/pdf/mementodep-v1-1.pdf</a:t>
            </a:r>
            <a:r>
              <a:rPr lang="fr-FR" sz="1200" dirty="0" smtClean="0"/>
              <a:t> </a:t>
            </a:r>
            <a:br>
              <a:rPr lang="fr-FR" sz="1200" dirty="0" smtClean="0"/>
            </a:br>
            <a:r>
              <a:rPr lang="fr-FR" sz="1200" dirty="0" smtClean="0"/>
              <a:t>(inclus une méthode de défense en profondeur et un exemple d’application de la méthode proposée) </a:t>
            </a:r>
            <a:br>
              <a:rPr lang="fr-FR" sz="1200" dirty="0" smtClean="0"/>
            </a:br>
            <a:endParaRPr lang="fr-FR" sz="1200" dirty="0"/>
          </a:p>
          <a:p>
            <a:pPr marL="180975" lvl="2" indent="0" eaLnBrk="1" hangingPunct="1">
              <a:buNone/>
              <a:defRPr/>
            </a:pPr>
            <a:r>
              <a:rPr lang="fr-FR" sz="1200" dirty="0" smtClean="0"/>
              <a:t/>
            </a:r>
            <a:br>
              <a:rPr lang="fr-FR" sz="1200" dirty="0" smtClean="0"/>
            </a:br>
            <a:endParaRPr lang="fr-FR" sz="1200" dirty="0" smtClean="0"/>
          </a:p>
        </p:txBody>
      </p:sp>
      <p:sp>
        <p:nvSpPr>
          <p:cNvPr id="8" name="Rectangle 4"/>
          <p:cNvSpPr>
            <a:spLocks noGrp="1"/>
          </p:cNvSpPr>
          <p:nvPr>
            <p:ph type="title"/>
          </p:nvPr>
        </p:nvSpPr>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0"/>
          <p:cNvSpPr>
            <a:spLocks/>
          </p:cNvSpPr>
          <p:nvPr/>
        </p:nvSpPr>
        <p:spPr bwMode="auto">
          <a:xfrm>
            <a:off x="415925" y="2849563"/>
            <a:ext cx="7540451" cy="433387"/>
          </a:xfrm>
          <a:prstGeom prst="rect">
            <a:avLst/>
          </a:prstGeom>
          <a:noFill/>
          <a:ln w="9525">
            <a:noFill/>
            <a:miter lim="800000"/>
            <a:headEnd/>
            <a:tailEnd/>
          </a:ln>
        </p:spPr>
        <p:txBody>
          <a:bodyPr lIns="0" tIns="0" rIns="0" bIns="0"/>
          <a:lstStyle/>
          <a:p>
            <a:pPr marL="514350" indent="-514350" eaLnBrk="0" fontAlgn="base" hangingPunct="0">
              <a:lnSpc>
                <a:spcPts val="3050"/>
              </a:lnSpc>
              <a:spcBef>
                <a:spcPct val="0"/>
              </a:spcBef>
              <a:spcAft>
                <a:spcPct val="0"/>
              </a:spcAft>
            </a:pPr>
            <a:r>
              <a:rPr lang="en-US" sz="2500" b="1" dirty="0" smtClean="0">
                <a:solidFill>
                  <a:srgbClr val="002776"/>
                </a:solidFill>
                <a:cs typeface="Arial" charset="0"/>
              </a:rPr>
              <a:t>III) </a:t>
            </a:r>
            <a:r>
              <a:rPr lang="fr-FR" sz="2500" b="1" dirty="0" smtClean="0">
                <a:solidFill>
                  <a:srgbClr val="002776"/>
                </a:solidFill>
                <a:cs typeface="Arial" charset="0"/>
              </a:rPr>
              <a:t>Authentification et Cryptographie</a:t>
            </a:r>
            <a:br>
              <a:rPr lang="fr-FR" sz="2500" b="1" dirty="0" smtClean="0">
                <a:solidFill>
                  <a:srgbClr val="002776"/>
                </a:solidFill>
                <a:cs typeface="Arial" charset="0"/>
              </a:rPr>
            </a:br>
            <a:r>
              <a:rPr lang="fr-FR" sz="2500" b="1" dirty="0" smtClean="0">
                <a:solidFill>
                  <a:srgbClr val="002776"/>
                </a:solidFill>
                <a:cs typeface="Arial" charset="0"/>
              </a:rPr>
              <a:t>	- </a:t>
            </a:r>
            <a:r>
              <a:rPr lang="fr-FR" sz="2000" b="1" dirty="0" smtClean="0">
                <a:solidFill>
                  <a:srgbClr val="002776"/>
                </a:solidFill>
                <a:cs typeface="Arial" charset="0"/>
              </a:rPr>
              <a:t>les bases techniques pour la sécurité logique</a:t>
            </a:r>
          </a:p>
          <a:p>
            <a:pPr marL="514350" indent="-514350" eaLnBrk="0" fontAlgn="base" hangingPunct="0">
              <a:lnSpc>
                <a:spcPts val="3050"/>
              </a:lnSpc>
              <a:spcBef>
                <a:spcPct val="0"/>
              </a:spcBef>
              <a:spcAft>
                <a:spcPct val="0"/>
              </a:spcAft>
            </a:pPr>
            <a:r>
              <a:rPr lang="fr-FR" sz="2500" b="1" dirty="0" smtClean="0">
                <a:solidFill>
                  <a:srgbClr val="002776"/>
                </a:solidFill>
                <a:cs typeface="Arial" charset="0"/>
              </a:rPr>
              <a:t>		- </a:t>
            </a:r>
            <a:r>
              <a:rPr lang="fr-FR" sz="2000" b="1" dirty="0" smtClean="0">
                <a:solidFill>
                  <a:srgbClr val="002776"/>
                </a:solidFill>
                <a:cs typeface="Arial" charset="0"/>
              </a:rPr>
              <a:t>applications pratiques</a:t>
            </a:r>
            <a:endParaRPr lang="fr-FR" sz="2000" b="1" dirty="0">
              <a:solidFill>
                <a:srgbClr val="002776"/>
              </a:solidFill>
              <a:cs typeface="Arial" charset="0"/>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0826" y="3933056"/>
            <a:ext cx="3360917" cy="2278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761794" y="2204864"/>
            <a:ext cx="7481535" cy="2554545"/>
          </a:xfrm>
          <a:prstGeom prst="rect">
            <a:avLst/>
          </a:prstGeom>
        </p:spPr>
        <p:txBody>
          <a:bodyPr wrap="none">
            <a:spAutoFit/>
          </a:bodyPr>
          <a:lstStyle/>
          <a:p>
            <a:pPr algn="ctr"/>
            <a:r>
              <a:rPr lang="fr-CH" sz="8000" b="1" dirty="0" smtClean="0">
                <a:solidFill>
                  <a:srgbClr val="002776">
                    <a:lumMod val="60000"/>
                    <a:lumOff val="40000"/>
                  </a:srgbClr>
                </a:solidFill>
                <a:ea typeface="+mj-ea"/>
                <a:cs typeface="+mj-cs"/>
              </a:rPr>
              <a:t>Cryptographie </a:t>
            </a:r>
            <a:br>
              <a:rPr lang="fr-CH" sz="8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a:t>
            </a:r>
            <a:br>
              <a:rPr lang="fr-CH" sz="4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les bases techniques</a:t>
            </a:r>
            <a:endParaRPr lang="fr-FR" sz="8000" dirty="0"/>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a:t>algorithmes utilisant une clé identique pour le chiffrement et le déchiffrement.</a:t>
            </a: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graphicFrame>
        <p:nvGraphicFramePr>
          <p:cNvPr id="4098" name="Object 25"/>
          <p:cNvGraphicFramePr>
            <a:graphicFrameLocks noChangeAspect="1"/>
          </p:cNvGraphicFramePr>
          <p:nvPr/>
        </p:nvGraphicFramePr>
        <p:xfrm>
          <a:off x="571500" y="1571625"/>
          <a:ext cx="7631113" cy="2276475"/>
        </p:xfrm>
        <a:graphic>
          <a:graphicData uri="http://schemas.openxmlformats.org/presentationml/2006/ole">
            <mc:AlternateContent xmlns:mc="http://schemas.openxmlformats.org/markup-compatibility/2006">
              <mc:Choice xmlns:v="urn:schemas-microsoft-com:vml" Requires="v">
                <p:oleObj spid="_x0000_s104547" name="Visio" r:id="rId4" imgW="9121680" imgH="2721095" progId="Visio.Drawing.11">
                  <p:embed/>
                </p:oleObj>
              </mc:Choice>
              <mc:Fallback>
                <p:oleObj name="Visio" r:id="rId4" imgW="9121680" imgH="2721095"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1571625"/>
                        <a:ext cx="7631113"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20" name="Rectangle 19"/>
          <p:cNvSpPr/>
          <p:nvPr/>
        </p:nvSpPr>
        <p:spPr>
          <a:xfrm>
            <a:off x="214313" y="400050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22" name="Rectangle 21"/>
          <p:cNvSpPr/>
          <p:nvPr/>
        </p:nvSpPr>
        <p:spPr>
          <a:xfrm>
            <a:off x="2428875" y="4000502"/>
            <a:ext cx="1143000"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23" name="Rectangle 22"/>
          <p:cNvSpPr/>
          <p:nvPr/>
        </p:nvSpPr>
        <p:spPr>
          <a:xfrm>
            <a:off x="4071938" y="400050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1"/>
                </a:solidFill>
              </a:rPr>
              <a:t> </a:t>
            </a:r>
            <a:r>
              <a:rPr lang="fr-CH" sz="1400" b="1" dirty="0">
                <a:solidFill>
                  <a:schemeClr val="tx1"/>
                </a:solidFill>
              </a:rPr>
              <a:t>Authentification</a:t>
            </a:r>
          </a:p>
        </p:txBody>
      </p:sp>
      <p:sp>
        <p:nvSpPr>
          <p:cNvPr id="24" name="Rectangle 23"/>
          <p:cNvSpPr/>
          <p:nvPr/>
        </p:nvSpPr>
        <p:spPr>
          <a:xfrm>
            <a:off x="6357938" y="400050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1"/>
                </a:solidFill>
              </a:rPr>
              <a:t> </a:t>
            </a:r>
            <a:r>
              <a:rPr lang="fr-CH" sz="1400" b="1" dirty="0">
                <a:solidFill>
                  <a:schemeClr val="tx1"/>
                </a:solidFill>
              </a:rPr>
              <a:t>Non-répudiation</a:t>
            </a:r>
          </a:p>
        </p:txBody>
      </p:sp>
      <p:sp>
        <p:nvSpPr>
          <p:cNvPr id="26" name="Rectangle 25"/>
          <p:cNvSpPr/>
          <p:nvPr/>
        </p:nvSpPr>
        <p:spPr>
          <a:xfrm>
            <a:off x="500063" y="4857750"/>
            <a:ext cx="2857500" cy="64293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2"/>
                </a:solidFill>
              </a:rPr>
              <a:t> Simplicité du processus</a:t>
            </a:r>
          </a:p>
          <a:p>
            <a:pPr>
              <a:buFont typeface="Wingdings" pitchFamily="2" charset="2"/>
              <a:buChar char="Ø"/>
              <a:defRPr/>
            </a:pPr>
            <a:r>
              <a:rPr lang="fr-CH" sz="1400" dirty="0">
                <a:solidFill>
                  <a:schemeClr val="tx2"/>
                </a:solidFill>
              </a:rPr>
              <a:t> Sécurité </a:t>
            </a:r>
            <a:r>
              <a:rPr lang="fr-CH" sz="1200" dirty="0">
                <a:solidFill>
                  <a:schemeClr val="tx2"/>
                </a:solidFill>
              </a:rPr>
              <a:t>(selon longueur de la clé)</a:t>
            </a:r>
            <a:endParaRPr lang="fr-CH" sz="1400" dirty="0">
              <a:solidFill>
                <a:schemeClr val="tx2"/>
              </a:solidFill>
            </a:endParaRPr>
          </a:p>
          <a:p>
            <a:pPr>
              <a:buFont typeface="Wingdings" pitchFamily="2" charset="2"/>
              <a:buChar char="Ø"/>
              <a:defRPr/>
            </a:pPr>
            <a:r>
              <a:rPr lang="fr-CH" sz="1400" dirty="0">
                <a:solidFill>
                  <a:schemeClr val="tx2"/>
                </a:solidFill>
              </a:rPr>
              <a:t> Haute performance</a:t>
            </a:r>
          </a:p>
        </p:txBody>
      </p:sp>
      <p:sp>
        <p:nvSpPr>
          <p:cNvPr id="27" name="Rectangle 26"/>
          <p:cNvSpPr/>
          <p:nvPr/>
        </p:nvSpPr>
        <p:spPr>
          <a:xfrm>
            <a:off x="428625" y="5715000"/>
            <a:ext cx="6715125" cy="808038"/>
          </a:xfrm>
          <a:prstGeom prst="rect">
            <a:avLst/>
          </a:prstGeom>
          <a:solidFill>
            <a:srgbClr val="AADDF1"/>
          </a:solidFill>
        </p:spPr>
        <p:txBody>
          <a:bodyPr>
            <a:spAutoFit/>
          </a:bodyPr>
          <a:lstStyle/>
          <a:p>
            <a:pPr marL="182563" lvl="2" indent="-1588" defTabSz="913964">
              <a:spcAft>
                <a:spcPts val="275"/>
              </a:spcAft>
              <a:tabLst>
                <a:tab pos="8123238" algn="l"/>
                <a:tab pos="8229600" algn="r"/>
              </a:tabLst>
              <a:defRPr/>
            </a:pPr>
            <a:r>
              <a:rPr lang="fr-FR" sz="1600" dirty="0">
                <a:solidFill>
                  <a:srgbClr val="002776"/>
                </a:solidFill>
                <a:latin typeface="Arial"/>
                <a:cs typeface="+mn-cs"/>
              </a:rPr>
              <a:t>Exemples d’algorithmes de chiffrement symétriques: </a:t>
            </a:r>
            <a:br>
              <a:rPr lang="fr-FR" sz="1600" dirty="0">
                <a:solidFill>
                  <a:srgbClr val="002776"/>
                </a:solidFill>
                <a:latin typeface="Arial"/>
                <a:cs typeface="+mn-cs"/>
              </a:rPr>
            </a:br>
            <a:r>
              <a:rPr lang="fr-FR" sz="1400" dirty="0">
                <a:solidFill>
                  <a:srgbClr val="002776"/>
                </a:solidFill>
                <a:latin typeface="Arial"/>
                <a:cs typeface="+mn-cs"/>
              </a:rPr>
              <a:t>- par blocs (block </a:t>
            </a:r>
            <a:r>
              <a:rPr lang="en-US" sz="1400" dirty="0" smtClean="0">
                <a:solidFill>
                  <a:srgbClr val="002776"/>
                </a:solidFill>
                <a:latin typeface="Arial"/>
                <a:cs typeface="+mn-cs"/>
              </a:rPr>
              <a:t>ciphers</a:t>
            </a:r>
            <a:r>
              <a:rPr lang="fr-FR" sz="1400" dirty="0" smtClean="0">
                <a:solidFill>
                  <a:srgbClr val="002776"/>
                </a:solidFill>
                <a:latin typeface="Arial"/>
                <a:cs typeface="+mn-cs"/>
              </a:rPr>
              <a:t>) </a:t>
            </a:r>
            <a:r>
              <a:rPr lang="fr-FR" sz="1200" dirty="0">
                <a:solidFill>
                  <a:srgbClr val="002776"/>
                </a:solidFill>
                <a:latin typeface="Arial"/>
                <a:cs typeface="+mn-cs"/>
              </a:rPr>
              <a:t>-&gt; </a:t>
            </a:r>
            <a:r>
              <a:rPr lang="fr-FR" sz="1200" dirty="0" err="1">
                <a:solidFill>
                  <a:srgbClr val="002776"/>
                </a:solidFill>
                <a:latin typeface="Arial"/>
                <a:cs typeface="+mn-cs"/>
              </a:rPr>
              <a:t>Twofish</a:t>
            </a:r>
            <a:r>
              <a:rPr lang="fr-FR" sz="1200" dirty="0">
                <a:solidFill>
                  <a:srgbClr val="002776"/>
                </a:solidFill>
                <a:latin typeface="Arial"/>
                <a:cs typeface="+mn-cs"/>
              </a:rPr>
              <a:t>, </a:t>
            </a:r>
            <a:r>
              <a:rPr lang="fr-FR" sz="1200" dirty="0" err="1">
                <a:solidFill>
                  <a:srgbClr val="002776"/>
                </a:solidFill>
                <a:latin typeface="Arial"/>
                <a:cs typeface="+mn-cs"/>
              </a:rPr>
              <a:t>Blowfish</a:t>
            </a:r>
            <a:r>
              <a:rPr lang="fr-FR" sz="1200" dirty="0">
                <a:solidFill>
                  <a:srgbClr val="002776"/>
                </a:solidFill>
                <a:latin typeface="Arial"/>
                <a:cs typeface="+mn-cs"/>
              </a:rPr>
              <a:t>, DES &amp; 3DES, </a:t>
            </a:r>
            <a:r>
              <a:rPr lang="fr-FR" sz="1200" b="1" dirty="0">
                <a:solidFill>
                  <a:srgbClr val="002776"/>
                </a:solidFill>
                <a:latin typeface="Arial"/>
                <a:cs typeface="+mn-cs"/>
              </a:rPr>
              <a:t>AES</a:t>
            </a:r>
            <a:r>
              <a:rPr lang="fr-FR" sz="1200" dirty="0">
                <a:solidFill>
                  <a:srgbClr val="002776"/>
                </a:solidFill>
                <a:latin typeface="Arial"/>
                <a:cs typeface="+mn-cs"/>
              </a:rPr>
              <a:t>, IDEA, RC5, etc.</a:t>
            </a:r>
            <a:endParaRPr lang="fr-FR" sz="1400" dirty="0">
              <a:solidFill>
                <a:srgbClr val="002776"/>
              </a:solidFill>
              <a:latin typeface="Arial"/>
              <a:cs typeface="+mn-cs"/>
            </a:endParaRPr>
          </a:p>
          <a:p>
            <a:pPr marL="182563" lvl="2" indent="-1588" defTabSz="913964">
              <a:spcAft>
                <a:spcPts val="275"/>
              </a:spcAft>
              <a:buFontTx/>
              <a:buChar char="-"/>
              <a:tabLst>
                <a:tab pos="8123238" algn="l"/>
                <a:tab pos="8229600" algn="r"/>
              </a:tabLst>
              <a:defRPr/>
            </a:pPr>
            <a:r>
              <a:rPr lang="fr-FR" sz="1400" dirty="0">
                <a:solidFill>
                  <a:srgbClr val="002776"/>
                </a:solidFill>
                <a:latin typeface="Arial"/>
                <a:cs typeface="+mn-cs"/>
              </a:rPr>
              <a:t> par flux </a:t>
            </a:r>
            <a:r>
              <a:rPr lang="fr-FR" sz="1400" dirty="0" smtClean="0">
                <a:solidFill>
                  <a:srgbClr val="002776"/>
                </a:solidFill>
                <a:latin typeface="Arial"/>
                <a:cs typeface="+mn-cs"/>
              </a:rPr>
              <a:t>(</a:t>
            </a:r>
            <a:r>
              <a:rPr lang="en-US" sz="1400" dirty="0" smtClean="0">
                <a:solidFill>
                  <a:srgbClr val="002776"/>
                </a:solidFill>
                <a:latin typeface="Arial"/>
                <a:cs typeface="+mn-cs"/>
              </a:rPr>
              <a:t>stream ciphers</a:t>
            </a:r>
            <a:r>
              <a:rPr lang="fr-FR" sz="1400" dirty="0" smtClean="0">
                <a:solidFill>
                  <a:srgbClr val="002776"/>
                </a:solidFill>
                <a:latin typeface="Arial"/>
                <a:cs typeface="+mn-cs"/>
              </a:rPr>
              <a:t>) </a:t>
            </a:r>
            <a:r>
              <a:rPr lang="fr-FR" sz="1200" dirty="0">
                <a:solidFill>
                  <a:srgbClr val="002776"/>
                </a:solidFill>
                <a:latin typeface="Arial"/>
                <a:cs typeface="+mn-cs"/>
              </a:rPr>
              <a:t>-&gt; </a:t>
            </a:r>
            <a:r>
              <a:rPr lang="fr-FR" sz="1200" b="1" dirty="0" smtClean="0">
                <a:solidFill>
                  <a:srgbClr val="002776"/>
                </a:solidFill>
                <a:latin typeface="Arial"/>
                <a:cs typeface="+mn-cs"/>
              </a:rPr>
              <a:t>RC4 </a:t>
            </a:r>
            <a:r>
              <a:rPr lang="fr-FR" sz="1200" dirty="0" smtClean="0">
                <a:solidFill>
                  <a:srgbClr val="002776"/>
                </a:solidFill>
                <a:latin typeface="Arial"/>
                <a:cs typeface="+mn-cs"/>
              </a:rPr>
              <a:t>(utilisé par exemple par le protocole WEP du </a:t>
            </a:r>
            <a:r>
              <a:rPr lang="fr-FR" sz="1200" dirty="0" err="1" smtClean="0">
                <a:solidFill>
                  <a:srgbClr val="002776"/>
                </a:solidFill>
                <a:latin typeface="Arial"/>
                <a:cs typeface="+mn-cs"/>
              </a:rPr>
              <a:t>wi-fi</a:t>
            </a:r>
            <a:r>
              <a:rPr lang="fr-FR" sz="1200" dirty="0" smtClean="0">
                <a:solidFill>
                  <a:srgbClr val="002776"/>
                </a:solidFill>
                <a:latin typeface="Arial"/>
                <a:cs typeface="+mn-cs"/>
              </a:rPr>
              <a:t>)</a:t>
            </a:r>
            <a:endParaRPr lang="fr-FR" sz="1400" dirty="0">
              <a:solidFill>
                <a:srgbClr val="002776"/>
              </a:solidFill>
              <a:latin typeface="Arial"/>
              <a:cs typeface="+mn-cs"/>
            </a:endParaRPr>
          </a:p>
        </p:txBody>
      </p:sp>
      <p:sp>
        <p:nvSpPr>
          <p:cNvPr id="28" name="Rectangle 27"/>
          <p:cNvSpPr/>
          <p:nvPr/>
        </p:nvSpPr>
        <p:spPr>
          <a:xfrm>
            <a:off x="500063" y="4500563"/>
            <a:ext cx="1208087" cy="338137"/>
          </a:xfrm>
          <a:prstGeom prst="rect">
            <a:avLst/>
          </a:prstGeom>
        </p:spPr>
        <p:txBody>
          <a:bodyPr wrap="none">
            <a:spAutoFit/>
          </a:bodyPr>
          <a:lstStyle/>
          <a:p>
            <a:pPr marL="3175" lvl="2" indent="-1588" defTabSz="913964">
              <a:spcAft>
                <a:spcPts val="275"/>
              </a:spcAft>
              <a:tabLst>
                <a:tab pos="8123238" algn="l"/>
                <a:tab pos="8229600" algn="r"/>
              </a:tabLst>
              <a:defRPr/>
            </a:pPr>
            <a:r>
              <a:rPr lang="fr-FR" sz="1600" u="sng" dirty="0">
                <a:solidFill>
                  <a:srgbClr val="002776"/>
                </a:solidFill>
                <a:latin typeface="Arial"/>
                <a:cs typeface="+mn-cs"/>
              </a:rPr>
              <a:t>Avantages</a:t>
            </a:r>
            <a:r>
              <a:rPr lang="fr-FR" sz="1600" dirty="0">
                <a:solidFill>
                  <a:srgbClr val="002776"/>
                </a:solidFill>
                <a:latin typeface="Arial"/>
                <a:cs typeface="+mn-cs"/>
              </a:rPr>
              <a:t>:</a:t>
            </a:r>
          </a:p>
        </p:txBody>
      </p:sp>
      <p:sp>
        <p:nvSpPr>
          <p:cNvPr id="29" name="Rectangle 28"/>
          <p:cNvSpPr/>
          <p:nvPr/>
        </p:nvSpPr>
        <p:spPr>
          <a:xfrm>
            <a:off x="552450" y="3643314"/>
            <a:ext cx="995363" cy="338138"/>
          </a:xfrm>
          <a:prstGeom prst="rect">
            <a:avLst/>
          </a:prstGeom>
        </p:spPr>
        <p:txBody>
          <a:bodyPr wrap="none">
            <a:spAutoFit/>
          </a:bodyPr>
          <a:lstStyle/>
          <a:p>
            <a:pPr marL="3175" lvl="2" indent="-1588" defTabSz="913964">
              <a:spcAft>
                <a:spcPts val="275"/>
              </a:spcAft>
              <a:tabLst>
                <a:tab pos="8123238" algn="l"/>
                <a:tab pos="8229600" algn="r"/>
              </a:tabLst>
              <a:defRPr/>
            </a:pPr>
            <a:r>
              <a:rPr lang="fr-FR" sz="1600" u="sng" dirty="0">
                <a:solidFill>
                  <a:srgbClr val="002776"/>
                </a:solidFill>
                <a:latin typeface="Arial"/>
                <a:cs typeface="+mn-cs"/>
              </a:rPr>
              <a:t>Sécurité</a:t>
            </a:r>
            <a:r>
              <a:rPr lang="fr-FR" sz="1600" dirty="0">
                <a:solidFill>
                  <a:srgbClr val="002776"/>
                </a:solidFill>
                <a:latin typeface="Arial"/>
                <a:cs typeface="+mn-cs"/>
              </a:rPr>
              <a:t>:</a:t>
            </a:r>
          </a:p>
        </p:txBody>
      </p:sp>
      <p:sp>
        <p:nvSpPr>
          <p:cNvPr id="35" name="Rectangle 34"/>
          <p:cNvSpPr>
            <a:spLocks noChangeArrowheads="1"/>
          </p:cNvSpPr>
          <p:nvPr/>
        </p:nvSpPr>
        <p:spPr bwMode="auto">
          <a:xfrm>
            <a:off x="1643063" y="3786190"/>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36" name="Rectangle 35"/>
          <p:cNvSpPr>
            <a:spLocks noChangeArrowheads="1"/>
          </p:cNvSpPr>
          <p:nvPr/>
        </p:nvSpPr>
        <p:spPr bwMode="auto">
          <a:xfrm>
            <a:off x="3357563" y="3786190"/>
            <a:ext cx="510076" cy="707886"/>
          </a:xfrm>
          <a:prstGeom prst="rect">
            <a:avLst/>
          </a:prstGeom>
          <a:noFill/>
          <a:ln w="9525">
            <a:noFill/>
            <a:miter lim="800000"/>
            <a:headEnd/>
            <a:tailEnd/>
          </a:ln>
        </p:spPr>
        <p:txBody>
          <a:bodyPr wrap="none">
            <a:spAutoFit/>
          </a:bodyPr>
          <a:lstStyle/>
          <a:p>
            <a:r>
              <a:rPr lang="fr-CH" sz="4000" b="1" dirty="0" smtClean="0">
                <a:solidFill>
                  <a:srgbClr val="C00000"/>
                </a:solidFill>
                <a:sym typeface="Wingdings" pitchFamily="2" charset="2"/>
              </a:rPr>
              <a:t></a:t>
            </a:r>
            <a:endParaRPr lang="fr-FR" sz="4000" dirty="0">
              <a:solidFill>
                <a:srgbClr val="C00000"/>
              </a:solidFill>
            </a:endParaRPr>
          </a:p>
        </p:txBody>
      </p:sp>
      <p:sp>
        <p:nvSpPr>
          <p:cNvPr id="37" name="Rectangle 36"/>
          <p:cNvSpPr>
            <a:spLocks noChangeArrowheads="1"/>
          </p:cNvSpPr>
          <p:nvPr/>
        </p:nvSpPr>
        <p:spPr bwMode="auto">
          <a:xfrm>
            <a:off x="5643563" y="3786190"/>
            <a:ext cx="509587" cy="708025"/>
          </a:xfrm>
          <a:prstGeom prst="rect">
            <a:avLst/>
          </a:prstGeom>
          <a:noFill/>
          <a:ln w="9525">
            <a:noFill/>
            <a:miter lim="800000"/>
            <a:headEnd/>
            <a:tailEnd/>
          </a:ln>
        </p:spPr>
        <p:txBody>
          <a:bodyPr wrap="none">
            <a:spAutoFit/>
          </a:bodyPr>
          <a:lstStyle/>
          <a:p>
            <a:r>
              <a:rPr lang="fr-CH" sz="4000" b="1" dirty="0">
                <a:solidFill>
                  <a:srgbClr val="C00000"/>
                </a:solidFill>
                <a:sym typeface="Wingdings" pitchFamily="2" charset="2"/>
              </a:rPr>
              <a:t></a:t>
            </a:r>
            <a:endParaRPr lang="fr-FR" sz="4000" dirty="0">
              <a:solidFill>
                <a:srgbClr val="C00000"/>
              </a:solidFill>
            </a:endParaRPr>
          </a:p>
        </p:txBody>
      </p:sp>
      <p:sp>
        <p:nvSpPr>
          <p:cNvPr id="38" name="Rectangle 37"/>
          <p:cNvSpPr>
            <a:spLocks noChangeArrowheads="1"/>
          </p:cNvSpPr>
          <p:nvPr/>
        </p:nvSpPr>
        <p:spPr bwMode="auto">
          <a:xfrm>
            <a:off x="7929563" y="3786190"/>
            <a:ext cx="509587" cy="708025"/>
          </a:xfrm>
          <a:prstGeom prst="rect">
            <a:avLst/>
          </a:prstGeom>
          <a:noFill/>
          <a:ln w="9525">
            <a:noFill/>
            <a:miter lim="800000"/>
            <a:headEnd/>
            <a:tailEnd/>
          </a:ln>
        </p:spPr>
        <p:txBody>
          <a:bodyPr wrap="none">
            <a:spAutoFit/>
          </a:bodyPr>
          <a:lstStyle/>
          <a:p>
            <a:r>
              <a:rPr lang="fr-CH" sz="4000" b="1">
                <a:solidFill>
                  <a:srgbClr val="C00000"/>
                </a:solidFill>
                <a:sym typeface="Wingdings" pitchFamily="2" charset="2"/>
              </a:rPr>
              <a:t></a:t>
            </a:r>
            <a:endParaRPr lang="fr-FR" sz="4000">
              <a:solidFill>
                <a:srgbClr val="C00000"/>
              </a:solidFill>
            </a:endParaRPr>
          </a:p>
        </p:txBody>
      </p:sp>
      <p:sp>
        <p:nvSpPr>
          <p:cNvPr id="39" name="Rectangle 38"/>
          <p:cNvSpPr/>
          <p:nvPr/>
        </p:nvSpPr>
        <p:spPr>
          <a:xfrm>
            <a:off x="4643438" y="4786313"/>
            <a:ext cx="2857500" cy="857250"/>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2"/>
                </a:solidFill>
              </a:rPr>
              <a:t> Gestion des clés secrètes:</a:t>
            </a:r>
          </a:p>
          <a:p>
            <a:pPr lvl="1">
              <a:buFont typeface="Arial" pitchFamily="34" charset="0"/>
              <a:buChar char="•"/>
              <a:defRPr/>
            </a:pPr>
            <a:r>
              <a:rPr lang="fr-CH" sz="1400" dirty="0">
                <a:solidFill>
                  <a:schemeClr val="tx2"/>
                </a:solidFill>
              </a:rPr>
              <a:t> Echange de la clé secrète.</a:t>
            </a:r>
          </a:p>
          <a:p>
            <a:pPr lvl="1">
              <a:buFont typeface="Arial" pitchFamily="34" charset="0"/>
              <a:buChar char="•"/>
              <a:defRPr/>
            </a:pPr>
            <a:r>
              <a:rPr lang="fr-CH" sz="1400" dirty="0">
                <a:solidFill>
                  <a:schemeClr val="tx2"/>
                </a:solidFill>
              </a:rPr>
              <a:t> Nombre de clés requises peut devenir problématique: </a:t>
            </a:r>
            <a:br>
              <a:rPr lang="fr-CH" sz="1400" dirty="0">
                <a:solidFill>
                  <a:schemeClr val="tx2"/>
                </a:solidFill>
              </a:rPr>
            </a:br>
            <a:r>
              <a:rPr lang="fr-CH" sz="1400" dirty="0">
                <a:solidFill>
                  <a:schemeClr val="tx2"/>
                </a:solidFill>
              </a:rPr>
              <a:t>	</a:t>
            </a:r>
          </a:p>
        </p:txBody>
      </p:sp>
      <p:sp>
        <p:nvSpPr>
          <p:cNvPr id="40" name="Rectangle 39"/>
          <p:cNvSpPr/>
          <p:nvPr/>
        </p:nvSpPr>
        <p:spPr>
          <a:xfrm>
            <a:off x="4643438" y="4500563"/>
            <a:ext cx="1222375" cy="338137"/>
          </a:xfrm>
          <a:prstGeom prst="rect">
            <a:avLst/>
          </a:prstGeom>
        </p:spPr>
        <p:txBody>
          <a:bodyPr wrap="none">
            <a:spAutoFit/>
          </a:bodyPr>
          <a:lstStyle/>
          <a:p>
            <a:pPr marL="3175" lvl="2" indent="-1588" defTabSz="913964">
              <a:spcAft>
                <a:spcPts val="275"/>
              </a:spcAft>
              <a:tabLst>
                <a:tab pos="8123238" algn="l"/>
                <a:tab pos="8229600" algn="r"/>
              </a:tabLst>
              <a:defRPr/>
            </a:pPr>
            <a:r>
              <a:rPr lang="fr-FR" sz="1600" u="sng" dirty="0">
                <a:solidFill>
                  <a:srgbClr val="002776"/>
                </a:solidFill>
                <a:latin typeface="Arial"/>
                <a:cs typeface="+mn-cs"/>
              </a:rPr>
              <a:t>Problèmes</a:t>
            </a:r>
            <a:r>
              <a:rPr lang="fr-FR" sz="1600" dirty="0">
                <a:solidFill>
                  <a:srgbClr val="002776"/>
                </a:solidFill>
                <a:latin typeface="Arial"/>
                <a:cs typeface="+mn-cs"/>
              </a:rPr>
              <a:t>:</a:t>
            </a:r>
          </a:p>
        </p:txBody>
      </p:sp>
      <p:sp>
        <p:nvSpPr>
          <p:cNvPr id="41" name="Rectangle 40"/>
          <p:cNvSpPr/>
          <p:nvPr/>
        </p:nvSpPr>
        <p:spPr>
          <a:xfrm>
            <a:off x="7429500" y="4786313"/>
            <a:ext cx="1571625" cy="1277937"/>
          </a:xfrm>
          <a:prstGeom prst="rect">
            <a:avLst/>
          </a:prstGeom>
          <a:ln>
            <a:solidFill>
              <a:schemeClr val="tx1"/>
            </a:solidFill>
            <a:prstDash val="dash"/>
          </a:ln>
        </p:spPr>
        <p:txBody>
          <a:bodyPr>
            <a:spAutoFit/>
          </a:bodyPr>
          <a:lstStyle/>
          <a:p>
            <a:pPr marL="0" lvl="1" indent="0">
              <a:buFont typeface="Arial" pitchFamily="34" charset="0"/>
              <a:buChar char="•"/>
              <a:defRPr/>
            </a:pPr>
            <a:r>
              <a:rPr lang="fr-CH" sz="1050" dirty="0">
                <a:solidFill>
                  <a:schemeClr val="tx2"/>
                </a:solidFill>
              </a:rPr>
              <a:t> </a:t>
            </a:r>
            <a:r>
              <a:rPr lang="fr-CH" sz="1100" dirty="0">
                <a:solidFill>
                  <a:schemeClr val="tx2"/>
                </a:solidFill>
              </a:rPr>
              <a:t>2 -&gt; 1 clé</a:t>
            </a:r>
          </a:p>
          <a:p>
            <a:pPr marL="0" lvl="1" indent="0">
              <a:buFont typeface="Arial" pitchFamily="34" charset="0"/>
              <a:buChar char="•"/>
              <a:defRPr/>
            </a:pPr>
            <a:r>
              <a:rPr lang="fr-CH" sz="1100" dirty="0">
                <a:solidFill>
                  <a:schemeClr val="tx2"/>
                </a:solidFill>
              </a:rPr>
              <a:t> 3 -&gt; 3 clés</a:t>
            </a:r>
          </a:p>
          <a:p>
            <a:pPr marL="0" lvl="1" indent="0">
              <a:buFont typeface="Arial" pitchFamily="34" charset="0"/>
              <a:buChar char="•"/>
              <a:defRPr/>
            </a:pPr>
            <a:r>
              <a:rPr lang="fr-CH" sz="1100" dirty="0">
                <a:solidFill>
                  <a:schemeClr val="tx2"/>
                </a:solidFill>
              </a:rPr>
              <a:t> 4 -&gt; 6 clés</a:t>
            </a:r>
          </a:p>
          <a:p>
            <a:pPr marL="0" lvl="1" indent="0">
              <a:buFont typeface="Arial" pitchFamily="34" charset="0"/>
              <a:buChar char="•"/>
              <a:defRPr/>
            </a:pPr>
            <a:r>
              <a:rPr lang="fr-CH" sz="1100" dirty="0">
                <a:solidFill>
                  <a:schemeClr val="tx2"/>
                </a:solidFill>
              </a:rPr>
              <a:t> 10 -&gt; 45 clés</a:t>
            </a:r>
          </a:p>
          <a:p>
            <a:pPr marL="0" lvl="1" indent="0">
              <a:buFont typeface="Arial" pitchFamily="34" charset="0"/>
              <a:buChar char="•"/>
              <a:defRPr/>
            </a:pPr>
            <a:r>
              <a:rPr lang="fr-CH" sz="1100" dirty="0">
                <a:solidFill>
                  <a:schemeClr val="tx2"/>
                </a:solidFill>
              </a:rPr>
              <a:t> 100 -&gt; 4950 clés</a:t>
            </a:r>
          </a:p>
          <a:p>
            <a:pPr marL="0" lvl="1" indent="0">
              <a:buFont typeface="Arial" pitchFamily="34" charset="0"/>
              <a:buChar char="•"/>
              <a:defRPr/>
            </a:pPr>
            <a:r>
              <a:rPr lang="fr-CH" sz="1100" dirty="0">
                <a:solidFill>
                  <a:schemeClr val="tx2"/>
                </a:solidFill>
              </a:rPr>
              <a:t> 1000 -&gt; 495500 clés</a:t>
            </a:r>
          </a:p>
          <a:p>
            <a:pPr marL="0" lvl="1" indent="0">
              <a:buFont typeface="Arial" pitchFamily="34" charset="0"/>
              <a:buChar char="•"/>
              <a:defRPr/>
            </a:pPr>
            <a:r>
              <a:rPr lang="fr-CH" sz="1100" dirty="0">
                <a:solidFill>
                  <a:schemeClr val="tx2"/>
                </a:solidFill>
              </a:rPr>
              <a:t> etc.</a:t>
            </a:r>
          </a:p>
        </p:txBody>
      </p:sp>
      <p:sp>
        <p:nvSpPr>
          <p:cNvPr id="42" name="Rectangle 41"/>
          <p:cNvSpPr>
            <a:spLocks noChangeArrowheads="1"/>
          </p:cNvSpPr>
          <p:nvPr/>
        </p:nvSpPr>
        <p:spPr bwMode="auto">
          <a:xfrm>
            <a:off x="7358063" y="4572000"/>
            <a:ext cx="1601787" cy="215900"/>
          </a:xfrm>
          <a:prstGeom prst="rect">
            <a:avLst/>
          </a:prstGeom>
          <a:noFill/>
          <a:ln w="9525">
            <a:noFill/>
            <a:miter lim="800000"/>
            <a:headEnd/>
            <a:tailEnd/>
          </a:ln>
        </p:spPr>
        <p:txBody>
          <a:bodyPr wrap="none">
            <a:spAutoFit/>
          </a:bodyPr>
          <a:lstStyle/>
          <a:p>
            <a:r>
              <a:rPr lang="fr-CH" sz="800" b="1"/>
              <a:t>Partenaires / Nombre de clés</a:t>
            </a:r>
            <a:endParaRPr lang="fr-FR" sz="1200" b="1"/>
          </a:p>
        </p:txBody>
      </p:sp>
      <p:sp>
        <p:nvSpPr>
          <p:cNvPr id="30" name="Rectangle 29"/>
          <p:cNvSpPr/>
          <p:nvPr/>
        </p:nvSpPr>
        <p:spPr>
          <a:xfrm>
            <a:off x="2714612" y="4286256"/>
            <a:ext cx="2143140" cy="507831"/>
          </a:xfrm>
          <a:prstGeom prst="rect">
            <a:avLst/>
          </a:prstGeom>
        </p:spPr>
        <p:txBody>
          <a:bodyPr wrap="square" lIns="0" rIns="0">
            <a:spAutoFit/>
          </a:bodyPr>
          <a:lstStyle/>
          <a:p>
            <a:pPr marL="85725" indent="-85725"/>
            <a:r>
              <a:rPr lang="fr-FR" sz="900" dirty="0" smtClean="0"/>
              <a:t>* Propagation d’erreurs, mais des manipulations ciblées peuvent passer inaperçues.</a:t>
            </a:r>
          </a:p>
        </p:txBody>
      </p:sp>
      <p:sp>
        <p:nvSpPr>
          <p:cNvPr id="4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symétrique (« chiffrement à clé secrète ») </a:t>
            </a:r>
            <a:r>
              <a:rPr lang="fr-CH" sz="1800" dirty="0" smtClean="0">
                <a:solidFill>
                  <a:srgbClr val="00B050"/>
                </a:solidFill>
              </a:rPr>
              <a:t>(1/2)</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animBg="1"/>
      <p:bldP spid="26" grpId="0" animBg="1"/>
      <p:bldP spid="27" grpId="0" animBg="1"/>
      <p:bldP spid="28" grpId="0"/>
      <p:bldP spid="35" grpId="0"/>
      <p:bldP spid="36" grpId="0"/>
      <p:bldP spid="37" grpId="0"/>
      <p:bldP spid="38" grpId="0"/>
      <p:bldP spid="39" grpId="0" animBg="1"/>
      <p:bldP spid="40" grpId="0"/>
      <p:bldP spid="41" grpId="0" animBg="1"/>
      <p:bldP spid="42"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A savoir: Impact du mode d’opération en cryptographie </a:t>
            </a:r>
            <a:r>
              <a:rPr lang="fr-FR" sz="1600" b="1" dirty="0" smtClean="0"/>
              <a:t>symétrique.</a:t>
            </a:r>
            <a:endParaRPr lang="fr-FR" sz="1600" dirty="0"/>
          </a:p>
          <a:p>
            <a:pPr marL="182563" lvl="2" indent="-1588" eaLnBrk="1" hangingPunct="1">
              <a:buFont typeface="Arial" pitchFamily="34" charset="0"/>
              <a:buNone/>
              <a:tabLst>
                <a:tab pos="8123238" algn="l"/>
                <a:tab pos="8229600" algn="r"/>
              </a:tabLst>
              <a:defRPr/>
            </a:pPr>
            <a:r>
              <a:rPr lang="fr-FR" sz="1600" dirty="0"/>
              <a:t>Certains modes de chiffrement sont plus vulnérables que d’autres:</a:t>
            </a:r>
          </a:p>
          <a:p>
            <a:pPr marL="182563" lvl="2" indent="-1588" eaLnBrk="1" hangingPunct="1">
              <a:buFont typeface="Arial" pitchFamily="34" charset="0"/>
              <a:buNone/>
              <a:tabLst>
                <a:tab pos="8123238" algn="l"/>
                <a:tab pos="8229600" algn="r"/>
              </a:tabLst>
              <a:defRPr/>
            </a:pPr>
            <a:r>
              <a:rPr lang="fr-FR" sz="1600" dirty="0"/>
              <a:t> </a:t>
            </a: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pic>
        <p:nvPicPr>
          <p:cNvPr id="191494" name="Picture 6"/>
          <p:cNvPicPr>
            <a:picLocks noChangeAspect="1" noChangeArrowheads="1"/>
          </p:cNvPicPr>
          <p:nvPr/>
        </p:nvPicPr>
        <p:blipFill>
          <a:blip r:embed="rId3" cstate="print"/>
          <a:srcRect/>
          <a:stretch>
            <a:fillRect/>
          </a:stretch>
        </p:blipFill>
        <p:spPr bwMode="auto">
          <a:xfrm>
            <a:off x="1143000" y="4214813"/>
            <a:ext cx="6664325" cy="2395537"/>
          </a:xfrm>
          <a:prstGeom prst="rect">
            <a:avLst/>
          </a:prstGeom>
          <a:noFill/>
          <a:ln w="9525">
            <a:noFill/>
            <a:miter lim="800000"/>
            <a:headEnd/>
            <a:tailEnd/>
          </a:ln>
        </p:spPr>
      </p:pic>
      <p:pic>
        <p:nvPicPr>
          <p:cNvPr id="146437" name="Picture 8" descr="http://upload.wikimedia.org/wikipedia/commons/thumb/a/a6/Schema_ecb.png/600px-Schema_ecb.png"/>
          <p:cNvPicPr>
            <a:picLocks noChangeAspect="1" noChangeArrowheads="1"/>
          </p:cNvPicPr>
          <p:nvPr/>
        </p:nvPicPr>
        <p:blipFill>
          <a:blip r:embed="rId4" cstate="print"/>
          <a:srcRect/>
          <a:stretch>
            <a:fillRect/>
          </a:stretch>
        </p:blipFill>
        <p:spPr bwMode="auto">
          <a:xfrm>
            <a:off x="142875" y="1785938"/>
            <a:ext cx="3786188" cy="1887537"/>
          </a:xfrm>
          <a:prstGeom prst="rect">
            <a:avLst/>
          </a:prstGeom>
          <a:noFill/>
          <a:ln w="9525">
            <a:noFill/>
            <a:miter lim="800000"/>
            <a:headEnd/>
            <a:tailEnd/>
          </a:ln>
        </p:spPr>
      </p:pic>
      <p:pic>
        <p:nvPicPr>
          <p:cNvPr id="146438" name="Picture 10" descr="Mode CBC"/>
          <p:cNvPicPr>
            <a:picLocks noChangeAspect="1" noChangeArrowheads="1"/>
          </p:cNvPicPr>
          <p:nvPr/>
        </p:nvPicPr>
        <p:blipFill>
          <a:blip r:embed="rId5" cstate="print"/>
          <a:srcRect/>
          <a:stretch>
            <a:fillRect/>
          </a:stretch>
        </p:blipFill>
        <p:spPr bwMode="auto">
          <a:xfrm>
            <a:off x="4357688" y="2071688"/>
            <a:ext cx="4572000" cy="1295400"/>
          </a:xfrm>
          <a:prstGeom prst="rect">
            <a:avLst/>
          </a:prstGeom>
          <a:noFill/>
          <a:ln w="9525">
            <a:noFill/>
            <a:miter lim="800000"/>
            <a:headEnd/>
            <a:tailEnd/>
          </a:ln>
        </p:spPr>
      </p:pic>
      <p:sp>
        <p:nvSpPr>
          <p:cNvPr id="146439" name="Rectangle 15"/>
          <p:cNvSpPr>
            <a:spLocks noChangeArrowheads="1"/>
          </p:cNvSpPr>
          <p:nvPr/>
        </p:nvSpPr>
        <p:spPr bwMode="auto">
          <a:xfrm>
            <a:off x="1428750" y="3714750"/>
            <a:ext cx="1828800" cy="261938"/>
          </a:xfrm>
          <a:prstGeom prst="rect">
            <a:avLst/>
          </a:prstGeom>
          <a:noFill/>
          <a:ln w="9525">
            <a:noFill/>
            <a:miter lim="800000"/>
            <a:headEnd/>
            <a:tailEnd/>
          </a:ln>
        </p:spPr>
        <p:txBody>
          <a:bodyPr wrap="none">
            <a:spAutoFit/>
          </a:bodyPr>
          <a:lstStyle/>
          <a:p>
            <a:r>
              <a:rPr lang="fr-FR" sz="1100" u="sng"/>
              <a:t>Chiffrement en mode ECB</a:t>
            </a:r>
          </a:p>
        </p:txBody>
      </p:sp>
      <p:sp>
        <p:nvSpPr>
          <p:cNvPr id="146440" name="Rectangle 16"/>
          <p:cNvSpPr>
            <a:spLocks noChangeArrowheads="1"/>
          </p:cNvSpPr>
          <p:nvPr/>
        </p:nvSpPr>
        <p:spPr bwMode="auto">
          <a:xfrm>
            <a:off x="4786313" y="3714750"/>
            <a:ext cx="3908425" cy="261938"/>
          </a:xfrm>
          <a:prstGeom prst="rect">
            <a:avLst/>
          </a:prstGeom>
          <a:noFill/>
          <a:ln w="9525">
            <a:noFill/>
            <a:miter lim="800000"/>
            <a:headEnd/>
            <a:tailEnd/>
          </a:ln>
        </p:spPr>
        <p:txBody>
          <a:bodyPr wrap="none">
            <a:spAutoFit/>
          </a:bodyPr>
          <a:lstStyle/>
          <a:p>
            <a:r>
              <a:rPr lang="fr-FR" sz="1100" u="sng"/>
              <a:t>Enchaînement des blocs : « Cipher Block Chaining » (CBC)</a:t>
            </a:r>
          </a:p>
        </p:txBody>
      </p:sp>
      <p:cxnSp>
        <p:nvCxnSpPr>
          <p:cNvPr id="19" name="Straight Connector 18"/>
          <p:cNvCxnSpPr/>
          <p:nvPr/>
        </p:nvCxnSpPr>
        <p:spPr>
          <a:xfrm rot="5400000">
            <a:off x="3108325" y="2892425"/>
            <a:ext cx="2071688" cy="1588"/>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71500" y="3948113"/>
            <a:ext cx="1096963" cy="338137"/>
          </a:xfrm>
          <a:prstGeom prst="rect">
            <a:avLst/>
          </a:prstGeom>
        </p:spPr>
        <p:txBody>
          <a:bodyPr wrap="none">
            <a:spAutoFit/>
          </a:bodyPr>
          <a:lstStyle/>
          <a:p>
            <a:pPr>
              <a:defRPr/>
            </a:pPr>
            <a:r>
              <a:rPr lang="fr-FR" sz="1600" b="1" dirty="0">
                <a:solidFill>
                  <a:schemeClr val="tx2"/>
                </a:solidFill>
                <a:latin typeface="+mn-lt"/>
                <a:cs typeface="+mn-cs"/>
              </a:rPr>
              <a:t>Exemple:</a:t>
            </a:r>
          </a:p>
        </p:txBody>
      </p:sp>
      <p:sp>
        <p:nvSpPr>
          <p:cNvPr id="25" name="Rectangle 24"/>
          <p:cNvSpPr/>
          <p:nvPr/>
        </p:nvSpPr>
        <p:spPr>
          <a:xfrm>
            <a:off x="3143250" y="3714750"/>
            <a:ext cx="893763" cy="430213"/>
          </a:xfrm>
          <a:prstGeom prst="rect">
            <a:avLst/>
          </a:prstGeom>
        </p:spPr>
        <p:txBody>
          <a:bodyPr wrap="none">
            <a:spAutoFit/>
          </a:bodyPr>
          <a:lstStyle/>
          <a:p>
            <a:pPr>
              <a:defRPr/>
            </a:pPr>
            <a:r>
              <a:rPr lang="fr-FR" sz="1100" dirty="0">
                <a:solidFill>
                  <a:srgbClr val="C00000"/>
                </a:solidFill>
                <a:latin typeface="Arial"/>
                <a:cs typeface="+mn-cs"/>
              </a:rPr>
              <a:t>Fortement </a:t>
            </a:r>
            <a:br>
              <a:rPr lang="fr-FR" sz="1100" dirty="0">
                <a:solidFill>
                  <a:srgbClr val="C00000"/>
                </a:solidFill>
                <a:latin typeface="Arial"/>
                <a:cs typeface="+mn-cs"/>
              </a:rPr>
            </a:br>
            <a:r>
              <a:rPr lang="fr-FR" sz="1100" dirty="0">
                <a:solidFill>
                  <a:srgbClr val="C00000"/>
                </a:solidFill>
                <a:latin typeface="Arial"/>
                <a:cs typeface="+mn-cs"/>
              </a:rPr>
              <a:t>déconseillé</a:t>
            </a:r>
            <a:endParaRPr lang="fr-FR" dirty="0">
              <a:solidFill>
                <a:srgbClr val="C00000"/>
              </a:solidFill>
            </a:endParaRPr>
          </a:p>
        </p:txBody>
      </p:sp>
      <p:sp>
        <p:nvSpPr>
          <p:cNvPr id="13"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symétrique (« chiffrement à clé secrète ») </a:t>
            </a:r>
            <a:r>
              <a:rPr lang="fr-CH" sz="1800" dirty="0" smtClean="0">
                <a:solidFill>
                  <a:srgbClr val="00B050"/>
                </a:solidFill>
              </a:rPr>
              <a:t>(2/2)</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149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400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a:t>chaque utilisateur dispose d’une paire de clés (1 clé publique et 1 clé privée).</a:t>
            </a:r>
          </a:p>
          <a:p>
            <a:pPr marL="542925" lvl="2" indent="-3175" eaLnBrk="1" hangingPunct="1">
              <a:buFont typeface="Arial" pitchFamily="34" charset="0"/>
              <a:buNone/>
              <a:tabLst>
                <a:tab pos="8123238" algn="l"/>
                <a:tab pos="8229600" algn="r"/>
              </a:tabLst>
              <a:defRPr/>
            </a:pPr>
            <a:r>
              <a:rPr lang="fr-FR" sz="1100" dirty="0"/>
              <a:t>	&gt; Ce que chiffre la clé publique ne peut être déchiffré que par la clé privée.</a:t>
            </a:r>
          </a:p>
          <a:p>
            <a:pPr marL="542925" lvl="2" indent="-3175" eaLnBrk="1" hangingPunct="1">
              <a:buFont typeface="Arial" pitchFamily="34" charset="0"/>
              <a:buNone/>
              <a:tabLst>
                <a:tab pos="8123238" algn="l"/>
                <a:tab pos="8229600" algn="r"/>
              </a:tabLst>
              <a:defRPr/>
            </a:pPr>
            <a:r>
              <a:rPr lang="fr-FR" sz="1100" dirty="0"/>
              <a:t>&gt; Ce que chiffre la clé privée ne peut être déchiffré que par la clé publique.</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24"/>
          <p:cNvSpPr/>
          <p:nvPr/>
        </p:nvSpPr>
        <p:spPr>
          <a:xfrm>
            <a:off x="500063" y="1928813"/>
            <a:ext cx="4772025"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1</a:t>
            </a:r>
            <a:r>
              <a:rPr lang="fr-FR" sz="1200" b="1" dirty="0">
                <a:solidFill>
                  <a:schemeClr val="tx2"/>
                </a:solidFill>
                <a:latin typeface="+mn-lt"/>
                <a:cs typeface="+mn-cs"/>
              </a:rPr>
              <a:t>: chaque utilisateur génère sa paire de clés individuelle</a:t>
            </a:r>
          </a:p>
        </p:txBody>
      </p:sp>
      <p:sp>
        <p:nvSpPr>
          <p:cNvPr id="30" name="Rectangle 29"/>
          <p:cNvSpPr/>
          <p:nvPr/>
        </p:nvSpPr>
        <p:spPr>
          <a:xfrm>
            <a:off x="500063" y="4304903"/>
            <a:ext cx="4241800"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2</a:t>
            </a:r>
            <a:r>
              <a:rPr lang="fr-FR" sz="1200" b="1" dirty="0">
                <a:solidFill>
                  <a:schemeClr val="tx2"/>
                </a:solidFill>
                <a:latin typeface="+mn-lt"/>
                <a:cs typeface="+mn-cs"/>
              </a:rPr>
              <a:t>: les utilisateurs échangent leurs clés publiques</a:t>
            </a:r>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asymétrique (« chiffrement à clé publique ») </a:t>
            </a:r>
            <a:r>
              <a:rPr lang="fr-CH" sz="1800" dirty="0" smtClean="0">
                <a:solidFill>
                  <a:srgbClr val="00B050"/>
                </a:solidFill>
              </a:rPr>
              <a:t>(1/4)</a:t>
            </a:r>
            <a:endParaRPr lang="fr-CH" sz="1600" dirty="0" smtClean="0">
              <a:solidFill>
                <a:srgbClr val="00B050"/>
              </a:solidFill>
              <a:cs typeface="Arial" charset="0"/>
            </a:endParaRPr>
          </a:p>
        </p:txBody>
      </p:sp>
      <p:graphicFrame>
        <p:nvGraphicFramePr>
          <p:cNvPr id="121858" name="Object 2"/>
          <p:cNvGraphicFramePr>
            <a:graphicFrameLocks noChangeAspect="1"/>
          </p:cNvGraphicFramePr>
          <p:nvPr/>
        </p:nvGraphicFramePr>
        <p:xfrm>
          <a:off x="848850" y="2264535"/>
          <a:ext cx="6911975" cy="1719263"/>
        </p:xfrm>
        <a:graphic>
          <a:graphicData uri="http://schemas.openxmlformats.org/presentationml/2006/ole">
            <mc:AlternateContent xmlns:mc="http://schemas.openxmlformats.org/markup-compatibility/2006">
              <mc:Choice xmlns:v="urn:schemas-microsoft-com:vml" Requires="v">
                <p:oleObj spid="_x0000_s122015" name="Visio" r:id="rId4" imgW="6911190" imgH="1719352" progId="Visio.Drawing.11">
                  <p:embed/>
                </p:oleObj>
              </mc:Choice>
              <mc:Fallback>
                <p:oleObj name="Visio" r:id="rId4" imgW="6911190" imgH="1719352"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850" y="2264535"/>
                        <a:ext cx="6911975"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1860" name="Object 4"/>
          <p:cNvGraphicFramePr>
            <a:graphicFrameLocks noChangeAspect="1"/>
          </p:cNvGraphicFramePr>
          <p:nvPr/>
        </p:nvGraphicFramePr>
        <p:xfrm>
          <a:off x="899592" y="4763095"/>
          <a:ext cx="7094538" cy="1546225"/>
        </p:xfrm>
        <a:graphic>
          <a:graphicData uri="http://schemas.openxmlformats.org/presentationml/2006/ole">
            <mc:AlternateContent xmlns:mc="http://schemas.openxmlformats.org/markup-compatibility/2006">
              <mc:Choice xmlns:v="urn:schemas-microsoft-com:vml" Requires="v">
                <p:oleObj spid="_x0000_s122016" name="Visio" r:id="rId6" imgW="7093980" imgH="1546554" progId="Visio.Drawing.11">
                  <p:embed/>
                </p:oleObj>
              </mc:Choice>
              <mc:Fallback>
                <p:oleObj name="Visio" r:id="rId6" imgW="7093980" imgH="1546554" progId="Visio.Drawing.11">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4763095"/>
                        <a:ext cx="7094538" cy="154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1" presetClass="entr" presetSubtype="0" fill="hold" nodeType="withEffect">
                                  <p:stCondLst>
                                    <p:cond delay="0"/>
                                  </p:stCondLst>
                                  <p:childTnLst>
                                    <p:set>
                                      <p:cBhvr>
                                        <p:cTn id="9" dur="1" fill="hold">
                                          <p:stCondLst>
                                            <p:cond delay="0"/>
                                          </p:stCondLst>
                                        </p:cTn>
                                        <p:tgtEl>
                                          <p:spTgt spid="12185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186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88900" lvl="2" indent="-1588" eaLnBrk="1" hangingPunct="1">
              <a:buFont typeface="Arial" pitchFamily="34" charset="0"/>
              <a:buNone/>
              <a:tabLst>
                <a:tab pos="8123238" algn="l"/>
                <a:tab pos="8229600" algn="r"/>
              </a:tabLst>
              <a:defRPr/>
            </a:pPr>
            <a:r>
              <a:rPr lang="fr-FR" sz="1600" b="1" dirty="0"/>
              <a:t>A) Confidentialité </a:t>
            </a:r>
            <a:r>
              <a:rPr lang="fr-FR" sz="1600" b="1" dirty="0" smtClean="0"/>
              <a:t>par </a:t>
            </a:r>
            <a:r>
              <a:rPr lang="fr-FR" sz="1600" b="1" dirty="0"/>
              <a:t>chiffrement asymétrique:</a:t>
            </a:r>
            <a:endParaRPr lang="fr-FR" sz="1600" dirty="0"/>
          </a:p>
          <a:p>
            <a:pPr marL="542925" lvl="2" indent="-3175" eaLnBrk="1" hangingPunct="1">
              <a:buFont typeface="Arial" pitchFamily="34" charset="0"/>
              <a:buNone/>
              <a:tabLst>
                <a:tab pos="8123238" algn="l"/>
                <a:tab pos="8229600" algn="r"/>
              </a:tabLst>
              <a:defRPr/>
            </a:pPr>
            <a:r>
              <a:rPr lang="fr-FR" sz="1100" dirty="0"/>
              <a:t>	&gt; </a:t>
            </a:r>
            <a:r>
              <a:rPr lang="fr-FR" sz="1100" u="sng" dirty="0"/>
              <a:t>chiffrement avec la clé publique </a:t>
            </a:r>
            <a:r>
              <a:rPr lang="fr-FR" sz="1100" dirty="0"/>
              <a:t>du destinataire.</a:t>
            </a: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24"/>
          <p:cNvSpPr/>
          <p:nvPr/>
        </p:nvSpPr>
        <p:spPr>
          <a:xfrm>
            <a:off x="500063" y="1714500"/>
            <a:ext cx="4238625"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3</a:t>
            </a:r>
            <a:r>
              <a:rPr lang="fr-FR" sz="1200" b="1" dirty="0">
                <a:solidFill>
                  <a:schemeClr val="tx2"/>
                </a:solidFill>
                <a:latin typeface="+mn-lt"/>
                <a:cs typeface="+mn-cs"/>
              </a:rPr>
              <a:t>: envoi de données par chiffrement asymétrique</a:t>
            </a:r>
          </a:p>
        </p:txBody>
      </p:sp>
      <p:sp>
        <p:nvSpPr>
          <p:cNvPr id="30" name="Rectangle 29"/>
          <p:cNvSpPr/>
          <p:nvPr/>
        </p:nvSpPr>
        <p:spPr>
          <a:xfrm>
            <a:off x="500063" y="4071938"/>
            <a:ext cx="3535362"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4</a:t>
            </a:r>
            <a:r>
              <a:rPr lang="fr-FR" sz="1200" b="1" dirty="0">
                <a:solidFill>
                  <a:schemeClr val="tx2"/>
                </a:solidFill>
                <a:latin typeface="+mn-lt"/>
                <a:cs typeface="+mn-cs"/>
              </a:rPr>
              <a:t>: réponse par chiffrement asymétrique</a:t>
            </a:r>
          </a:p>
        </p:txBody>
      </p:sp>
      <p:sp>
        <p:nvSpPr>
          <p:cNvPr id="11" name="Rectangle 10"/>
          <p:cNvSpPr/>
          <p:nvPr/>
        </p:nvSpPr>
        <p:spPr>
          <a:xfrm>
            <a:off x="7215188" y="3071810"/>
            <a:ext cx="1928812"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200" dirty="0">
                <a:solidFill>
                  <a:schemeClr val="tx1"/>
                </a:solidFill>
              </a:rPr>
              <a:t> </a:t>
            </a:r>
            <a:r>
              <a:rPr lang="fr-CH" sz="1200" b="1" dirty="0">
                <a:solidFill>
                  <a:schemeClr val="tx1"/>
                </a:solidFill>
              </a:rPr>
              <a:t>Confidentialité</a:t>
            </a:r>
          </a:p>
        </p:txBody>
      </p:sp>
      <p:sp>
        <p:nvSpPr>
          <p:cNvPr id="13" name="Rectangle 12"/>
          <p:cNvSpPr/>
          <p:nvPr/>
        </p:nvSpPr>
        <p:spPr>
          <a:xfrm>
            <a:off x="7215188" y="3428998"/>
            <a:ext cx="1928812"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200" dirty="0">
                <a:solidFill>
                  <a:schemeClr val="tx1"/>
                </a:solidFill>
              </a:rPr>
              <a:t> </a:t>
            </a:r>
            <a:r>
              <a:rPr lang="fr-CH" sz="1200" b="1" dirty="0">
                <a:solidFill>
                  <a:schemeClr val="tx1"/>
                </a:solidFill>
              </a:rPr>
              <a:t>Intégrité</a:t>
            </a:r>
          </a:p>
        </p:txBody>
      </p:sp>
      <p:sp>
        <p:nvSpPr>
          <p:cNvPr id="15" name="Rectangle 14"/>
          <p:cNvSpPr/>
          <p:nvPr/>
        </p:nvSpPr>
        <p:spPr>
          <a:xfrm>
            <a:off x="7215188" y="2928935"/>
            <a:ext cx="1785937" cy="15001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Rectangle 15"/>
          <p:cNvSpPr>
            <a:spLocks noChangeArrowheads="1"/>
          </p:cNvSpPr>
          <p:nvPr/>
        </p:nvSpPr>
        <p:spPr bwMode="auto">
          <a:xfrm>
            <a:off x="7358063" y="4857750"/>
            <a:ext cx="1643062" cy="708025"/>
          </a:xfrm>
          <a:prstGeom prst="rect">
            <a:avLst/>
          </a:prstGeom>
          <a:noFill/>
          <a:ln w="9525">
            <a:noFill/>
            <a:miter lim="800000"/>
            <a:headEnd/>
            <a:tailEnd/>
          </a:ln>
        </p:spPr>
        <p:txBody>
          <a:bodyPr>
            <a:spAutoFit/>
          </a:bodyPr>
          <a:lstStyle/>
          <a:p>
            <a:r>
              <a:rPr lang="fr-CH" sz="800" b="1"/>
              <a:t>Seul Bob peut lire le message envoyé par Alice.</a:t>
            </a:r>
            <a:br>
              <a:rPr lang="fr-CH" sz="800" b="1"/>
            </a:br>
            <a:endParaRPr lang="fr-CH" sz="800" b="1"/>
          </a:p>
          <a:p>
            <a:r>
              <a:rPr lang="fr-CH" sz="800" b="1"/>
              <a:t>Seule Alice peut lire la réponse envoyée par Bob.</a:t>
            </a:r>
            <a:endParaRPr lang="fr-FR" sz="1200" b="1"/>
          </a:p>
        </p:txBody>
      </p:sp>
      <p:sp>
        <p:nvSpPr>
          <p:cNvPr id="17" name="Rectangle 16"/>
          <p:cNvSpPr>
            <a:spLocks noChangeArrowheads="1"/>
          </p:cNvSpPr>
          <p:nvPr/>
        </p:nvSpPr>
        <p:spPr bwMode="auto">
          <a:xfrm>
            <a:off x="7572375" y="5786438"/>
            <a:ext cx="1404938" cy="584200"/>
          </a:xfrm>
          <a:prstGeom prst="rect">
            <a:avLst/>
          </a:prstGeom>
          <a:solidFill>
            <a:srgbClr val="FFFF00"/>
          </a:solidFill>
          <a:ln w="9525">
            <a:noFill/>
            <a:miter lim="800000"/>
            <a:headEnd/>
            <a:tailEnd/>
          </a:ln>
        </p:spPr>
        <p:txBody>
          <a:bodyPr>
            <a:spAutoFit/>
          </a:bodyPr>
          <a:lstStyle/>
          <a:p>
            <a:pPr algn="ctr"/>
            <a:r>
              <a:rPr lang="fr-CH" sz="1600" b="1" dirty="0">
                <a:solidFill>
                  <a:srgbClr val="C00000"/>
                </a:solidFill>
              </a:rPr>
              <a:t>Quelles limites?</a:t>
            </a:r>
          </a:p>
        </p:txBody>
      </p:sp>
      <p:sp>
        <p:nvSpPr>
          <p:cNvPr id="12" name="Rectangle 11"/>
          <p:cNvSpPr>
            <a:spLocks noChangeArrowheads="1"/>
          </p:cNvSpPr>
          <p:nvPr/>
        </p:nvSpPr>
        <p:spPr bwMode="auto">
          <a:xfrm>
            <a:off x="8483632" y="2857496"/>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18" name="Rectangle 17"/>
          <p:cNvSpPr>
            <a:spLocks noChangeArrowheads="1"/>
          </p:cNvSpPr>
          <p:nvPr/>
        </p:nvSpPr>
        <p:spPr bwMode="auto">
          <a:xfrm>
            <a:off x="8072462" y="3214686"/>
            <a:ext cx="510076" cy="707886"/>
          </a:xfrm>
          <a:prstGeom prst="rect">
            <a:avLst/>
          </a:prstGeom>
          <a:noFill/>
          <a:ln w="9525">
            <a:noFill/>
            <a:miter lim="800000"/>
            <a:headEnd/>
            <a:tailEnd/>
          </a:ln>
        </p:spPr>
        <p:txBody>
          <a:bodyPr wrap="none">
            <a:spAutoFit/>
          </a:bodyPr>
          <a:lstStyle/>
          <a:p>
            <a:r>
              <a:rPr lang="fr-CH" sz="4000" b="1" dirty="0" smtClean="0">
                <a:solidFill>
                  <a:srgbClr val="C00000"/>
                </a:solidFill>
                <a:sym typeface="Wingdings" pitchFamily="2" charset="2"/>
              </a:rPr>
              <a:t></a:t>
            </a:r>
            <a:endParaRPr lang="fr-FR" sz="4000" dirty="0">
              <a:solidFill>
                <a:srgbClr val="C00000"/>
              </a:solidFill>
            </a:endParaRPr>
          </a:p>
        </p:txBody>
      </p:sp>
      <p:sp>
        <p:nvSpPr>
          <p:cNvPr id="21" name="Rectangle 20"/>
          <p:cNvSpPr/>
          <p:nvPr/>
        </p:nvSpPr>
        <p:spPr>
          <a:xfrm>
            <a:off x="7286644" y="3786190"/>
            <a:ext cx="1643074" cy="571504"/>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100" b="1" dirty="0">
                <a:solidFill>
                  <a:schemeClr val="tx1"/>
                </a:solidFill>
              </a:rPr>
              <a:t>Authentification</a:t>
            </a:r>
            <a:r>
              <a:rPr lang="fr-CH" sz="1400" b="1" dirty="0">
                <a:solidFill>
                  <a:schemeClr val="tx1"/>
                </a:solidFill>
              </a:rPr>
              <a:t>* </a:t>
            </a:r>
            <a:br>
              <a:rPr lang="fr-CH" sz="1400" b="1" dirty="0">
                <a:solidFill>
                  <a:schemeClr val="tx1"/>
                </a:solidFill>
              </a:rPr>
            </a:br>
            <a:r>
              <a:rPr lang="fr-CH" sz="900" b="1" dirty="0">
                <a:solidFill>
                  <a:schemeClr val="tx1"/>
                </a:solidFill>
              </a:rPr>
              <a:t>  </a:t>
            </a:r>
            <a:r>
              <a:rPr lang="fr-CH" sz="900" dirty="0"/>
              <a:t> - du destinataire</a:t>
            </a:r>
            <a:br>
              <a:rPr lang="fr-CH" sz="900" dirty="0"/>
            </a:br>
            <a:r>
              <a:rPr lang="fr-CH" sz="900" b="1" dirty="0">
                <a:solidFill>
                  <a:schemeClr val="tx1"/>
                </a:solidFill>
              </a:rPr>
              <a:t>  </a:t>
            </a:r>
            <a:r>
              <a:rPr lang="fr-CH" sz="900" dirty="0"/>
              <a:t> - </a:t>
            </a:r>
            <a:r>
              <a:rPr lang="fr-CH" sz="900" strike="sngStrike" dirty="0"/>
              <a:t>de l’expéditeur</a:t>
            </a:r>
            <a:r>
              <a:rPr lang="fr-CH" sz="1000" dirty="0"/>
              <a:t/>
            </a:r>
            <a:br>
              <a:rPr lang="fr-CH" sz="1000" dirty="0"/>
            </a:br>
            <a:endParaRPr lang="fr-CH" sz="1000" b="1" dirty="0">
              <a:solidFill>
                <a:schemeClr val="tx1"/>
              </a:solidFill>
            </a:endParaRPr>
          </a:p>
        </p:txBody>
      </p:sp>
      <p:sp>
        <p:nvSpPr>
          <p:cNvPr id="22" name="Rectangle 21"/>
          <p:cNvSpPr>
            <a:spLocks noChangeArrowheads="1"/>
          </p:cNvSpPr>
          <p:nvPr/>
        </p:nvSpPr>
        <p:spPr bwMode="auto">
          <a:xfrm>
            <a:off x="8358188" y="3786185"/>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3" name="Rectangle 32"/>
          <p:cNvSpPr>
            <a:spLocks noChangeArrowheads="1"/>
          </p:cNvSpPr>
          <p:nvPr/>
        </p:nvSpPr>
        <p:spPr bwMode="auto">
          <a:xfrm>
            <a:off x="7215187" y="4429132"/>
            <a:ext cx="1785969" cy="338554"/>
          </a:xfrm>
          <a:prstGeom prst="rect">
            <a:avLst/>
          </a:prstGeom>
          <a:noFill/>
          <a:ln w="9525">
            <a:noFill/>
            <a:miter lim="800000"/>
            <a:headEnd/>
            <a:tailEnd/>
          </a:ln>
        </p:spPr>
        <p:txBody>
          <a:bodyPr wrap="square">
            <a:spAutoFit/>
          </a:bodyPr>
          <a:lstStyle/>
          <a:p>
            <a:pPr marL="179388" indent="-179388"/>
            <a:r>
              <a:rPr lang="fr-CH" sz="800" b="1" dirty="0"/>
              <a:t>* = </a:t>
            </a:r>
            <a:r>
              <a:rPr lang="fr-CH" sz="800" b="1" dirty="0" smtClean="0"/>
              <a:t> sous </a:t>
            </a:r>
            <a:r>
              <a:rPr lang="fr-CH" sz="800" b="1" dirty="0"/>
              <a:t>réserve </a:t>
            </a:r>
            <a:r>
              <a:rPr lang="fr-CH" sz="800" b="1" dirty="0" smtClean="0"/>
              <a:t>de confiance en la clé publique.</a:t>
            </a:r>
            <a:endParaRPr lang="fr-CH" sz="800" b="1" dirty="0"/>
          </a:p>
        </p:txBody>
      </p:sp>
      <p:sp>
        <p:nvSpPr>
          <p:cNvPr id="20"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asymétrique (« chiffrement à clé publique ») </a:t>
            </a:r>
            <a:r>
              <a:rPr lang="fr-CH" sz="1800" dirty="0" smtClean="0">
                <a:solidFill>
                  <a:srgbClr val="00B050"/>
                </a:solidFill>
              </a:rPr>
              <a:t>(2/4)</a:t>
            </a:r>
            <a:endParaRPr lang="fr-CH" sz="1600" dirty="0" smtClean="0">
              <a:solidFill>
                <a:srgbClr val="00B050"/>
              </a:solidFill>
              <a:cs typeface="Arial" charset="0"/>
            </a:endParaRPr>
          </a:p>
        </p:txBody>
      </p:sp>
      <p:graphicFrame>
        <p:nvGraphicFramePr>
          <p:cNvPr id="119809" name="Object 1"/>
          <p:cNvGraphicFramePr>
            <a:graphicFrameLocks noChangeAspect="1"/>
          </p:cNvGraphicFramePr>
          <p:nvPr/>
        </p:nvGraphicFramePr>
        <p:xfrm>
          <a:off x="539553" y="1988840"/>
          <a:ext cx="6768751" cy="2107051"/>
        </p:xfrm>
        <a:graphic>
          <a:graphicData uri="http://schemas.openxmlformats.org/presentationml/2006/ole">
            <mc:AlternateContent xmlns:mc="http://schemas.openxmlformats.org/markup-compatibility/2006">
              <mc:Choice xmlns:v="urn:schemas-microsoft-com:vml" Requires="v">
                <p:oleObj spid="_x0000_s119965" name="Visio" r:id="rId4" imgW="8042220" imgH="2503547" progId="Visio.Drawing.11">
                  <p:embed/>
                </p:oleObj>
              </mc:Choice>
              <mc:Fallback>
                <p:oleObj name="Visio" r:id="rId4" imgW="8042220" imgH="2503547" progId="Visio.Drawing.11">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3" y="1988840"/>
                        <a:ext cx="6768751" cy="2107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9810" name="Object 2"/>
          <p:cNvGraphicFramePr>
            <a:graphicFrameLocks noChangeAspect="1"/>
          </p:cNvGraphicFramePr>
          <p:nvPr/>
        </p:nvGraphicFramePr>
        <p:xfrm>
          <a:off x="395536" y="4354514"/>
          <a:ext cx="6768752" cy="2228459"/>
        </p:xfrm>
        <a:graphic>
          <a:graphicData uri="http://schemas.openxmlformats.org/presentationml/2006/ole">
            <mc:AlternateContent xmlns:mc="http://schemas.openxmlformats.org/markup-compatibility/2006">
              <mc:Choice xmlns:v="urn:schemas-microsoft-com:vml" Requires="v">
                <p:oleObj spid="_x0000_s119966" name="Visio" r:id="rId6" imgW="7604550" imgH="2503547" progId="Visio.Drawing.11">
                  <p:embed/>
                </p:oleObj>
              </mc:Choice>
              <mc:Fallback>
                <p:oleObj name="Visio" r:id="rId6" imgW="7604550" imgH="2503547" progId="Visio.Drawing.11">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4354514"/>
                        <a:ext cx="6768752" cy="2228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98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1" grpId="0" animBg="1"/>
      <p:bldP spid="13" grpId="0" animBg="1"/>
      <p:bldP spid="15" grpId="0" animBg="1"/>
      <p:bldP spid="16" grpId="0"/>
      <p:bldP spid="17" grpId="0" animBg="1"/>
      <p:bldP spid="12" grpId="0"/>
      <p:bldP spid="18" grpId="0"/>
      <p:bldP spid="21" grpId="0" animBg="1"/>
      <p:bldP spid="22"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a:p>
          <a:p>
            <a:pPr marL="88900" lvl="2" indent="-1588" eaLnBrk="1" hangingPunct="1">
              <a:buFont typeface="Arial" pitchFamily="34" charset="0"/>
              <a:buNone/>
              <a:tabLst>
                <a:tab pos="8123238" algn="l"/>
                <a:tab pos="8229600" algn="r"/>
              </a:tabLst>
              <a:defRPr/>
            </a:pPr>
            <a:r>
              <a:rPr lang="fr-FR" sz="1600" b="1"/>
              <a:t>B) Authentification de l’expéditeur par chiffrement asymétrique:</a:t>
            </a:r>
            <a:endParaRPr lang="fr-FR" sz="1600"/>
          </a:p>
          <a:p>
            <a:pPr marL="542925" lvl="2" indent="-3175" eaLnBrk="1" hangingPunct="1">
              <a:buFont typeface="Arial" pitchFamily="34" charset="0"/>
              <a:buNone/>
              <a:tabLst>
                <a:tab pos="8123238" algn="l"/>
                <a:tab pos="8229600" algn="r"/>
              </a:tabLst>
              <a:defRPr/>
            </a:pPr>
            <a:r>
              <a:rPr lang="fr-FR" sz="1100"/>
              <a:t>	&gt; </a:t>
            </a:r>
            <a:r>
              <a:rPr lang="fr-FR" sz="1100" u="sng"/>
              <a:t>chiffrement avec la clé privée </a:t>
            </a:r>
            <a:r>
              <a:rPr lang="fr-FR" sz="1100"/>
              <a:t>de l’expéditeur.</a:t>
            </a:r>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5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05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Tx/>
              <a:buChar char="-"/>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r>
              <a:rPr lang="fr-FR" sz="1600"/>
              <a:t/>
            </a:r>
            <a:br>
              <a:rPr lang="fr-FR" sz="1600"/>
            </a:br>
            <a:endParaRPr lang="fr-FR" sz="1600"/>
          </a:p>
          <a:p>
            <a:pPr marL="182563" lvl="2" indent="-1588" eaLnBrk="1" hangingPunct="1">
              <a:buFont typeface="Arial" pitchFamily="34" charset="0"/>
              <a:buNone/>
              <a:tabLst>
                <a:tab pos="8123238" algn="l"/>
                <a:tab pos="8229600" algn="r"/>
              </a:tabLst>
              <a:defRPr/>
            </a:pPr>
            <a:r>
              <a:rPr lang="fr-FR" sz="1600"/>
              <a:t>	 </a:t>
            </a:r>
            <a:br>
              <a:rPr lang="fr-FR" sz="1600"/>
            </a:br>
            <a:r>
              <a:rPr lang="fr-FR" sz="1600" b="1"/>
              <a:t/>
            </a:r>
            <a:br>
              <a:rPr lang="fr-FR" sz="1600" b="1"/>
            </a:br>
            <a:endParaRPr lang="fr-FR" sz="1600" b="1"/>
          </a:p>
          <a:p>
            <a:pPr marL="182563" lvl="2" indent="-1588" eaLnBrk="1" hangingPunct="1">
              <a:buFont typeface="Arial" pitchFamily="34" charset="0"/>
              <a:buNone/>
              <a:tabLst>
                <a:tab pos="8123238" algn="l"/>
                <a:tab pos="8229600" algn="r"/>
              </a:tabLst>
              <a:defRPr/>
            </a:pPr>
            <a:endParaRPr lang="fr-FR" sz="1600" b="1"/>
          </a:p>
          <a:p>
            <a:pPr marL="182563" lvl="2" indent="-1588" eaLnBrk="1" hangingPunct="1">
              <a:buFont typeface="Arial" pitchFamily="34" charset="0"/>
              <a:buNone/>
              <a:tabLst>
                <a:tab pos="8123238" algn="l"/>
                <a:tab pos="8229600" algn="r"/>
              </a:tabLst>
              <a:defRPr/>
            </a:pPr>
            <a:endParaRPr lang="fr-FR" sz="1600" b="1"/>
          </a:p>
          <a:p>
            <a:pPr marL="182563" lvl="2" indent="-1588" eaLnBrk="1" hangingPunct="1">
              <a:buFont typeface="Arial" pitchFamily="34" charset="0"/>
              <a:buNone/>
              <a:tabLst>
                <a:tab pos="8123238" algn="l"/>
                <a:tab pos="8229600" algn="r"/>
              </a:tabLst>
              <a:defRPr/>
            </a:pPr>
            <a:endParaRPr lang="fr-FR" sz="1600" b="1"/>
          </a:p>
          <a:p>
            <a:pPr marL="182563" lvl="2" indent="-1588" eaLnBrk="1" hangingPunct="1">
              <a:buFont typeface="Arial" pitchFamily="34" charset="0"/>
              <a:buNone/>
              <a:tabLst>
                <a:tab pos="8123238" algn="l"/>
                <a:tab pos="8229600" algn="r"/>
              </a:tabLst>
              <a:defRPr/>
            </a:pPr>
            <a:endParaRPr lang="fr-FR" sz="800"/>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lvl="2" eaLnBrk="1" hangingPunct="1">
              <a:buFont typeface="Arial" pitchFamily="34" charset="0"/>
              <a:buNone/>
              <a:tabLst>
                <a:tab pos="8123238" algn="l"/>
                <a:tab pos="8229600" algn="r"/>
              </a:tabLst>
              <a:defRPr/>
            </a:pPr>
            <a:endParaRPr lang="fr-FR" sz="1600" b="1"/>
          </a:p>
        </p:txBody>
      </p:sp>
      <p:sp>
        <p:nvSpPr>
          <p:cNvPr id="25" name="Rectangle 24"/>
          <p:cNvSpPr/>
          <p:nvPr/>
        </p:nvSpPr>
        <p:spPr>
          <a:xfrm>
            <a:off x="500063" y="1714500"/>
            <a:ext cx="7212012"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3</a:t>
            </a:r>
            <a:r>
              <a:rPr lang="fr-FR" sz="900" b="1" u="sng" dirty="0">
                <a:solidFill>
                  <a:srgbClr val="002776"/>
                </a:solidFill>
                <a:latin typeface="Arial"/>
              </a:rPr>
              <a:t>bis</a:t>
            </a:r>
            <a:r>
              <a:rPr lang="fr-FR" sz="1200" b="1" dirty="0">
                <a:solidFill>
                  <a:schemeClr val="tx2"/>
                </a:solidFill>
                <a:latin typeface="+mn-lt"/>
                <a:cs typeface="+mn-cs"/>
              </a:rPr>
              <a:t>: envoi de données par chiffrement asymétrique (avec authentification de l’expéditeur)</a:t>
            </a:r>
          </a:p>
        </p:txBody>
      </p:sp>
      <p:sp>
        <p:nvSpPr>
          <p:cNvPr id="30" name="Rectangle 29"/>
          <p:cNvSpPr/>
          <p:nvPr/>
        </p:nvSpPr>
        <p:spPr>
          <a:xfrm>
            <a:off x="500063" y="4071938"/>
            <a:ext cx="6508750"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4</a:t>
            </a:r>
            <a:r>
              <a:rPr lang="fr-FR" sz="900" b="1" u="sng" dirty="0">
                <a:solidFill>
                  <a:srgbClr val="002776"/>
                </a:solidFill>
                <a:latin typeface="Arial"/>
              </a:rPr>
              <a:t>bis</a:t>
            </a:r>
            <a:r>
              <a:rPr lang="fr-FR" sz="1200" b="1" dirty="0">
                <a:solidFill>
                  <a:schemeClr val="tx2"/>
                </a:solidFill>
                <a:latin typeface="+mn-lt"/>
                <a:cs typeface="+mn-cs"/>
              </a:rPr>
              <a:t>: réponse par chiffrement asymétrique </a:t>
            </a:r>
            <a:r>
              <a:rPr lang="fr-FR" sz="1200" b="1" dirty="0">
                <a:solidFill>
                  <a:schemeClr val="tx2"/>
                </a:solidFill>
              </a:rPr>
              <a:t>(avec authentification de l’expéditeur)</a:t>
            </a:r>
          </a:p>
        </p:txBody>
      </p:sp>
      <p:sp>
        <p:nvSpPr>
          <p:cNvPr id="16" name="Rectangle 15"/>
          <p:cNvSpPr>
            <a:spLocks noChangeArrowheads="1"/>
          </p:cNvSpPr>
          <p:nvPr/>
        </p:nvSpPr>
        <p:spPr bwMode="auto">
          <a:xfrm>
            <a:off x="7358063" y="4857750"/>
            <a:ext cx="1643062" cy="708025"/>
          </a:xfrm>
          <a:prstGeom prst="rect">
            <a:avLst/>
          </a:prstGeom>
          <a:noFill/>
          <a:ln w="9525">
            <a:noFill/>
            <a:miter lim="800000"/>
            <a:headEnd/>
            <a:tailEnd/>
          </a:ln>
        </p:spPr>
        <p:txBody>
          <a:bodyPr>
            <a:spAutoFit/>
          </a:bodyPr>
          <a:lstStyle/>
          <a:p>
            <a:r>
              <a:rPr lang="fr-CH" sz="800" b="1"/>
              <a:t>Bob a l’assurance que le message provient d’Alice.</a:t>
            </a:r>
            <a:br>
              <a:rPr lang="fr-CH" sz="800" b="1"/>
            </a:br>
            <a:endParaRPr lang="fr-CH" sz="800" b="1"/>
          </a:p>
          <a:p>
            <a:r>
              <a:rPr lang="fr-CH" sz="800" b="1"/>
              <a:t>Alice a l’assurance que la réponse provient de Bob.</a:t>
            </a:r>
            <a:endParaRPr lang="fr-FR" sz="1200" b="1"/>
          </a:p>
        </p:txBody>
      </p:sp>
      <p:sp>
        <p:nvSpPr>
          <p:cNvPr id="17" name="Rectangle 16"/>
          <p:cNvSpPr>
            <a:spLocks noChangeArrowheads="1"/>
          </p:cNvSpPr>
          <p:nvPr/>
        </p:nvSpPr>
        <p:spPr bwMode="auto">
          <a:xfrm>
            <a:off x="7286625" y="5857875"/>
            <a:ext cx="1657350" cy="584200"/>
          </a:xfrm>
          <a:prstGeom prst="rect">
            <a:avLst/>
          </a:prstGeom>
          <a:solidFill>
            <a:srgbClr val="FFFF00"/>
          </a:solidFill>
          <a:ln w="9525">
            <a:noFill/>
            <a:miter lim="800000"/>
            <a:headEnd/>
            <a:tailEnd/>
          </a:ln>
        </p:spPr>
        <p:txBody>
          <a:bodyPr wrap="none">
            <a:spAutoFit/>
          </a:bodyPr>
          <a:lstStyle/>
          <a:p>
            <a:pPr algn="ctr"/>
            <a:r>
              <a:rPr lang="fr-CH" sz="1600" b="1" dirty="0">
                <a:solidFill>
                  <a:srgbClr val="C00000"/>
                </a:solidFill>
              </a:rPr>
              <a:t>Quelles autres </a:t>
            </a:r>
            <a:br>
              <a:rPr lang="fr-CH" sz="1600" b="1" dirty="0">
                <a:solidFill>
                  <a:srgbClr val="C00000"/>
                </a:solidFill>
              </a:rPr>
            </a:br>
            <a:r>
              <a:rPr lang="fr-CH" sz="1600" b="1" dirty="0">
                <a:solidFill>
                  <a:srgbClr val="C00000"/>
                </a:solidFill>
              </a:rPr>
              <a:t>limites?</a:t>
            </a:r>
          </a:p>
        </p:txBody>
      </p:sp>
      <p:sp>
        <p:nvSpPr>
          <p:cNvPr id="21" name="Rectangle 20"/>
          <p:cNvSpPr/>
          <p:nvPr/>
        </p:nvSpPr>
        <p:spPr>
          <a:xfrm>
            <a:off x="7215188" y="3071810"/>
            <a:ext cx="1928812"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200" dirty="0">
                <a:solidFill>
                  <a:schemeClr val="tx1"/>
                </a:solidFill>
              </a:rPr>
              <a:t> </a:t>
            </a:r>
            <a:r>
              <a:rPr lang="fr-CH" sz="1200" b="1" dirty="0">
                <a:solidFill>
                  <a:schemeClr val="tx1"/>
                </a:solidFill>
              </a:rPr>
              <a:t>Confidentialité</a:t>
            </a:r>
          </a:p>
        </p:txBody>
      </p:sp>
      <p:sp>
        <p:nvSpPr>
          <p:cNvPr id="22" name="Rectangle 21"/>
          <p:cNvSpPr/>
          <p:nvPr/>
        </p:nvSpPr>
        <p:spPr>
          <a:xfrm>
            <a:off x="7215188" y="3428998"/>
            <a:ext cx="1928812"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200" dirty="0">
                <a:solidFill>
                  <a:schemeClr val="tx1"/>
                </a:solidFill>
              </a:rPr>
              <a:t> </a:t>
            </a:r>
            <a:r>
              <a:rPr lang="fr-CH" sz="1200" b="1" dirty="0">
                <a:solidFill>
                  <a:schemeClr val="tx1"/>
                </a:solidFill>
              </a:rPr>
              <a:t>Intégrité</a:t>
            </a:r>
          </a:p>
        </p:txBody>
      </p:sp>
      <p:sp>
        <p:nvSpPr>
          <p:cNvPr id="23" name="Rectangle 22"/>
          <p:cNvSpPr/>
          <p:nvPr/>
        </p:nvSpPr>
        <p:spPr>
          <a:xfrm>
            <a:off x="7215188" y="2928935"/>
            <a:ext cx="1785937" cy="15001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Rectangle 23"/>
          <p:cNvSpPr>
            <a:spLocks noChangeArrowheads="1"/>
          </p:cNvSpPr>
          <p:nvPr/>
        </p:nvSpPr>
        <p:spPr bwMode="auto">
          <a:xfrm>
            <a:off x="8483632" y="2857496"/>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6" name="Rectangle 25"/>
          <p:cNvSpPr>
            <a:spLocks noChangeArrowheads="1"/>
          </p:cNvSpPr>
          <p:nvPr/>
        </p:nvSpPr>
        <p:spPr bwMode="auto">
          <a:xfrm>
            <a:off x="8072462" y="3214686"/>
            <a:ext cx="510076" cy="707886"/>
          </a:xfrm>
          <a:prstGeom prst="rect">
            <a:avLst/>
          </a:prstGeom>
          <a:noFill/>
          <a:ln w="9525">
            <a:noFill/>
            <a:miter lim="800000"/>
            <a:headEnd/>
            <a:tailEnd/>
          </a:ln>
        </p:spPr>
        <p:txBody>
          <a:bodyPr wrap="none">
            <a:spAutoFit/>
          </a:bodyPr>
          <a:lstStyle/>
          <a:p>
            <a:r>
              <a:rPr lang="fr-CH" sz="4000" b="1" dirty="0" smtClean="0">
                <a:solidFill>
                  <a:srgbClr val="C00000"/>
                </a:solidFill>
                <a:sym typeface="Wingdings" pitchFamily="2" charset="2"/>
              </a:rPr>
              <a:t></a:t>
            </a:r>
            <a:endParaRPr lang="fr-FR" sz="4000" dirty="0">
              <a:solidFill>
                <a:srgbClr val="C00000"/>
              </a:solidFill>
            </a:endParaRPr>
          </a:p>
        </p:txBody>
      </p:sp>
      <p:sp>
        <p:nvSpPr>
          <p:cNvPr id="27" name="Rectangle 26"/>
          <p:cNvSpPr/>
          <p:nvPr/>
        </p:nvSpPr>
        <p:spPr>
          <a:xfrm>
            <a:off x="7286644" y="3786190"/>
            <a:ext cx="1643074" cy="571504"/>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100" b="1" dirty="0">
                <a:solidFill>
                  <a:schemeClr val="tx1"/>
                </a:solidFill>
              </a:rPr>
              <a:t>Authentification</a:t>
            </a:r>
            <a:r>
              <a:rPr lang="fr-CH" sz="1400" b="1" dirty="0">
                <a:solidFill>
                  <a:schemeClr val="tx1"/>
                </a:solidFill>
              </a:rPr>
              <a:t>* </a:t>
            </a:r>
            <a:br>
              <a:rPr lang="fr-CH" sz="1400" b="1" dirty="0">
                <a:solidFill>
                  <a:schemeClr val="tx1"/>
                </a:solidFill>
              </a:rPr>
            </a:br>
            <a:r>
              <a:rPr lang="fr-CH" sz="900" b="1" dirty="0">
                <a:solidFill>
                  <a:schemeClr val="tx1"/>
                </a:solidFill>
              </a:rPr>
              <a:t>  </a:t>
            </a:r>
            <a:r>
              <a:rPr lang="fr-CH" sz="900" dirty="0"/>
              <a:t> - </a:t>
            </a:r>
            <a:r>
              <a:rPr lang="fr-CH" sz="900" strike="sngStrike" dirty="0"/>
              <a:t>du destinataire</a:t>
            </a:r>
            <a:r>
              <a:rPr lang="fr-CH" sz="900" dirty="0"/>
              <a:t/>
            </a:r>
            <a:br>
              <a:rPr lang="fr-CH" sz="900" dirty="0"/>
            </a:br>
            <a:r>
              <a:rPr lang="fr-CH" sz="900" b="1" dirty="0">
                <a:solidFill>
                  <a:schemeClr val="tx1"/>
                </a:solidFill>
              </a:rPr>
              <a:t>  </a:t>
            </a:r>
            <a:r>
              <a:rPr lang="fr-CH" sz="900" dirty="0"/>
              <a:t> - de l’expéditeur</a:t>
            </a:r>
            <a:r>
              <a:rPr lang="fr-CH" sz="1000" dirty="0"/>
              <a:t/>
            </a:r>
            <a:br>
              <a:rPr lang="fr-CH" sz="1000" dirty="0"/>
            </a:br>
            <a:endParaRPr lang="fr-CH" sz="1000" b="1" dirty="0">
              <a:solidFill>
                <a:schemeClr val="tx1"/>
              </a:solidFill>
            </a:endParaRPr>
          </a:p>
        </p:txBody>
      </p:sp>
      <p:sp>
        <p:nvSpPr>
          <p:cNvPr id="28" name="Rectangle 27"/>
          <p:cNvSpPr>
            <a:spLocks noChangeArrowheads="1"/>
          </p:cNvSpPr>
          <p:nvPr/>
        </p:nvSpPr>
        <p:spPr bwMode="auto">
          <a:xfrm>
            <a:off x="8358188" y="3786185"/>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9" name="Rectangle 32"/>
          <p:cNvSpPr>
            <a:spLocks noChangeArrowheads="1"/>
          </p:cNvSpPr>
          <p:nvPr/>
        </p:nvSpPr>
        <p:spPr bwMode="auto">
          <a:xfrm>
            <a:off x="7215187" y="4429132"/>
            <a:ext cx="1785969" cy="338554"/>
          </a:xfrm>
          <a:prstGeom prst="rect">
            <a:avLst/>
          </a:prstGeom>
          <a:noFill/>
          <a:ln w="9525">
            <a:noFill/>
            <a:miter lim="800000"/>
            <a:headEnd/>
            <a:tailEnd/>
          </a:ln>
        </p:spPr>
        <p:txBody>
          <a:bodyPr wrap="square">
            <a:spAutoFit/>
          </a:bodyPr>
          <a:lstStyle/>
          <a:p>
            <a:pPr marL="179388" indent="-179388"/>
            <a:r>
              <a:rPr lang="fr-CH" sz="800" b="1" dirty="0"/>
              <a:t>* = </a:t>
            </a:r>
            <a:r>
              <a:rPr lang="fr-CH" sz="800" b="1" dirty="0" smtClean="0"/>
              <a:t> sous </a:t>
            </a:r>
            <a:r>
              <a:rPr lang="fr-CH" sz="800" b="1" dirty="0"/>
              <a:t>réserve </a:t>
            </a:r>
            <a:r>
              <a:rPr lang="fr-CH" sz="800" b="1" dirty="0" smtClean="0"/>
              <a:t>de confiance en la clé publique.</a:t>
            </a:r>
            <a:endParaRPr lang="fr-CH" sz="800" b="1" dirty="0"/>
          </a:p>
        </p:txBody>
      </p:sp>
      <p:sp>
        <p:nvSpPr>
          <p:cNvPr id="1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asymétrique (« chiffrement à clé publique ») </a:t>
            </a:r>
            <a:r>
              <a:rPr lang="fr-CH" sz="1800" dirty="0" smtClean="0">
                <a:solidFill>
                  <a:srgbClr val="00B050"/>
                </a:solidFill>
              </a:rPr>
              <a:t>(3/4)</a:t>
            </a:r>
            <a:endParaRPr lang="fr-CH" sz="1600" dirty="0" smtClean="0">
              <a:solidFill>
                <a:srgbClr val="00B050"/>
              </a:solidFill>
              <a:cs typeface="Arial" charset="0"/>
            </a:endParaRPr>
          </a:p>
        </p:txBody>
      </p:sp>
      <p:graphicFrame>
        <p:nvGraphicFramePr>
          <p:cNvPr id="117761" name="Object 1"/>
          <p:cNvGraphicFramePr>
            <a:graphicFrameLocks noChangeAspect="1"/>
          </p:cNvGraphicFramePr>
          <p:nvPr/>
        </p:nvGraphicFramePr>
        <p:xfrm>
          <a:off x="694879" y="1988840"/>
          <a:ext cx="6613425" cy="2058699"/>
        </p:xfrm>
        <a:graphic>
          <a:graphicData uri="http://schemas.openxmlformats.org/presentationml/2006/ole">
            <mc:AlternateContent xmlns:mc="http://schemas.openxmlformats.org/markup-compatibility/2006">
              <mc:Choice xmlns:v="urn:schemas-microsoft-com:vml" Requires="v">
                <p:oleObj spid="_x0000_s117917" name="Visio" r:id="rId4" imgW="8042220" imgH="2503547" progId="Visio.Drawing.11">
                  <p:embed/>
                </p:oleObj>
              </mc:Choice>
              <mc:Fallback>
                <p:oleObj name="Visio" r:id="rId4" imgW="8042220" imgH="2503547" progId="Visio.Drawing.11">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79" y="1988840"/>
                        <a:ext cx="6613425" cy="2058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7762" name="Object 2"/>
          <p:cNvGraphicFramePr>
            <a:graphicFrameLocks noChangeAspect="1"/>
          </p:cNvGraphicFramePr>
          <p:nvPr/>
        </p:nvGraphicFramePr>
        <p:xfrm>
          <a:off x="683569" y="4365105"/>
          <a:ext cx="6336703" cy="1996260"/>
        </p:xfrm>
        <a:graphic>
          <a:graphicData uri="http://schemas.openxmlformats.org/presentationml/2006/ole">
            <mc:AlternateContent xmlns:mc="http://schemas.openxmlformats.org/markup-compatibility/2006">
              <mc:Choice xmlns:v="urn:schemas-microsoft-com:vml" Requires="v">
                <p:oleObj spid="_x0000_s117918" name="Visio" r:id="rId6" imgW="7604550" imgH="2395448" progId="Visio.Drawing.11">
                  <p:embed/>
                </p:oleObj>
              </mc:Choice>
              <mc:Fallback>
                <p:oleObj name="Visio" r:id="rId6" imgW="7604550" imgH="2395448" progId="Visio.Drawing.11">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569" y="4365105"/>
                        <a:ext cx="6336703" cy="199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77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P spid="17" grpId="0" animBg="1"/>
      <p:bldP spid="21" grpId="0" animBg="1"/>
      <p:bldP spid="22" grpId="0" animBg="1"/>
      <p:bldP spid="23" grpId="0" animBg="1"/>
      <p:bldP spid="24" grpId="0"/>
      <p:bldP spid="26" grpId="0"/>
      <p:bldP spid="27" grpId="0" animBg="1"/>
      <p:bldP spid="28"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88900" lvl="2" indent="-1588" eaLnBrk="1" hangingPunct="1">
              <a:buFont typeface="Arial" pitchFamily="34" charset="0"/>
              <a:buNone/>
              <a:tabLst>
                <a:tab pos="8123238" algn="l"/>
                <a:tab pos="8229600" algn="r"/>
              </a:tabLst>
              <a:defRPr/>
            </a:pPr>
            <a:r>
              <a:rPr lang="fr-FR" sz="1600" b="1" dirty="0"/>
              <a:t>En combinant les deux approches, le chiffrement asymétrique permet d’authentifier expéditeur et destinataire, tout en assurant confidentialité et intégrité:</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16" name="Rectangle 15"/>
          <p:cNvSpPr>
            <a:spLocks noChangeArrowheads="1"/>
          </p:cNvSpPr>
          <p:nvPr/>
        </p:nvSpPr>
        <p:spPr bwMode="auto">
          <a:xfrm>
            <a:off x="1285853" y="3643313"/>
            <a:ext cx="1285898" cy="830997"/>
          </a:xfrm>
          <a:prstGeom prst="rect">
            <a:avLst/>
          </a:prstGeom>
          <a:noFill/>
          <a:ln w="9525">
            <a:noFill/>
            <a:miter lim="800000"/>
            <a:headEnd/>
            <a:tailEnd/>
          </a:ln>
        </p:spPr>
        <p:txBody>
          <a:bodyPr wrap="square">
            <a:spAutoFit/>
          </a:bodyPr>
          <a:lstStyle/>
          <a:p>
            <a:r>
              <a:rPr lang="fr-CH" sz="800" b="1" dirty="0"/>
              <a:t>Alice chiffre le message avec la clé publique de Bob pour s’assurer que le message ne pourra être lu que par Bob.</a:t>
            </a:r>
          </a:p>
        </p:txBody>
      </p:sp>
      <p:sp>
        <p:nvSpPr>
          <p:cNvPr id="17" name="Rectangle 16"/>
          <p:cNvSpPr>
            <a:spLocks noChangeArrowheads="1"/>
          </p:cNvSpPr>
          <p:nvPr/>
        </p:nvSpPr>
        <p:spPr bwMode="auto">
          <a:xfrm>
            <a:off x="214282" y="5143512"/>
            <a:ext cx="904875" cy="338137"/>
          </a:xfrm>
          <a:prstGeom prst="rect">
            <a:avLst/>
          </a:prstGeom>
          <a:solidFill>
            <a:srgbClr val="FFFF00"/>
          </a:solidFill>
          <a:ln w="9525">
            <a:noFill/>
            <a:miter lim="800000"/>
            <a:headEnd/>
            <a:tailEnd/>
          </a:ln>
        </p:spPr>
        <p:txBody>
          <a:bodyPr wrap="none">
            <a:spAutoFit/>
          </a:bodyPr>
          <a:lstStyle/>
          <a:p>
            <a:pPr algn="ctr"/>
            <a:r>
              <a:rPr lang="fr-CH" sz="1600" b="1" dirty="0">
                <a:solidFill>
                  <a:srgbClr val="C00000"/>
                </a:solidFill>
              </a:rPr>
              <a:t>Limites</a:t>
            </a:r>
          </a:p>
        </p:txBody>
      </p:sp>
      <p:sp>
        <p:nvSpPr>
          <p:cNvPr id="18" name="Rectangle 17"/>
          <p:cNvSpPr>
            <a:spLocks noChangeArrowheads="1"/>
          </p:cNvSpPr>
          <p:nvPr/>
        </p:nvSpPr>
        <p:spPr bwMode="auto">
          <a:xfrm>
            <a:off x="2643188" y="3643313"/>
            <a:ext cx="1214437" cy="830262"/>
          </a:xfrm>
          <a:prstGeom prst="rect">
            <a:avLst/>
          </a:prstGeom>
          <a:noFill/>
          <a:ln w="9525">
            <a:noFill/>
            <a:miter lim="800000"/>
            <a:headEnd/>
            <a:tailEnd/>
          </a:ln>
        </p:spPr>
        <p:txBody>
          <a:bodyPr>
            <a:spAutoFit/>
          </a:bodyPr>
          <a:lstStyle/>
          <a:p>
            <a:r>
              <a:rPr lang="fr-CH" sz="800" b="1" dirty="0"/>
              <a:t>Alice chiffre ensuite  le message avec sa clé privée pour prouver à Bob qu’elle en est bien l’expéditeur.</a:t>
            </a:r>
          </a:p>
        </p:txBody>
      </p:sp>
      <p:sp>
        <p:nvSpPr>
          <p:cNvPr id="19" name="Rectangle 18"/>
          <p:cNvSpPr>
            <a:spLocks noChangeArrowheads="1"/>
          </p:cNvSpPr>
          <p:nvPr/>
        </p:nvSpPr>
        <p:spPr bwMode="auto">
          <a:xfrm>
            <a:off x="5357813" y="3643313"/>
            <a:ext cx="1214437" cy="461962"/>
          </a:xfrm>
          <a:prstGeom prst="rect">
            <a:avLst/>
          </a:prstGeom>
          <a:noFill/>
          <a:ln w="9525">
            <a:noFill/>
            <a:miter lim="800000"/>
            <a:headEnd/>
            <a:tailEnd/>
          </a:ln>
        </p:spPr>
        <p:txBody>
          <a:bodyPr>
            <a:spAutoFit/>
          </a:bodyPr>
          <a:lstStyle/>
          <a:p>
            <a:r>
              <a:rPr lang="fr-CH" sz="800" b="1" dirty="0"/>
              <a:t>Bob s’assure que le message vient bien d’Alice.</a:t>
            </a:r>
          </a:p>
        </p:txBody>
      </p:sp>
      <p:sp>
        <p:nvSpPr>
          <p:cNvPr id="20" name="Rectangle 19"/>
          <p:cNvSpPr>
            <a:spLocks noChangeArrowheads="1"/>
          </p:cNvSpPr>
          <p:nvPr/>
        </p:nvSpPr>
        <p:spPr bwMode="auto">
          <a:xfrm>
            <a:off x="6643688" y="3643313"/>
            <a:ext cx="1214437" cy="461962"/>
          </a:xfrm>
          <a:prstGeom prst="rect">
            <a:avLst/>
          </a:prstGeom>
          <a:noFill/>
          <a:ln w="9525">
            <a:noFill/>
            <a:miter lim="800000"/>
            <a:headEnd/>
            <a:tailEnd/>
          </a:ln>
        </p:spPr>
        <p:txBody>
          <a:bodyPr>
            <a:spAutoFit/>
          </a:bodyPr>
          <a:lstStyle/>
          <a:p>
            <a:r>
              <a:rPr lang="fr-CH" sz="800" b="1" dirty="0"/>
              <a:t>Bob déchiffre le message avec sa clé privée.</a:t>
            </a:r>
          </a:p>
        </p:txBody>
      </p:sp>
      <p:sp>
        <p:nvSpPr>
          <p:cNvPr id="21" name="Rectangle 20"/>
          <p:cNvSpPr/>
          <p:nvPr/>
        </p:nvSpPr>
        <p:spPr>
          <a:xfrm>
            <a:off x="214313" y="450691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22" name="Rectangle 21"/>
          <p:cNvSpPr/>
          <p:nvPr/>
        </p:nvSpPr>
        <p:spPr>
          <a:xfrm>
            <a:off x="2428875" y="4506912"/>
            <a:ext cx="1143000"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1"/>
                </a:solidFill>
              </a:rPr>
              <a:t> </a:t>
            </a:r>
            <a:r>
              <a:rPr lang="fr-CH" sz="1400" b="1" dirty="0" smtClean="0">
                <a:solidFill>
                  <a:schemeClr val="tx1"/>
                </a:solidFill>
              </a:rPr>
              <a:t>Intégrité</a:t>
            </a:r>
            <a:endParaRPr lang="fr-CH" sz="1400" b="1" dirty="0">
              <a:solidFill>
                <a:schemeClr val="tx1"/>
              </a:solidFill>
            </a:endParaRPr>
          </a:p>
        </p:txBody>
      </p:sp>
      <p:sp>
        <p:nvSpPr>
          <p:cNvPr id="23" name="Rectangle 22"/>
          <p:cNvSpPr/>
          <p:nvPr/>
        </p:nvSpPr>
        <p:spPr>
          <a:xfrm>
            <a:off x="4071938" y="4506912"/>
            <a:ext cx="2071687" cy="636588"/>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1"/>
                </a:solidFill>
              </a:rPr>
              <a:t> </a:t>
            </a:r>
            <a:r>
              <a:rPr lang="fr-CH" sz="1400" b="1" dirty="0">
                <a:solidFill>
                  <a:schemeClr val="tx1"/>
                </a:solidFill>
              </a:rPr>
              <a:t>Authentification* </a:t>
            </a:r>
            <a:br>
              <a:rPr lang="fr-CH" sz="1400" b="1" dirty="0">
                <a:solidFill>
                  <a:schemeClr val="tx1"/>
                </a:solidFill>
              </a:rPr>
            </a:br>
            <a:r>
              <a:rPr lang="fr-CH" sz="1000" b="1" dirty="0">
                <a:solidFill>
                  <a:schemeClr val="tx1"/>
                </a:solidFill>
              </a:rPr>
              <a:t>  </a:t>
            </a:r>
            <a:r>
              <a:rPr lang="fr-CH" sz="1000" dirty="0"/>
              <a:t> - du destinataire</a:t>
            </a:r>
            <a:br>
              <a:rPr lang="fr-CH" sz="1000" dirty="0"/>
            </a:br>
            <a:r>
              <a:rPr lang="fr-CH" sz="1000" b="1" dirty="0">
                <a:solidFill>
                  <a:schemeClr val="tx1"/>
                </a:solidFill>
              </a:rPr>
              <a:t>  </a:t>
            </a:r>
            <a:r>
              <a:rPr lang="fr-CH" sz="1000" dirty="0"/>
              <a:t> - de l’expéditeur</a:t>
            </a:r>
            <a:br>
              <a:rPr lang="fr-CH" sz="1000" dirty="0"/>
            </a:br>
            <a:endParaRPr lang="fr-CH" sz="1000" b="1" dirty="0">
              <a:solidFill>
                <a:schemeClr val="tx1"/>
              </a:solidFill>
            </a:endParaRPr>
          </a:p>
        </p:txBody>
      </p:sp>
      <p:sp>
        <p:nvSpPr>
          <p:cNvPr id="24" name="Rectangle 23"/>
          <p:cNvSpPr/>
          <p:nvPr/>
        </p:nvSpPr>
        <p:spPr>
          <a:xfrm>
            <a:off x="6357938" y="450691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1"/>
                </a:solidFill>
              </a:rPr>
              <a:t> </a:t>
            </a:r>
            <a:r>
              <a:rPr lang="fr-CH" sz="1400" b="1" dirty="0">
                <a:solidFill>
                  <a:schemeClr val="tx1"/>
                </a:solidFill>
              </a:rPr>
              <a:t>Non-répudiation*</a:t>
            </a:r>
          </a:p>
        </p:txBody>
      </p:sp>
      <p:sp>
        <p:nvSpPr>
          <p:cNvPr id="26" name="Rectangle 25"/>
          <p:cNvSpPr>
            <a:spLocks noChangeArrowheads="1"/>
          </p:cNvSpPr>
          <p:nvPr/>
        </p:nvSpPr>
        <p:spPr bwMode="auto">
          <a:xfrm>
            <a:off x="1643063" y="4292600"/>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8" name="Rectangle 27"/>
          <p:cNvSpPr>
            <a:spLocks noChangeArrowheads="1"/>
          </p:cNvSpPr>
          <p:nvPr/>
        </p:nvSpPr>
        <p:spPr bwMode="auto">
          <a:xfrm>
            <a:off x="5697538" y="4292600"/>
            <a:ext cx="588962" cy="708025"/>
          </a:xfrm>
          <a:prstGeom prst="rect">
            <a:avLst/>
          </a:prstGeom>
          <a:noFill/>
          <a:ln w="9525">
            <a:noFill/>
            <a:miter lim="800000"/>
            <a:headEnd/>
            <a:tailEnd/>
          </a:ln>
        </p:spPr>
        <p:txBody>
          <a:bodyPr wrap="none">
            <a:spAutoFit/>
          </a:bodyPr>
          <a:lstStyle/>
          <a:p>
            <a:r>
              <a:rPr lang="fr-CH" sz="4000" b="1" dirty="0" smtClean="0">
                <a:solidFill>
                  <a:srgbClr val="00B0F0"/>
                </a:solidFill>
                <a:sym typeface="Wingdings" pitchFamily="2" charset="2"/>
              </a:rPr>
              <a:t></a:t>
            </a:r>
            <a:endParaRPr lang="fr-FR" sz="4000" dirty="0">
              <a:solidFill>
                <a:srgbClr val="00B0F0"/>
              </a:solidFill>
            </a:endParaRPr>
          </a:p>
        </p:txBody>
      </p:sp>
      <p:sp>
        <p:nvSpPr>
          <p:cNvPr id="29" name="Rectangle 28"/>
          <p:cNvSpPr>
            <a:spLocks noChangeArrowheads="1"/>
          </p:cNvSpPr>
          <p:nvPr/>
        </p:nvSpPr>
        <p:spPr bwMode="auto">
          <a:xfrm>
            <a:off x="7983538" y="4292600"/>
            <a:ext cx="588962" cy="708025"/>
          </a:xfrm>
          <a:prstGeom prst="rect">
            <a:avLst/>
          </a:prstGeom>
          <a:noFill/>
          <a:ln w="9525">
            <a:noFill/>
            <a:miter lim="800000"/>
            <a:headEnd/>
            <a:tailEnd/>
          </a:ln>
        </p:spPr>
        <p:txBody>
          <a:bodyPr wrap="none">
            <a:spAutoFit/>
          </a:bodyPr>
          <a:lstStyle/>
          <a:p>
            <a:r>
              <a:rPr lang="fr-CH" sz="4000" b="1" dirty="0" smtClean="0">
                <a:solidFill>
                  <a:srgbClr val="00B0F0"/>
                </a:solidFill>
                <a:sym typeface="Wingdings" pitchFamily="2" charset="2"/>
              </a:rPr>
              <a:t></a:t>
            </a:r>
            <a:endParaRPr lang="fr-FR" sz="4000" dirty="0">
              <a:solidFill>
                <a:srgbClr val="00B0F0"/>
              </a:solidFill>
            </a:endParaRPr>
          </a:p>
        </p:txBody>
      </p:sp>
      <p:sp>
        <p:nvSpPr>
          <p:cNvPr id="32" name="Rectangle 31"/>
          <p:cNvSpPr/>
          <p:nvPr/>
        </p:nvSpPr>
        <p:spPr>
          <a:xfrm>
            <a:off x="1142976" y="5143512"/>
            <a:ext cx="7572399" cy="1423467"/>
          </a:xfrm>
          <a:prstGeom prst="rect">
            <a:avLst/>
          </a:prstGeom>
          <a:solidFill>
            <a:srgbClr val="AADDF1"/>
          </a:solidFill>
        </p:spPr>
        <p:txBody>
          <a:bodyPr wrap="square">
            <a:spAutoFit/>
          </a:bodyPr>
          <a:lstStyle/>
          <a:p>
            <a:pPr marL="179388" lvl="2" indent="-179388" defTabSz="913964">
              <a:spcAft>
                <a:spcPts val="275"/>
              </a:spcAft>
              <a:buFont typeface="Wingdings" pitchFamily="2" charset="2"/>
              <a:buChar char="Ø"/>
              <a:tabLst>
                <a:tab pos="8123238" algn="l"/>
                <a:tab pos="8229600" algn="r"/>
              </a:tabLst>
              <a:defRPr/>
            </a:pPr>
            <a:r>
              <a:rPr lang="fr-FR" sz="1200" b="1" dirty="0">
                <a:solidFill>
                  <a:srgbClr val="002776"/>
                </a:solidFill>
                <a:latin typeface="Arial"/>
                <a:cs typeface="+mn-cs"/>
              </a:rPr>
              <a:t>Problème #1: </a:t>
            </a:r>
            <a:r>
              <a:rPr lang="fr-FR" sz="1100" dirty="0">
                <a:solidFill>
                  <a:srgbClr val="002776"/>
                </a:solidFill>
                <a:latin typeface="Arial"/>
              </a:rPr>
              <a:t>Contraintes de </a:t>
            </a:r>
            <a:r>
              <a:rPr lang="fr-FR" sz="1100" u="sng" dirty="0">
                <a:solidFill>
                  <a:srgbClr val="002776"/>
                </a:solidFill>
                <a:latin typeface="Arial"/>
              </a:rPr>
              <a:t>performance</a:t>
            </a:r>
            <a:r>
              <a:rPr lang="fr-FR" sz="1100" dirty="0">
                <a:solidFill>
                  <a:srgbClr val="002776"/>
                </a:solidFill>
                <a:latin typeface="Arial"/>
              </a:rPr>
              <a:t> des algorithmes à clé publique -&gt; rarement utilisés pour la confidentialité </a:t>
            </a:r>
            <a:r>
              <a:rPr lang="fr-FR" sz="1100" u="sng" dirty="0">
                <a:solidFill>
                  <a:srgbClr val="002776"/>
                </a:solidFill>
                <a:latin typeface="Arial"/>
              </a:rPr>
              <a:t>des données</a:t>
            </a:r>
            <a:r>
              <a:rPr lang="fr-FR" sz="1100" dirty="0">
                <a:solidFill>
                  <a:srgbClr val="002776"/>
                </a:solidFill>
                <a:latin typeface="Arial"/>
              </a:rPr>
              <a:t>.</a:t>
            </a:r>
          </a:p>
          <a:p>
            <a:pPr marL="534988" lvl="3" indent="-179388" defTabSz="913964">
              <a:spcAft>
                <a:spcPts val="275"/>
              </a:spcAft>
              <a:buFont typeface="Wingdings" pitchFamily="2" charset="2"/>
              <a:buChar char="§"/>
              <a:tabLst>
                <a:tab pos="8123238" algn="l"/>
                <a:tab pos="8229600" algn="r"/>
              </a:tabLst>
              <a:defRPr/>
            </a:pPr>
            <a:r>
              <a:rPr lang="fr-FR" sz="1000" dirty="0">
                <a:solidFill>
                  <a:srgbClr val="002776"/>
                </a:solidFill>
                <a:latin typeface="Arial"/>
                <a:cs typeface="+mn-cs"/>
              </a:rPr>
              <a:t>Les algorithmes à clé publique sont typiquement utilisés pour supporter l’échange de clés symétriques / secrètes: un </a:t>
            </a:r>
            <a:r>
              <a:rPr lang="fr-FR" sz="1000" b="1" dirty="0">
                <a:solidFill>
                  <a:srgbClr val="002776"/>
                </a:solidFill>
                <a:latin typeface="Arial"/>
                <a:cs typeface="+mn-cs"/>
              </a:rPr>
              <a:t>mode hybride </a:t>
            </a:r>
            <a:r>
              <a:rPr lang="fr-FR" sz="1000" dirty="0">
                <a:solidFill>
                  <a:srgbClr val="002776"/>
                </a:solidFill>
                <a:latin typeface="Arial"/>
                <a:cs typeface="+mn-cs"/>
              </a:rPr>
              <a:t>combinant chiffrement à clé publique et échange de clé secrète </a:t>
            </a:r>
            <a:r>
              <a:rPr lang="fr-FR" sz="1000" dirty="0" smtClean="0">
                <a:solidFill>
                  <a:srgbClr val="002776"/>
                </a:solidFill>
                <a:latin typeface="Arial"/>
                <a:cs typeface="+mn-cs"/>
              </a:rPr>
              <a:t>(=symétrique) est </a:t>
            </a:r>
            <a:r>
              <a:rPr lang="fr-FR" sz="1000" dirty="0">
                <a:solidFill>
                  <a:srgbClr val="002776"/>
                </a:solidFill>
                <a:latin typeface="Arial"/>
                <a:cs typeface="+mn-cs"/>
              </a:rPr>
              <a:t>le plus souvent utilisé</a:t>
            </a:r>
            <a:r>
              <a:rPr lang="fr-FR" sz="1000" dirty="0" smtClean="0">
                <a:solidFill>
                  <a:srgbClr val="002776"/>
                </a:solidFill>
                <a:latin typeface="Arial"/>
                <a:cs typeface="+mn-cs"/>
              </a:rPr>
              <a:t>.</a:t>
            </a:r>
          </a:p>
          <a:p>
            <a:pPr marL="179388" lvl="2" indent="-179388" defTabSz="913964">
              <a:spcAft>
                <a:spcPts val="275"/>
              </a:spcAft>
              <a:buFont typeface="Wingdings" pitchFamily="2" charset="2"/>
              <a:buChar char="Ø"/>
              <a:tabLst>
                <a:tab pos="8123238" algn="l"/>
                <a:tab pos="8229600" algn="r"/>
              </a:tabLst>
              <a:defRPr/>
            </a:pPr>
            <a:r>
              <a:rPr lang="fr-FR" sz="1200" b="1" dirty="0">
                <a:solidFill>
                  <a:srgbClr val="002776"/>
                </a:solidFill>
                <a:latin typeface="Arial"/>
                <a:cs typeface="+mn-cs"/>
              </a:rPr>
              <a:t>Problème #2: </a:t>
            </a:r>
            <a:r>
              <a:rPr lang="fr-FR" sz="1100" dirty="0">
                <a:solidFill>
                  <a:srgbClr val="002776"/>
                </a:solidFill>
                <a:latin typeface="Arial"/>
              </a:rPr>
              <a:t>Assurance limitée sur l’</a:t>
            </a:r>
            <a:r>
              <a:rPr lang="fr-FR" sz="1100" u="sng" dirty="0">
                <a:solidFill>
                  <a:srgbClr val="002776"/>
                </a:solidFill>
                <a:latin typeface="Arial"/>
              </a:rPr>
              <a:t>intégrité</a:t>
            </a:r>
            <a:r>
              <a:rPr lang="fr-FR" sz="1100" dirty="0">
                <a:solidFill>
                  <a:srgbClr val="002776"/>
                </a:solidFill>
                <a:latin typeface="Arial"/>
              </a:rPr>
              <a:t> </a:t>
            </a:r>
            <a:r>
              <a:rPr lang="fr-FR" sz="1100" dirty="0" smtClean="0">
                <a:solidFill>
                  <a:srgbClr val="002776"/>
                </a:solidFill>
                <a:latin typeface="Arial"/>
              </a:rPr>
              <a:t>des données </a:t>
            </a:r>
            <a:r>
              <a:rPr lang="fr-FR" sz="1000" dirty="0">
                <a:solidFill>
                  <a:srgbClr val="002776"/>
                </a:solidFill>
                <a:latin typeface="Arial"/>
              </a:rPr>
              <a:t>(Propagation d’erreurs, mais des manipulations ciblées peuvent passer </a:t>
            </a:r>
            <a:r>
              <a:rPr lang="fr-FR" sz="1000" dirty="0" smtClean="0">
                <a:solidFill>
                  <a:srgbClr val="002776"/>
                </a:solidFill>
                <a:latin typeface="Arial"/>
              </a:rPr>
              <a:t>inaperçues).</a:t>
            </a:r>
            <a:endParaRPr lang="fr-FR" sz="1100" dirty="0">
              <a:solidFill>
                <a:srgbClr val="002776"/>
              </a:solidFill>
              <a:latin typeface="Arial"/>
            </a:endParaRPr>
          </a:p>
          <a:p>
            <a:pPr marL="179388" lvl="2" indent="-179388" defTabSz="913964">
              <a:spcAft>
                <a:spcPts val="275"/>
              </a:spcAft>
              <a:buFont typeface="Wingdings" pitchFamily="2" charset="2"/>
              <a:buChar char="Ø"/>
              <a:tabLst>
                <a:tab pos="8123238" algn="l"/>
                <a:tab pos="8229600" algn="r"/>
              </a:tabLst>
              <a:defRPr/>
            </a:pPr>
            <a:r>
              <a:rPr lang="fr-FR" sz="1200" b="1" dirty="0" smtClean="0">
                <a:solidFill>
                  <a:srgbClr val="002776"/>
                </a:solidFill>
                <a:latin typeface="Arial"/>
              </a:rPr>
              <a:t>Problème #3</a:t>
            </a:r>
            <a:r>
              <a:rPr lang="fr-FR" sz="1200" dirty="0" smtClean="0">
                <a:solidFill>
                  <a:srgbClr val="002776"/>
                </a:solidFill>
                <a:latin typeface="Arial"/>
              </a:rPr>
              <a:t>: </a:t>
            </a:r>
            <a:r>
              <a:rPr lang="fr-FR" sz="1100" dirty="0">
                <a:solidFill>
                  <a:srgbClr val="002776"/>
                </a:solidFill>
                <a:latin typeface="Arial"/>
              </a:rPr>
              <a:t>Comment s’assurer que la clé privée n’est pas compromise et appartient bien à son propriétaire?</a:t>
            </a:r>
            <a:endParaRPr lang="fr-FR" sz="1200" dirty="0">
              <a:solidFill>
                <a:srgbClr val="002776"/>
              </a:solidFill>
              <a:latin typeface="Arial"/>
            </a:endParaRPr>
          </a:p>
        </p:txBody>
      </p:sp>
      <p:sp>
        <p:nvSpPr>
          <p:cNvPr id="150547" name="Rectangle 32"/>
          <p:cNvSpPr>
            <a:spLocks noChangeArrowheads="1"/>
          </p:cNvSpPr>
          <p:nvPr/>
        </p:nvSpPr>
        <p:spPr bwMode="auto">
          <a:xfrm>
            <a:off x="6143636" y="4786312"/>
            <a:ext cx="2643205" cy="338554"/>
          </a:xfrm>
          <a:prstGeom prst="rect">
            <a:avLst/>
          </a:prstGeom>
          <a:noFill/>
          <a:ln w="9525">
            <a:noFill/>
            <a:miter lim="800000"/>
            <a:headEnd/>
            <a:tailEnd/>
          </a:ln>
        </p:spPr>
        <p:txBody>
          <a:bodyPr wrap="square">
            <a:spAutoFit/>
          </a:bodyPr>
          <a:lstStyle/>
          <a:p>
            <a:pPr marL="179388" indent="-179388"/>
            <a:r>
              <a:rPr lang="fr-CH" sz="800" b="1" dirty="0"/>
              <a:t>* = sous réserve </a:t>
            </a:r>
            <a:r>
              <a:rPr lang="fr-CH" sz="800" b="1" dirty="0" smtClean="0"/>
              <a:t>de confiance en la clé publique (la </a:t>
            </a:r>
            <a:r>
              <a:rPr lang="fr-CH" sz="800" b="1" dirty="0"/>
              <a:t>clé </a:t>
            </a:r>
            <a:r>
              <a:rPr lang="fr-CH" sz="800" b="1" dirty="0" smtClean="0"/>
              <a:t>privée ne </a:t>
            </a:r>
            <a:r>
              <a:rPr lang="fr-CH" sz="800" b="1" dirty="0"/>
              <a:t>soit </a:t>
            </a:r>
            <a:r>
              <a:rPr lang="fr-CH" sz="800" b="1" dirty="0" smtClean="0"/>
              <a:t>pas être  compromise).</a:t>
            </a:r>
            <a:endParaRPr lang="fr-CH" sz="800" b="1" dirty="0"/>
          </a:p>
        </p:txBody>
      </p:sp>
      <p:sp>
        <p:nvSpPr>
          <p:cNvPr id="25" name="Rectangle 24"/>
          <p:cNvSpPr>
            <a:spLocks noChangeArrowheads="1"/>
          </p:cNvSpPr>
          <p:nvPr/>
        </p:nvSpPr>
        <p:spPr bwMode="auto">
          <a:xfrm>
            <a:off x="3357554" y="4286256"/>
            <a:ext cx="510076" cy="707886"/>
          </a:xfrm>
          <a:prstGeom prst="rect">
            <a:avLst/>
          </a:prstGeom>
          <a:noFill/>
          <a:ln w="9525">
            <a:noFill/>
            <a:miter lim="800000"/>
            <a:headEnd/>
            <a:tailEnd/>
          </a:ln>
        </p:spPr>
        <p:txBody>
          <a:bodyPr wrap="none">
            <a:spAutoFit/>
          </a:bodyPr>
          <a:lstStyle/>
          <a:p>
            <a:r>
              <a:rPr lang="fr-CH" sz="4000" b="1" dirty="0" smtClean="0">
                <a:solidFill>
                  <a:srgbClr val="C00000"/>
                </a:solidFill>
                <a:sym typeface="Wingdings" pitchFamily="2" charset="2"/>
              </a:rPr>
              <a:t></a:t>
            </a:r>
            <a:endParaRPr lang="fr-FR" sz="4000" dirty="0">
              <a:solidFill>
                <a:srgbClr val="C00000"/>
              </a:solidFill>
            </a:endParaRPr>
          </a:p>
        </p:txBody>
      </p:sp>
      <p:sp>
        <p:nvSpPr>
          <p:cNvPr id="30"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asymétrique (« chiffrement à clé publique ») </a:t>
            </a:r>
            <a:r>
              <a:rPr lang="fr-CH" sz="1800" dirty="0" smtClean="0">
                <a:solidFill>
                  <a:srgbClr val="00B050"/>
                </a:solidFill>
              </a:rPr>
              <a:t>(4/4)</a:t>
            </a:r>
            <a:endParaRPr lang="fr-CH" sz="1600" dirty="0" smtClean="0">
              <a:solidFill>
                <a:srgbClr val="00B050"/>
              </a:solidFill>
              <a:cs typeface="Arial" charset="0"/>
            </a:endParaRPr>
          </a:p>
        </p:txBody>
      </p:sp>
      <p:graphicFrame>
        <p:nvGraphicFramePr>
          <p:cNvPr id="207873" name="Object 1"/>
          <p:cNvGraphicFramePr>
            <a:graphicFrameLocks noChangeAspect="1"/>
          </p:cNvGraphicFramePr>
          <p:nvPr/>
        </p:nvGraphicFramePr>
        <p:xfrm>
          <a:off x="347278" y="1736433"/>
          <a:ext cx="8602556" cy="2016224"/>
        </p:xfrm>
        <a:graphic>
          <a:graphicData uri="http://schemas.openxmlformats.org/presentationml/2006/ole">
            <mc:AlternateContent xmlns:mc="http://schemas.openxmlformats.org/markup-compatibility/2006">
              <mc:Choice xmlns:v="urn:schemas-microsoft-com:vml" Requires="v">
                <p:oleObj spid="_x0000_s207951" name="Visio" r:id="rId4" imgW="10675800" imgH="2503547" progId="Visio.Drawing.11">
                  <p:embed/>
                </p:oleObj>
              </mc:Choice>
              <mc:Fallback>
                <p:oleObj name="Visio" r:id="rId4" imgW="10675800" imgH="2503547" progId="Visio.Drawing.11">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278" y="1736433"/>
                        <a:ext cx="8602556"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05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19" grpId="0"/>
      <p:bldP spid="20" grpId="0"/>
      <p:bldP spid="21" grpId="0" animBg="1"/>
      <p:bldP spid="22" grpId="0" animBg="1"/>
      <p:bldP spid="23" grpId="0" animBg="1"/>
      <p:bldP spid="24" grpId="0" animBg="1"/>
      <p:bldP spid="26" grpId="0"/>
      <p:bldP spid="28" grpId="0"/>
      <p:bldP spid="29" grpId="0"/>
      <p:bldP spid="32" grpId="0" animBg="1"/>
      <p:bldP spid="150547"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100" b="1" dirty="0"/>
          </a:p>
          <a:p>
            <a:pPr marL="88900" lvl="2" indent="-1588" eaLnBrk="1" hangingPunct="1">
              <a:buFont typeface="Arial" pitchFamily="34" charset="0"/>
              <a:buNone/>
              <a:tabLst>
                <a:tab pos="8123238" algn="l"/>
                <a:tab pos="8229600" algn="r"/>
              </a:tabLst>
              <a:defRPr/>
            </a:pPr>
            <a:r>
              <a:rPr lang="fr-FR" sz="1600" b="1" dirty="0"/>
              <a:t>Solution au problème #1</a:t>
            </a:r>
            <a:r>
              <a:rPr lang="fr-FR" sz="1600" b="1" dirty="0" smtClean="0"/>
              <a:t>: performance du chiffrement des données</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17" name="Rectangle 16"/>
          <p:cNvSpPr>
            <a:spLocks noChangeArrowheads="1"/>
          </p:cNvSpPr>
          <p:nvPr/>
        </p:nvSpPr>
        <p:spPr bwMode="auto">
          <a:xfrm>
            <a:off x="4857750" y="5929313"/>
            <a:ext cx="1028700" cy="338137"/>
          </a:xfrm>
          <a:prstGeom prst="rect">
            <a:avLst/>
          </a:prstGeom>
          <a:solidFill>
            <a:srgbClr val="FFFF00"/>
          </a:solidFill>
          <a:ln w="9525">
            <a:noFill/>
            <a:miter lim="800000"/>
            <a:headEnd/>
            <a:tailEnd/>
          </a:ln>
        </p:spPr>
        <p:txBody>
          <a:bodyPr wrap="none">
            <a:spAutoFit/>
          </a:bodyPr>
          <a:lstStyle/>
          <a:p>
            <a:pPr algn="ctr"/>
            <a:r>
              <a:rPr lang="fr-CH" sz="1600" b="1" dirty="0">
                <a:solidFill>
                  <a:srgbClr val="C00000"/>
                </a:solidFill>
              </a:rPr>
              <a:t>Limites?</a:t>
            </a:r>
          </a:p>
        </p:txBody>
      </p:sp>
      <p:graphicFrame>
        <p:nvGraphicFramePr>
          <p:cNvPr id="5122" name="Object 4"/>
          <p:cNvGraphicFramePr>
            <a:graphicFrameLocks noChangeAspect="1"/>
          </p:cNvGraphicFramePr>
          <p:nvPr>
            <p:extLst>
              <p:ext uri="{D42A27DB-BD31-4B8C-83A1-F6EECF244321}">
                <p14:modId xmlns:p14="http://schemas.microsoft.com/office/powerpoint/2010/main" val="4122619761"/>
              </p:ext>
            </p:extLst>
          </p:nvPr>
        </p:nvGraphicFramePr>
        <p:xfrm>
          <a:off x="214313" y="1285875"/>
          <a:ext cx="8761412" cy="3714750"/>
        </p:xfrm>
        <a:graphic>
          <a:graphicData uri="http://schemas.openxmlformats.org/presentationml/2006/ole">
            <mc:AlternateContent xmlns:mc="http://schemas.openxmlformats.org/markup-compatibility/2006">
              <mc:Choice xmlns:v="urn:schemas-microsoft-com:vml" Requires="v">
                <p:oleObj spid="_x0000_s105571" name="Visio" r:id="rId4" imgW="11165780" imgH="4746269" progId="Visio.Drawing.11">
                  <p:embed/>
                </p:oleObj>
              </mc:Choice>
              <mc:Fallback>
                <p:oleObj name="Visio" r:id="rId4" imgW="11165780" imgH="4746269"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1285875"/>
                        <a:ext cx="8761412"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25" name="Rectangle 24"/>
          <p:cNvSpPr/>
          <p:nvPr/>
        </p:nvSpPr>
        <p:spPr>
          <a:xfrm>
            <a:off x="214313" y="4929188"/>
            <a:ext cx="4192587" cy="261937"/>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1. </a:t>
            </a:r>
            <a:r>
              <a:rPr lang="fr-FR" sz="1100" dirty="0">
                <a:solidFill>
                  <a:schemeClr val="tx2"/>
                </a:solidFill>
                <a:latin typeface="+mn-lt"/>
                <a:cs typeface="+mn-cs"/>
              </a:rPr>
              <a:t>Alice obtient la clé publique de Bob.</a:t>
            </a:r>
            <a:endParaRPr lang="fr-FR" sz="1200" b="1" dirty="0">
              <a:solidFill>
                <a:schemeClr val="tx2"/>
              </a:solidFill>
              <a:latin typeface="+mn-lt"/>
              <a:cs typeface="+mn-cs"/>
            </a:endParaRPr>
          </a:p>
        </p:txBody>
      </p:sp>
      <p:sp>
        <p:nvSpPr>
          <p:cNvPr id="30" name="Rectangle 29"/>
          <p:cNvSpPr/>
          <p:nvPr/>
        </p:nvSpPr>
        <p:spPr>
          <a:xfrm>
            <a:off x="214312" y="5165725"/>
            <a:ext cx="4643439" cy="430887"/>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2. </a:t>
            </a:r>
            <a:r>
              <a:rPr lang="fr-FR" sz="1100" dirty="0">
                <a:solidFill>
                  <a:schemeClr val="tx2"/>
                </a:solidFill>
                <a:latin typeface="+mn-lt"/>
                <a:cs typeface="+mn-cs"/>
              </a:rPr>
              <a:t>Alice génère une clé secrète utilisant un algorithme de chiffrement symétrique (« clé de session </a:t>
            </a:r>
            <a:r>
              <a:rPr lang="fr-FR" sz="1100" dirty="0" smtClean="0">
                <a:solidFill>
                  <a:schemeClr val="tx2"/>
                </a:solidFill>
                <a:latin typeface="+mn-lt"/>
                <a:cs typeface="+mn-cs"/>
              </a:rPr>
              <a:t>»):</a:t>
            </a:r>
            <a:r>
              <a:rPr lang="fr-FR" sz="800" dirty="0" smtClean="0">
                <a:solidFill>
                  <a:schemeClr val="tx2"/>
                </a:solidFill>
                <a:latin typeface="+mn-lt"/>
                <a:cs typeface="+mn-cs"/>
              </a:rPr>
              <a:t> </a:t>
            </a:r>
            <a:r>
              <a:rPr lang="fr-FR" sz="900" dirty="0" smtClean="0">
                <a:solidFill>
                  <a:schemeClr val="tx2"/>
                </a:solidFill>
                <a:latin typeface="+mn-lt"/>
                <a:cs typeface="+mn-cs"/>
              </a:rPr>
              <a:t>la même clé permettra de chiffrer et déchiffrer.</a:t>
            </a:r>
            <a:endParaRPr lang="fr-FR" sz="1200" b="1" dirty="0">
              <a:solidFill>
                <a:schemeClr val="tx2"/>
              </a:solidFill>
              <a:latin typeface="+mn-lt"/>
              <a:cs typeface="+mn-cs"/>
            </a:endParaRPr>
          </a:p>
        </p:txBody>
      </p:sp>
      <p:sp>
        <p:nvSpPr>
          <p:cNvPr id="31" name="Rectangle 30"/>
          <p:cNvSpPr/>
          <p:nvPr/>
        </p:nvSpPr>
        <p:spPr>
          <a:xfrm>
            <a:off x="214313" y="5572125"/>
            <a:ext cx="4572000" cy="600075"/>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3. </a:t>
            </a:r>
            <a:r>
              <a:rPr lang="fr-FR" sz="1100" dirty="0">
                <a:solidFill>
                  <a:schemeClr val="tx2"/>
                </a:solidFill>
                <a:latin typeface="+mn-lt"/>
                <a:cs typeface="+mn-cs"/>
              </a:rPr>
              <a:t>Alice chiffre la clé symétrique avec la clé publique de Bob, puis avec sa clé privée pour prouver à Bob qu’elle en est l’expéditeur, puis envoie la clé secrète chiffrée à Bob..</a:t>
            </a:r>
            <a:endParaRPr lang="fr-FR" sz="1200" b="1" dirty="0">
              <a:solidFill>
                <a:schemeClr val="tx2"/>
              </a:solidFill>
              <a:latin typeface="+mn-lt"/>
              <a:cs typeface="+mn-cs"/>
            </a:endParaRPr>
          </a:p>
        </p:txBody>
      </p:sp>
      <p:sp>
        <p:nvSpPr>
          <p:cNvPr id="34" name="Rectangle 33"/>
          <p:cNvSpPr/>
          <p:nvPr/>
        </p:nvSpPr>
        <p:spPr>
          <a:xfrm>
            <a:off x="214313" y="6143625"/>
            <a:ext cx="4500562" cy="430213"/>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4. </a:t>
            </a:r>
            <a:r>
              <a:rPr lang="fr-FR" sz="1100" dirty="0">
                <a:solidFill>
                  <a:schemeClr val="tx2"/>
                </a:solidFill>
                <a:latin typeface="+mn-lt"/>
                <a:cs typeface="+mn-cs"/>
              </a:rPr>
              <a:t>Alice chiffre les données avec la clé </a:t>
            </a:r>
            <a:r>
              <a:rPr lang="fr-FR" sz="1100" dirty="0" smtClean="0">
                <a:solidFill>
                  <a:schemeClr val="tx2"/>
                </a:solidFill>
                <a:latin typeface="+mn-lt"/>
                <a:cs typeface="+mn-cs"/>
              </a:rPr>
              <a:t>symétrique, puis envoie </a:t>
            </a:r>
            <a:r>
              <a:rPr lang="fr-FR" sz="1100" dirty="0">
                <a:solidFill>
                  <a:schemeClr val="tx2"/>
                </a:solidFill>
                <a:latin typeface="+mn-lt"/>
                <a:cs typeface="+mn-cs"/>
              </a:rPr>
              <a:t>les données ainsi chiffrées à Bob.</a:t>
            </a:r>
            <a:endParaRPr lang="fr-FR" sz="1200" b="1" dirty="0">
              <a:solidFill>
                <a:schemeClr val="tx2"/>
              </a:solidFill>
              <a:latin typeface="+mn-lt"/>
              <a:cs typeface="+mn-cs"/>
            </a:endParaRPr>
          </a:p>
        </p:txBody>
      </p:sp>
      <p:sp>
        <p:nvSpPr>
          <p:cNvPr id="35" name="Rectangle 34"/>
          <p:cNvSpPr/>
          <p:nvPr/>
        </p:nvSpPr>
        <p:spPr>
          <a:xfrm>
            <a:off x="5000625" y="4929188"/>
            <a:ext cx="4192588" cy="430887"/>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5. </a:t>
            </a:r>
            <a:r>
              <a:rPr lang="fr-FR" sz="1100" dirty="0">
                <a:solidFill>
                  <a:schemeClr val="tx2"/>
                </a:solidFill>
                <a:latin typeface="+mn-lt"/>
                <a:cs typeface="+mn-cs"/>
              </a:rPr>
              <a:t>Bob vérifie que la clé provient </a:t>
            </a:r>
            <a:r>
              <a:rPr lang="fr-FR" sz="1100" dirty="0" smtClean="0">
                <a:solidFill>
                  <a:schemeClr val="tx2"/>
                </a:solidFill>
                <a:latin typeface="+mn-lt"/>
                <a:cs typeface="+mn-cs"/>
              </a:rPr>
              <a:t>d’Alice</a:t>
            </a:r>
            <a:r>
              <a:rPr lang="fr-FR" sz="900" dirty="0" smtClean="0">
                <a:solidFill>
                  <a:schemeClr val="tx2"/>
                </a:solidFill>
                <a:latin typeface="+mn-lt"/>
                <a:cs typeface="+mn-cs"/>
              </a:rPr>
              <a:t> (en utilisant la clé publique d’Alice)</a:t>
            </a:r>
            <a:r>
              <a:rPr lang="fr-FR" sz="1100" dirty="0" smtClean="0">
                <a:solidFill>
                  <a:schemeClr val="tx2"/>
                </a:solidFill>
                <a:latin typeface="+mn-lt"/>
                <a:cs typeface="+mn-cs"/>
              </a:rPr>
              <a:t>, </a:t>
            </a:r>
            <a:r>
              <a:rPr lang="fr-FR" sz="1100" dirty="0">
                <a:solidFill>
                  <a:schemeClr val="tx2"/>
                </a:solidFill>
                <a:latin typeface="+mn-lt"/>
                <a:cs typeface="+mn-cs"/>
              </a:rPr>
              <a:t>puis déchiffre la clé secrète </a:t>
            </a:r>
            <a:r>
              <a:rPr lang="fr-FR" sz="1100" dirty="0" smtClean="0">
                <a:solidFill>
                  <a:schemeClr val="tx2"/>
                </a:solidFill>
                <a:latin typeface="+mn-lt"/>
                <a:cs typeface="+mn-cs"/>
              </a:rPr>
              <a:t>au moyen de sa </a:t>
            </a:r>
            <a:r>
              <a:rPr lang="fr-FR" sz="1100" dirty="0">
                <a:solidFill>
                  <a:schemeClr val="tx2"/>
                </a:solidFill>
                <a:latin typeface="+mn-lt"/>
                <a:cs typeface="+mn-cs"/>
              </a:rPr>
              <a:t>clé privée.</a:t>
            </a:r>
            <a:endParaRPr lang="fr-FR" sz="1200" b="1" dirty="0">
              <a:solidFill>
                <a:schemeClr val="tx2"/>
              </a:solidFill>
              <a:latin typeface="+mn-lt"/>
              <a:cs typeface="+mn-cs"/>
            </a:endParaRPr>
          </a:p>
        </p:txBody>
      </p:sp>
      <p:sp>
        <p:nvSpPr>
          <p:cNvPr id="36" name="Rectangle 35"/>
          <p:cNvSpPr/>
          <p:nvPr/>
        </p:nvSpPr>
        <p:spPr>
          <a:xfrm>
            <a:off x="5000625" y="5286375"/>
            <a:ext cx="4143375" cy="600075"/>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6. </a:t>
            </a:r>
            <a:r>
              <a:rPr lang="fr-FR" sz="1100" dirty="0">
                <a:solidFill>
                  <a:schemeClr val="tx2"/>
                </a:solidFill>
                <a:latin typeface="+mn-lt"/>
                <a:cs typeface="+mn-cs"/>
              </a:rPr>
              <a:t>Bob dispose de la clé secrète partagée avec Alice et peut </a:t>
            </a:r>
            <a:r>
              <a:rPr lang="fr-FR" sz="1100" dirty="0" smtClean="0">
                <a:solidFill>
                  <a:schemeClr val="tx2"/>
                </a:solidFill>
                <a:latin typeface="+mn-lt"/>
                <a:cs typeface="+mn-cs"/>
              </a:rPr>
              <a:t>ainsi déchiffrer </a:t>
            </a:r>
            <a:r>
              <a:rPr lang="fr-FR" sz="1100" dirty="0">
                <a:solidFill>
                  <a:schemeClr val="tx2"/>
                </a:solidFill>
                <a:latin typeface="+mn-lt"/>
                <a:cs typeface="+mn-cs"/>
              </a:rPr>
              <a:t>les données. Seule la clé secrète fournie par Alice peut déchiffrer ces données.</a:t>
            </a:r>
            <a:endParaRPr lang="fr-FR" sz="1200" b="1" dirty="0">
              <a:solidFill>
                <a:schemeClr val="tx2"/>
              </a:solidFill>
              <a:latin typeface="+mn-lt"/>
              <a:cs typeface="+mn-cs"/>
            </a:endParaRPr>
          </a:p>
        </p:txBody>
      </p:sp>
      <p:sp>
        <p:nvSpPr>
          <p:cNvPr id="37" name="Rectangle 36"/>
          <p:cNvSpPr>
            <a:spLocks noChangeArrowheads="1"/>
          </p:cNvSpPr>
          <p:nvPr/>
        </p:nvSpPr>
        <p:spPr bwMode="auto">
          <a:xfrm>
            <a:off x="5929322" y="6286520"/>
            <a:ext cx="2857500" cy="338138"/>
          </a:xfrm>
          <a:prstGeom prst="rect">
            <a:avLst/>
          </a:prstGeom>
          <a:noFill/>
          <a:ln w="9525">
            <a:noFill/>
            <a:miter lim="800000"/>
            <a:headEnd/>
            <a:tailEnd/>
          </a:ln>
        </p:spPr>
        <p:txBody>
          <a:bodyPr>
            <a:spAutoFit/>
          </a:bodyPr>
          <a:lstStyle/>
          <a:p>
            <a:r>
              <a:rPr lang="fr-CH" sz="800" b="1" dirty="0" smtClean="0"/>
              <a:t>Problème #3: </a:t>
            </a:r>
            <a:r>
              <a:rPr lang="fr-CH" sz="800" b="1" dirty="0"/>
              <a:t>comment Bob s’assure t’il que la clé publique d’Alice </a:t>
            </a:r>
            <a:r>
              <a:rPr lang="fr-CH" sz="800" b="1" dirty="0" smtClean="0"/>
              <a:t>est fiable?</a:t>
            </a:r>
            <a:endParaRPr lang="fr-CH" sz="800" b="1" dirty="0"/>
          </a:p>
        </p:txBody>
      </p:sp>
      <p:sp>
        <p:nvSpPr>
          <p:cNvPr id="39" name="Rectangle 38"/>
          <p:cNvSpPr>
            <a:spLocks noChangeArrowheads="1"/>
          </p:cNvSpPr>
          <p:nvPr/>
        </p:nvSpPr>
        <p:spPr bwMode="auto">
          <a:xfrm>
            <a:off x="5929322" y="5824558"/>
            <a:ext cx="2857500" cy="461962"/>
          </a:xfrm>
          <a:prstGeom prst="rect">
            <a:avLst/>
          </a:prstGeom>
          <a:noFill/>
          <a:ln w="9525">
            <a:noFill/>
            <a:miter lim="800000"/>
            <a:headEnd/>
            <a:tailEnd/>
          </a:ln>
        </p:spPr>
        <p:txBody>
          <a:bodyPr>
            <a:spAutoFit/>
          </a:bodyPr>
          <a:lstStyle/>
          <a:p>
            <a:r>
              <a:rPr lang="fr-CH" sz="800" b="1" dirty="0" smtClean="0"/>
              <a:t>Problème #2: </a:t>
            </a:r>
            <a:r>
              <a:rPr lang="fr-CH" sz="800" b="1" dirty="0" smtClean="0">
                <a:solidFill>
                  <a:srgbClr val="C00000"/>
                </a:solidFill>
              </a:rPr>
              <a:t>comment </a:t>
            </a:r>
            <a:r>
              <a:rPr lang="fr-CH" sz="800" b="1" dirty="0">
                <a:solidFill>
                  <a:srgbClr val="C00000"/>
                </a:solidFill>
              </a:rPr>
              <a:t>s’assurer de l’INTEGRITE des données reçues? A-t-on reçu toutes les données, rien que les données, et dans le bon ordre?</a:t>
            </a:r>
          </a:p>
        </p:txBody>
      </p:sp>
      <p:grpSp>
        <p:nvGrpSpPr>
          <p:cNvPr id="2" name="Group 42"/>
          <p:cNvGrpSpPr>
            <a:grpSpLocks/>
          </p:cNvGrpSpPr>
          <p:nvPr/>
        </p:nvGrpSpPr>
        <p:grpSpPr bwMode="auto">
          <a:xfrm>
            <a:off x="5357813" y="4071938"/>
            <a:ext cx="1214437" cy="584200"/>
            <a:chOff x="4857752" y="4098849"/>
            <a:chExt cx="1214446" cy="584775"/>
          </a:xfrm>
        </p:grpSpPr>
        <p:sp>
          <p:nvSpPr>
            <p:cNvPr id="40" name="Rectangle 39"/>
            <p:cNvSpPr/>
            <p:nvPr/>
          </p:nvSpPr>
          <p:spPr>
            <a:xfrm>
              <a:off x="4857752" y="4214850"/>
              <a:ext cx="1143008" cy="357540"/>
            </a:xfrm>
            <a:prstGeom prst="rect">
              <a:avLst/>
            </a:prstGeom>
            <a:solidFill>
              <a:srgbClr val="FFFF00"/>
            </a:solidFill>
            <a:ln w="9525">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100" dirty="0">
                  <a:solidFill>
                    <a:schemeClr val="tx1"/>
                  </a:solidFill>
                </a:rPr>
                <a:t> </a:t>
              </a:r>
              <a:r>
                <a:rPr lang="fr-CH" sz="1100" b="1" dirty="0">
                  <a:solidFill>
                    <a:schemeClr val="tx1"/>
                  </a:solidFill>
                </a:rPr>
                <a:t>Intégrité*</a:t>
              </a:r>
              <a:endParaRPr lang="fr-FR" sz="1100" dirty="0">
                <a:solidFill>
                  <a:srgbClr val="C00000"/>
                </a:solidFill>
              </a:endParaRPr>
            </a:p>
          </p:txBody>
        </p:sp>
        <p:sp>
          <p:nvSpPr>
            <p:cNvPr id="5136" name="Rectangle 41"/>
            <p:cNvSpPr>
              <a:spLocks noChangeArrowheads="1"/>
            </p:cNvSpPr>
            <p:nvPr/>
          </p:nvSpPr>
          <p:spPr bwMode="auto">
            <a:xfrm>
              <a:off x="5626242" y="4098849"/>
              <a:ext cx="445956" cy="584775"/>
            </a:xfrm>
            <a:prstGeom prst="rect">
              <a:avLst/>
            </a:prstGeom>
            <a:noFill/>
            <a:ln w="9525">
              <a:noFill/>
              <a:miter lim="800000"/>
              <a:headEnd/>
              <a:tailEnd/>
            </a:ln>
          </p:spPr>
          <p:txBody>
            <a:bodyPr wrap="none">
              <a:spAutoFit/>
            </a:bodyPr>
            <a:lstStyle/>
            <a:p>
              <a:r>
                <a:rPr lang="fr-CH" sz="3200" b="1">
                  <a:solidFill>
                    <a:srgbClr val="C00000"/>
                  </a:solidFill>
                  <a:sym typeface="Wingdings" pitchFamily="2" charset="2"/>
                </a:rPr>
                <a:t></a:t>
              </a:r>
              <a:endParaRPr lang="fr-FR" sz="3200">
                <a:solidFill>
                  <a:srgbClr val="C00000"/>
                </a:solidFill>
              </a:endParaRPr>
            </a:p>
          </p:txBody>
        </p:sp>
      </p:grpSp>
      <p:sp>
        <p:nvSpPr>
          <p:cNvPr id="1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hybride </a:t>
            </a:r>
            <a:r>
              <a:rPr lang="fr-CH" sz="1400" dirty="0" smtClean="0">
                <a:solidFill>
                  <a:schemeClr val="accent1">
                    <a:lumMod val="60000"/>
                    <a:lumOff val="40000"/>
                  </a:schemeClr>
                </a:solidFill>
              </a:rPr>
              <a:t>(association du chiffrement à clé publique et du chiffrement symétrique) </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linds(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linds(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linds(horizont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linds(horizont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linds(horizontal)">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linds(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p:bldP spid="30" grpId="0"/>
      <p:bldP spid="31" grpId="0"/>
      <p:bldP spid="34" grpId="0"/>
      <p:bldP spid="35" grpId="0"/>
      <p:bldP spid="36" grpId="0"/>
      <p:bldP spid="37" grpId="0"/>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fr-CH" sz="2400" dirty="0" smtClean="0">
                <a:solidFill>
                  <a:srgbClr val="0070C0"/>
                </a:solidFill>
              </a:rPr>
              <a:t>Sommaire			</a:t>
            </a:r>
            <a:r>
              <a:rPr lang="fr-FR" sz="1400" dirty="0" smtClean="0">
                <a:solidFill>
                  <a:srgbClr val="7030A0"/>
                </a:solidFill>
              </a:rPr>
              <a:t>(</a:t>
            </a:r>
            <a:r>
              <a:rPr lang="fr-FR" sz="1400" dirty="0">
                <a:solidFill>
                  <a:srgbClr val="7030A0"/>
                </a:solidFill>
              </a:rPr>
              <a:t>Partie </a:t>
            </a:r>
            <a:r>
              <a:rPr lang="fr-FR" sz="1400" dirty="0" smtClean="0">
                <a:solidFill>
                  <a:srgbClr val="7030A0"/>
                </a:solidFill>
              </a:rPr>
              <a:t>2/2</a:t>
            </a:r>
            <a:r>
              <a:rPr lang="fr-FR" sz="1400" dirty="0">
                <a:solidFill>
                  <a:srgbClr val="7030A0"/>
                </a:solidFill>
              </a:rPr>
              <a:t>)</a:t>
            </a:r>
            <a:endParaRPr sz="2400" dirty="0" smtClean="0">
              <a:solidFill>
                <a:srgbClr val="0070C0"/>
              </a:solidFill>
            </a:endParaRPr>
          </a:p>
        </p:txBody>
      </p:sp>
      <p:sp>
        <p:nvSpPr>
          <p:cNvPr id="9220" name="Content Placeholder 2"/>
          <p:cNvSpPr>
            <a:spLocks noGrp="1"/>
          </p:cNvSpPr>
          <p:nvPr>
            <p:ph idx="1"/>
          </p:nvPr>
        </p:nvSpPr>
        <p:spPr>
          <a:xfrm>
            <a:off x="404813" y="1124744"/>
            <a:ext cx="8415659" cy="5285581"/>
          </a:xfrm>
        </p:spPr>
        <p:txBody>
          <a:bodyPr/>
          <a:lstStyle/>
          <a:p>
            <a:pPr>
              <a:buNone/>
            </a:pPr>
            <a:r>
              <a:rPr lang="fr-FR" sz="1800" b="1" dirty="0">
                <a:solidFill>
                  <a:srgbClr val="002776"/>
                </a:solidFill>
                <a:cs typeface="Arial" charset="0"/>
              </a:rPr>
              <a:t>V) Cas pratique : protection contre les fuites de données</a:t>
            </a:r>
          </a:p>
          <a:p>
            <a:pPr>
              <a:buNone/>
            </a:pPr>
            <a:endParaRPr lang="fr-CH" sz="1200" dirty="0" smtClean="0">
              <a:solidFill>
                <a:srgbClr val="002776"/>
              </a:solidFill>
              <a:cs typeface="Arial" charset="0"/>
            </a:endParaRPr>
          </a:p>
          <a:p>
            <a:pPr>
              <a:lnSpc>
                <a:spcPts val="3050"/>
              </a:lnSpc>
              <a:spcAft>
                <a:spcPct val="0"/>
              </a:spcAft>
              <a:buNone/>
            </a:pPr>
            <a:r>
              <a:rPr lang="fr-CH" sz="1800" b="1" dirty="0" smtClean="0">
                <a:solidFill>
                  <a:srgbClr val="002776"/>
                </a:solidFill>
                <a:cs typeface="Arial" charset="0"/>
              </a:rPr>
              <a:t>VI) Sécurité des applications Web</a:t>
            </a:r>
            <a:r>
              <a:rPr lang="fr-CH" sz="1200" b="1" dirty="0">
                <a:solidFill>
                  <a:srgbClr val="002776"/>
                </a:solidFill>
                <a:cs typeface="Arial" charset="0"/>
              </a:rPr>
              <a:t/>
            </a:r>
            <a:br>
              <a:rPr lang="fr-CH" sz="1200" b="1" dirty="0">
                <a:solidFill>
                  <a:srgbClr val="002776"/>
                </a:solidFill>
                <a:cs typeface="Arial" charset="0"/>
              </a:rPr>
            </a:br>
            <a:endParaRPr lang="fr-CH" sz="600" b="1" dirty="0" smtClean="0">
              <a:solidFill>
                <a:srgbClr val="002776"/>
              </a:solidFill>
              <a:cs typeface="Arial" charset="0"/>
            </a:endParaRPr>
          </a:p>
          <a:p>
            <a:pPr>
              <a:lnSpc>
                <a:spcPts val="3050"/>
              </a:lnSpc>
              <a:spcAft>
                <a:spcPct val="0"/>
              </a:spcAft>
              <a:buNone/>
            </a:pPr>
            <a:r>
              <a:rPr lang="fr-CH" sz="1800" b="1" dirty="0" smtClean="0">
                <a:solidFill>
                  <a:srgbClr val="002776"/>
                </a:solidFill>
                <a:cs typeface="Arial" charset="0"/>
              </a:rPr>
              <a:t>VII) Sécurité et technologies émergentes</a:t>
            </a:r>
          </a:p>
          <a:p>
            <a:pPr>
              <a:spcAft>
                <a:spcPct val="0"/>
              </a:spcAft>
              <a:buNone/>
            </a:pPr>
            <a:r>
              <a:rPr lang="fr-CH" sz="1400" dirty="0" smtClean="0">
                <a:solidFill>
                  <a:srgbClr val="002776"/>
                </a:solidFill>
                <a:cs typeface="Arial" charset="0"/>
              </a:rPr>
              <a:t>			- BYOD</a:t>
            </a:r>
          </a:p>
          <a:p>
            <a:pPr>
              <a:spcAft>
                <a:spcPct val="0"/>
              </a:spcAft>
              <a:buNone/>
            </a:pPr>
            <a:r>
              <a:rPr lang="fr-CH" sz="1400" dirty="0" smtClean="0">
                <a:solidFill>
                  <a:srgbClr val="002776"/>
                </a:solidFill>
                <a:cs typeface="Arial" charset="0"/>
              </a:rPr>
              <a:t>			- Cloud </a:t>
            </a:r>
            <a:r>
              <a:rPr lang="fr-CH" sz="1400" dirty="0" err="1" smtClean="0">
                <a:solidFill>
                  <a:srgbClr val="002776"/>
                </a:solidFill>
                <a:cs typeface="Arial" charset="0"/>
              </a:rPr>
              <a:t>computing</a:t>
            </a:r>
            <a:r>
              <a:rPr lang="fr-CH" sz="1400" dirty="0" smtClean="0">
                <a:solidFill>
                  <a:srgbClr val="002776"/>
                </a:solidFill>
                <a:cs typeface="Arial" charset="0"/>
              </a:rPr>
              <a:t/>
            </a:r>
            <a:br>
              <a:rPr lang="fr-CH" sz="1400" dirty="0" smtClean="0">
                <a:solidFill>
                  <a:srgbClr val="002776"/>
                </a:solidFill>
                <a:cs typeface="Arial" charset="0"/>
              </a:rPr>
            </a:br>
            <a:r>
              <a:rPr lang="fr-CH" sz="1400" dirty="0" smtClean="0">
                <a:solidFill>
                  <a:srgbClr val="002776"/>
                </a:solidFill>
                <a:cs typeface="Arial" charset="0"/>
              </a:rPr>
              <a:t>		- Réseaux sociaux</a:t>
            </a:r>
          </a:p>
          <a:p>
            <a:pPr>
              <a:spcAft>
                <a:spcPct val="0"/>
              </a:spcAft>
              <a:buNone/>
            </a:pPr>
            <a:r>
              <a:rPr lang="fr-CH" sz="1400" dirty="0" smtClean="0">
                <a:solidFill>
                  <a:srgbClr val="002776"/>
                </a:solidFill>
                <a:cs typeface="Arial" charset="0"/>
              </a:rPr>
              <a:t>			</a:t>
            </a:r>
          </a:p>
          <a:p>
            <a:pPr>
              <a:spcAft>
                <a:spcPct val="0"/>
              </a:spcAft>
              <a:buNone/>
            </a:pPr>
            <a:endParaRPr lang="fr-CH" sz="1200" dirty="0" smtClean="0">
              <a:solidFill>
                <a:srgbClr val="002776"/>
              </a:solidFill>
              <a:cs typeface="Arial" charset="0"/>
            </a:endParaRPr>
          </a:p>
          <a:p>
            <a:pPr>
              <a:spcAft>
                <a:spcPct val="0"/>
              </a:spcAft>
              <a:buNone/>
            </a:pPr>
            <a:r>
              <a:rPr lang="fr-CH" sz="1800" b="1" dirty="0" smtClean="0">
                <a:solidFill>
                  <a:srgbClr val="002776"/>
                </a:solidFill>
                <a:cs typeface="Arial" charset="0"/>
              </a:rPr>
              <a:t>VIII) L’investigation numérique légale (« Digital </a:t>
            </a:r>
            <a:r>
              <a:rPr lang="fr-CH" sz="1800" b="1" dirty="0" err="1" smtClean="0">
                <a:solidFill>
                  <a:srgbClr val="002776"/>
                </a:solidFill>
                <a:cs typeface="Arial" charset="0"/>
              </a:rPr>
              <a:t>forensics</a:t>
            </a:r>
            <a:r>
              <a:rPr lang="fr-CH" sz="1800" b="1" dirty="0" smtClean="0">
                <a:solidFill>
                  <a:srgbClr val="002776"/>
                </a:solidFill>
                <a:cs typeface="Arial" charset="0"/>
              </a:rPr>
              <a:t> »)</a:t>
            </a:r>
            <a:br>
              <a:rPr lang="fr-CH" sz="1800" b="1" dirty="0" smtClean="0">
                <a:solidFill>
                  <a:srgbClr val="002776"/>
                </a:solidFill>
                <a:cs typeface="Arial" charset="0"/>
              </a:rPr>
            </a:br>
            <a:endParaRPr lang="fr-CH" sz="1800" b="1" dirty="0" smtClean="0">
              <a:solidFill>
                <a:srgbClr val="002776"/>
              </a:solidFill>
              <a:cs typeface="Arial" charset="0"/>
            </a:endParaRPr>
          </a:p>
          <a:p>
            <a:pPr>
              <a:spcAft>
                <a:spcPct val="0"/>
              </a:spcAft>
              <a:buNone/>
            </a:pPr>
            <a:endParaRPr lang="fr-CH" sz="1800" b="1" dirty="0" smtClean="0">
              <a:solidFill>
                <a:srgbClr val="002776"/>
              </a:solidFill>
              <a:cs typeface="Arial" charset="0"/>
            </a:endParaRPr>
          </a:p>
          <a:p>
            <a:pPr>
              <a:spcAft>
                <a:spcPct val="0"/>
              </a:spcAft>
              <a:buNone/>
            </a:pPr>
            <a:r>
              <a:rPr lang="fr-CH" sz="1800" b="1" dirty="0" smtClean="0">
                <a:solidFill>
                  <a:srgbClr val="002776"/>
                </a:solidFill>
                <a:cs typeface="Arial" charset="0"/>
              </a:rPr>
              <a:t>  IX) Sécurité physique du S.I.</a:t>
            </a:r>
          </a:p>
          <a:p>
            <a:pPr lvl="0">
              <a:spcAft>
                <a:spcPct val="0"/>
              </a:spcAft>
              <a:buNone/>
            </a:pPr>
            <a:endParaRPr lang="fr-CH" sz="1800" b="1" dirty="0" smtClean="0">
              <a:solidFill>
                <a:srgbClr val="002776"/>
              </a:solidFill>
              <a:cs typeface="Arial" charset="0"/>
            </a:endParaRPr>
          </a:p>
          <a:p>
            <a:pPr>
              <a:buNone/>
            </a:pPr>
            <a:endParaRPr lang="fr-CH" sz="1400" dirty="0" smtClean="0">
              <a:solidFill>
                <a:srgbClr val="002776"/>
              </a:solidFill>
              <a:cs typeface="Arial" charset="0"/>
            </a:endParaRPr>
          </a:p>
        </p:txBody>
      </p:sp>
      <p:pic>
        <p:nvPicPr>
          <p:cNvPr id="38913" name="Picture 1"/>
          <p:cNvPicPr>
            <a:picLocks noChangeAspect="1" noChangeArrowheads="1"/>
          </p:cNvPicPr>
          <p:nvPr/>
        </p:nvPicPr>
        <p:blipFill>
          <a:blip r:embed="rId2" cstate="print"/>
          <a:srcRect/>
          <a:stretch>
            <a:fillRect/>
          </a:stretch>
        </p:blipFill>
        <p:spPr bwMode="auto">
          <a:xfrm>
            <a:off x="6732240" y="4941168"/>
            <a:ext cx="2231698" cy="13686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400" b="1" dirty="0"/>
          </a:p>
          <a:p>
            <a:pPr marL="182563" lvl="2" indent="-1588" eaLnBrk="1" hangingPunct="1">
              <a:buNone/>
              <a:tabLst>
                <a:tab pos="8123238" algn="l"/>
                <a:tab pos="8229600" algn="r"/>
              </a:tabLst>
              <a:defRPr/>
            </a:pPr>
            <a:r>
              <a:rPr lang="fr-FR" sz="1600" b="1" dirty="0"/>
              <a:t>Solution au problème </a:t>
            </a:r>
            <a:r>
              <a:rPr lang="fr-FR" sz="1600" b="1" dirty="0" smtClean="0"/>
              <a:t>#2: </a:t>
            </a:r>
            <a:r>
              <a:rPr lang="fr-FR" sz="1600" dirty="0"/>
              <a:t>création d’une empreinte cryptographique (« hash </a:t>
            </a:r>
            <a:r>
              <a:rPr lang="fr-FR" sz="1600" dirty="0" smtClean="0"/>
              <a:t>», «</a:t>
            </a:r>
            <a:r>
              <a:rPr lang="fr-FR" sz="1600" dirty="0"/>
              <a:t> digest </a:t>
            </a:r>
            <a:r>
              <a:rPr lang="fr-FR" sz="1600" dirty="0" smtClean="0"/>
              <a:t>» ou « condensat ») </a:t>
            </a:r>
            <a:r>
              <a:rPr lang="fr-FR" sz="1600" u="sng" dirty="0"/>
              <a:t>unique</a:t>
            </a:r>
            <a:r>
              <a:rPr lang="fr-FR" sz="1600" dirty="0"/>
              <a:t>,  </a:t>
            </a:r>
            <a:r>
              <a:rPr lang="fr-FR" sz="1600" u="sng" dirty="0"/>
              <a:t>de taille fixe</a:t>
            </a:r>
            <a:r>
              <a:rPr lang="fr-FR" sz="1600" dirty="0"/>
              <a:t>, par une fonction à </a:t>
            </a:r>
            <a:r>
              <a:rPr lang="fr-FR" sz="1600" u="sng" dirty="0"/>
              <a:t>sens unique</a:t>
            </a:r>
            <a:r>
              <a:rPr lang="fr-FR" sz="1600" dirty="0"/>
              <a:t> ayant pour but de garantir l’authenticité d’un fichier ou d’un message.</a:t>
            </a:r>
            <a:endParaRPr lang="fr-FR" sz="800" dirty="0"/>
          </a:p>
          <a:p>
            <a:pPr marL="182563" lvl="2" indent="-1588" eaLnBrk="1" hangingPunct="1">
              <a:buFont typeface="Arial" pitchFamily="34" charset="0"/>
              <a:buNone/>
              <a:tabLst>
                <a:tab pos="8123238" algn="l"/>
                <a:tab pos="8229600" algn="r"/>
              </a:tabLst>
              <a:defRPr/>
            </a:pPr>
            <a:r>
              <a:rPr lang="fr-FR" sz="900" b="1" dirty="0"/>
              <a:t/>
            </a:r>
            <a:br>
              <a:rPr lang="fr-FR" sz="900" b="1" dirty="0"/>
            </a:br>
            <a:r>
              <a:rPr lang="fr-FR" sz="1600" b="1" dirty="0"/>
              <a:t>Caractéristiques des algorithmes de hachage:</a:t>
            </a:r>
            <a:endParaRPr lang="fr-FR" altLang="en-GB" sz="1600" dirty="0">
              <a:solidFill>
                <a:srgbClr val="002776"/>
              </a:solidFill>
            </a:endParaRPr>
          </a:p>
          <a:p>
            <a:pPr marL="90488" lvl="2" indent="-1588" eaLnBrk="1" hangingPunct="1">
              <a:buFontTx/>
              <a:buChar char="-"/>
              <a:tabLst>
                <a:tab pos="8123238" algn="l"/>
                <a:tab pos="8229600" algn="r"/>
              </a:tabLst>
              <a:defRPr/>
            </a:pPr>
            <a:r>
              <a:rPr lang="fr-FR" altLang="en-GB" sz="1350" dirty="0">
                <a:solidFill>
                  <a:srgbClr val="002776"/>
                </a:solidFill>
              </a:rPr>
              <a:t> </a:t>
            </a:r>
            <a:r>
              <a:rPr lang="fr-FR" altLang="en-GB" sz="1350" u="sng" dirty="0">
                <a:solidFill>
                  <a:srgbClr val="002776"/>
                </a:solidFill>
              </a:rPr>
              <a:t>Facilité et rapidité</a:t>
            </a:r>
            <a:r>
              <a:rPr lang="fr-FR" altLang="en-GB" sz="1350" dirty="0">
                <a:solidFill>
                  <a:srgbClr val="002776"/>
                </a:solidFill>
              </a:rPr>
              <a:t>: tout fichier doit pouvoir être « haché » en un temps informatique court.</a:t>
            </a:r>
          </a:p>
          <a:p>
            <a:pPr marL="90488" lvl="2" indent="-1588" eaLnBrk="1" hangingPunct="1">
              <a:buFontTx/>
              <a:buChar char="-"/>
              <a:tabLst>
                <a:tab pos="8123238" algn="l"/>
                <a:tab pos="8229600" algn="r"/>
              </a:tabLst>
              <a:defRPr/>
            </a:pPr>
            <a:r>
              <a:rPr lang="fr-FR" altLang="en-GB" sz="1350" dirty="0">
                <a:solidFill>
                  <a:srgbClr val="002776"/>
                </a:solidFill>
              </a:rPr>
              <a:t> </a:t>
            </a:r>
            <a:r>
              <a:rPr lang="fr-FR" altLang="en-GB" sz="1350" u="sng" dirty="0">
                <a:solidFill>
                  <a:srgbClr val="002776"/>
                </a:solidFill>
              </a:rPr>
              <a:t>Intégrité</a:t>
            </a:r>
            <a:r>
              <a:rPr lang="fr-FR" altLang="en-GB" sz="1350" dirty="0">
                <a:solidFill>
                  <a:srgbClr val="002776"/>
                </a:solidFill>
              </a:rPr>
              <a:t>: il est </a:t>
            </a:r>
            <a:r>
              <a:rPr lang="fr-FR" altLang="en-GB" sz="1350" i="1" dirty="0">
                <a:solidFill>
                  <a:srgbClr val="002776"/>
                </a:solidFill>
              </a:rPr>
              <a:t>impossible</a:t>
            </a:r>
            <a:r>
              <a:rPr lang="fr-FR" altLang="en-GB" sz="1350" dirty="0">
                <a:solidFill>
                  <a:srgbClr val="002776"/>
                </a:solidFill>
              </a:rPr>
              <a:t> de modifier le fichier sans que son empreinte ne soit également modifiée</a:t>
            </a:r>
            <a:r>
              <a:rPr lang="fr-FR" altLang="en-GB" sz="1200" dirty="0" smtClean="0">
                <a:solidFill>
                  <a:srgbClr val="7030A0"/>
                </a:solidFill>
              </a:rPr>
              <a:t> </a:t>
            </a:r>
            <a:r>
              <a:rPr lang="fr-FR" altLang="en-GB" sz="1100" b="1" u="sng" dirty="0" smtClean="0">
                <a:solidFill>
                  <a:srgbClr val="7030A0"/>
                </a:solidFill>
              </a:rPr>
              <a:t>(à nuancer*)</a:t>
            </a:r>
            <a:r>
              <a:rPr lang="fr-FR" altLang="en-GB" sz="1100" u="sng" dirty="0" smtClean="0">
                <a:solidFill>
                  <a:srgbClr val="7030A0"/>
                </a:solidFill>
              </a:rPr>
              <a:t>.</a:t>
            </a:r>
            <a:endParaRPr lang="fr-FR" altLang="en-GB" sz="1100" u="sng" dirty="0">
              <a:solidFill>
                <a:srgbClr val="7030A0"/>
              </a:solidFill>
            </a:endParaRPr>
          </a:p>
          <a:p>
            <a:pPr marL="90488" lvl="2" indent="-1588" eaLnBrk="1" hangingPunct="1">
              <a:buFontTx/>
              <a:buChar char="-"/>
              <a:tabLst>
                <a:tab pos="8123238" algn="l"/>
                <a:tab pos="8229600" algn="r"/>
              </a:tabLst>
              <a:defRPr/>
            </a:pPr>
            <a:r>
              <a:rPr lang="fr-FR" altLang="en-GB" sz="1350" dirty="0" smtClean="0">
                <a:solidFill>
                  <a:srgbClr val="002776"/>
                </a:solidFill>
              </a:rPr>
              <a:t> </a:t>
            </a:r>
            <a:r>
              <a:rPr lang="fr-FR" altLang="en-GB" sz="1350" u="sng" dirty="0" smtClean="0">
                <a:solidFill>
                  <a:srgbClr val="002776"/>
                </a:solidFill>
              </a:rPr>
              <a:t>Unicité</a:t>
            </a:r>
            <a:r>
              <a:rPr lang="fr-FR" altLang="en-GB" sz="1350" dirty="0" smtClean="0">
                <a:solidFill>
                  <a:srgbClr val="002776"/>
                </a:solidFill>
              </a:rPr>
              <a:t>: il ne doit </a:t>
            </a:r>
            <a:r>
              <a:rPr lang="fr-FR" altLang="en-GB" sz="1350" i="1" dirty="0" smtClean="0">
                <a:solidFill>
                  <a:srgbClr val="002776"/>
                </a:solidFill>
              </a:rPr>
              <a:t>jamais</a:t>
            </a:r>
            <a:r>
              <a:rPr lang="fr-FR" altLang="en-GB" sz="1350" dirty="0" smtClean="0">
                <a:solidFill>
                  <a:srgbClr val="002776"/>
                </a:solidFill>
              </a:rPr>
              <a:t>  arriver que deux fichiers différents aient une même empreinte.</a:t>
            </a:r>
          </a:p>
          <a:p>
            <a:pPr marL="90488" lvl="2" indent="-1588" eaLnBrk="1" hangingPunct="1">
              <a:buFontTx/>
              <a:buChar char="-"/>
              <a:tabLst>
                <a:tab pos="8123238" algn="l"/>
                <a:tab pos="8229600" algn="r"/>
              </a:tabLst>
              <a:defRPr/>
            </a:pPr>
            <a:r>
              <a:rPr lang="fr-FR" altLang="en-GB" sz="1350" dirty="0">
                <a:solidFill>
                  <a:srgbClr val="002776"/>
                </a:solidFill>
              </a:rPr>
              <a:t> </a:t>
            </a:r>
            <a:r>
              <a:rPr lang="fr-FR" altLang="en-GB" sz="1350" u="sng" dirty="0" smtClean="0">
                <a:solidFill>
                  <a:srgbClr val="002776"/>
                </a:solidFill>
              </a:rPr>
              <a:t>Non-réversibilité</a:t>
            </a:r>
            <a:r>
              <a:rPr lang="fr-FR" altLang="en-GB" sz="1350" dirty="0">
                <a:solidFill>
                  <a:srgbClr val="002776"/>
                </a:solidFill>
              </a:rPr>
              <a:t>: il doit être impossible de générer un fichier ayant une empreinte donnée. </a:t>
            </a:r>
          </a:p>
          <a:p>
            <a:pPr lvl="3" eaLnBrk="1" hangingPunct="1">
              <a:buFont typeface="Arial" pitchFamily="34" charset="0"/>
              <a:buNone/>
              <a:tabLst>
                <a:tab pos="8123238" algn="l"/>
                <a:tab pos="8229600" algn="r"/>
              </a:tabLst>
              <a:defRPr/>
            </a:pPr>
            <a:r>
              <a:rPr lang="fr-FR" altLang="en-GB" sz="1400" dirty="0" smtClean="0">
                <a:solidFill>
                  <a:srgbClr val="002776"/>
                </a:solidFill>
              </a:rPr>
              <a:t/>
            </a:r>
            <a:br>
              <a:rPr lang="fr-FR" altLang="en-GB" sz="1400" dirty="0" smtClean="0">
                <a:solidFill>
                  <a:srgbClr val="002776"/>
                </a:solidFill>
              </a:rPr>
            </a:br>
            <a:endParaRPr lang="fr-FR" altLang="en-GB" sz="1400" dirty="0">
              <a:solidFill>
                <a:srgbClr val="002776"/>
              </a:solidFill>
            </a:endParaRPr>
          </a:p>
          <a:p>
            <a:pPr lvl="2" eaLnBrk="1" hangingPunct="1">
              <a:buFont typeface="Arial" pitchFamily="34" charset="0"/>
              <a:buNone/>
              <a:tabLst>
                <a:tab pos="8123238" algn="l"/>
                <a:tab pos="8229600" algn="r"/>
              </a:tabLst>
              <a:defRPr/>
            </a:pPr>
            <a:r>
              <a:rPr lang="fr-FR" sz="1600" b="1" dirty="0"/>
              <a:t>Exemples: </a:t>
            </a:r>
          </a:p>
          <a:p>
            <a:pPr lvl="2" indent="-360363" eaLnBrk="1" hangingPunct="1">
              <a:buFont typeface="Arial" pitchFamily="34" charset="0"/>
              <a:buNone/>
              <a:tabLst>
                <a:tab pos="8123238" algn="l"/>
                <a:tab pos="8229600" algn="r"/>
              </a:tabLst>
              <a:defRPr/>
            </a:pPr>
            <a:r>
              <a:rPr sz="1100" dirty="0">
                <a:latin typeface="+mj-lt"/>
              </a:rPr>
              <a:t>It is computationally infeasible to produce two messages having the same message digest. -&gt; </a:t>
            </a:r>
            <a:r>
              <a:rPr lang="fr-FR" sz="1100" dirty="0">
                <a:latin typeface="Courier New" pitchFamily="49" charset="0"/>
                <a:cs typeface="Courier New" pitchFamily="49" charset="0"/>
              </a:rPr>
              <a:t>385ef39262a26e211969b752dad2f914</a:t>
            </a:r>
          </a:p>
          <a:p>
            <a:pPr lvl="2" indent="-360363" eaLnBrk="1" hangingPunct="1">
              <a:buFont typeface="Arial" pitchFamily="34" charset="0"/>
              <a:buNone/>
              <a:tabLst>
                <a:tab pos="8123238" algn="l"/>
                <a:tab pos="8229600" algn="r"/>
              </a:tabLst>
              <a:defRPr/>
            </a:pPr>
            <a:r>
              <a:rPr sz="1100" dirty="0"/>
              <a:t>It is computationally infeasible to produce two messages having the same message dig</a:t>
            </a:r>
            <a:r>
              <a:rPr sz="1100" dirty="0">
                <a:solidFill>
                  <a:srgbClr val="FF0000"/>
                </a:solidFill>
              </a:rPr>
              <a:t>E</a:t>
            </a:r>
            <a:r>
              <a:rPr sz="1100" dirty="0"/>
              <a:t>st. -&gt;</a:t>
            </a:r>
            <a:r>
              <a:rPr sz="1100" dirty="0">
                <a:latin typeface="Courier New" pitchFamily="49" charset="0"/>
                <a:cs typeface="Courier New" pitchFamily="49" charset="0"/>
              </a:rPr>
              <a:t>16fa5d7f432f06fdcf464bffe96ac80c</a:t>
            </a:r>
            <a:endParaRPr lang="fr-FR" sz="1100" dirty="0">
              <a:latin typeface="Courier New" pitchFamily="49" charset="0"/>
              <a:cs typeface="Courier New" pitchFamily="49" charset="0"/>
            </a:endParaRPr>
          </a:p>
          <a:p>
            <a:pPr lvl="2" indent="-274638" eaLnBrk="1" hangingPunct="1">
              <a:buFont typeface="Arial" pitchFamily="34" charset="0"/>
              <a:buNone/>
              <a:tabLst>
                <a:tab pos="8123238" algn="l"/>
                <a:tab pos="8229600" algn="r"/>
              </a:tabLst>
              <a:defRPr/>
            </a:pPr>
            <a:endParaRPr lang="fr-FR" sz="1100" dirty="0">
              <a:latin typeface="Courier New" pitchFamily="49" charset="0"/>
              <a:cs typeface="Courier New" pitchFamily="49" charset="0"/>
            </a:endParaRPr>
          </a:p>
          <a:p>
            <a:pPr lvl="2" eaLnBrk="1" hangingPunct="1">
              <a:buFont typeface="Arial" pitchFamily="34" charset="0"/>
              <a:buNone/>
              <a:tabLst>
                <a:tab pos="8123238" algn="l"/>
                <a:tab pos="8229600" algn="r"/>
              </a:tabLst>
              <a:defRPr/>
            </a:pPr>
            <a:endParaRPr lang="fr-FR" sz="1600" dirty="0">
              <a:latin typeface="Courier New" pitchFamily="49" charset="0"/>
              <a:cs typeface="Courier New" pitchFamily="49" charset="0"/>
            </a:endParaRPr>
          </a:p>
          <a:p>
            <a:pPr lvl="2" eaLnBrk="1" hangingPunct="1">
              <a:buFont typeface="Arial" pitchFamily="34" charset="0"/>
              <a:buNone/>
              <a:tabLst>
                <a:tab pos="8123238" algn="l"/>
                <a:tab pos="8229600" algn="r"/>
              </a:tabLst>
              <a:defRPr/>
            </a:pPr>
            <a:endParaRPr lang="fr-FR" sz="1600" b="1" dirty="0"/>
          </a:p>
        </p:txBody>
      </p:sp>
      <p:graphicFrame>
        <p:nvGraphicFramePr>
          <p:cNvPr id="18" name="Table 17"/>
          <p:cNvGraphicFramePr>
            <a:graphicFrameLocks noGrp="1"/>
          </p:cNvGraphicFramePr>
          <p:nvPr/>
        </p:nvGraphicFramePr>
        <p:xfrm>
          <a:off x="539750" y="4495256"/>
          <a:ext cx="8064896" cy="1595120"/>
        </p:xfrm>
        <a:graphic>
          <a:graphicData uri="http://schemas.openxmlformats.org/drawingml/2006/table">
            <a:tbl>
              <a:tblPr firstRow="1" bandRow="1">
                <a:tableStyleId>{7DF18680-E054-41AD-8BC1-D1AEF772440D}</a:tableStyleId>
              </a:tblPr>
              <a:tblGrid>
                <a:gridCol w="1923737"/>
                <a:gridCol w="6141159"/>
              </a:tblGrid>
              <a:tr h="370840">
                <a:tc>
                  <a:txBody>
                    <a:bodyPr/>
                    <a:lstStyle/>
                    <a:p>
                      <a:pPr marL="0" marR="0" indent="0" algn="l" defTabSz="820007" rtl="0" eaLnBrk="1" fontAlgn="auto" latinLnBrk="0" hangingPunct="1">
                        <a:lnSpc>
                          <a:spcPct val="100000"/>
                        </a:lnSpc>
                        <a:spcBef>
                          <a:spcPts val="0"/>
                        </a:spcBef>
                        <a:spcAft>
                          <a:spcPts val="0"/>
                        </a:spcAft>
                        <a:buClrTx/>
                        <a:buSzTx/>
                        <a:buFontTx/>
                        <a:buNone/>
                        <a:tabLst/>
                        <a:defRPr/>
                      </a:pPr>
                      <a:r>
                        <a:rPr lang="fr-CH" sz="1100" b="0" kern="1200" dirty="0" smtClean="0">
                          <a:solidFill>
                            <a:schemeClr val="dk1"/>
                          </a:solidFill>
                          <a:latin typeface="Courier New" pitchFamily="49" charset="0"/>
                          <a:ea typeface="+mn-ea"/>
                          <a:cs typeface="Courier New" pitchFamily="49" charset="0"/>
                        </a:rPr>
                        <a:t>Md5sum (128 bit)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820007" rtl="0" eaLnBrk="1" fontAlgn="auto" latinLnBrk="0" hangingPunct="1">
                        <a:lnSpc>
                          <a:spcPct val="100000"/>
                        </a:lnSpc>
                        <a:spcBef>
                          <a:spcPts val="0"/>
                        </a:spcBef>
                        <a:spcAft>
                          <a:spcPts val="0"/>
                        </a:spcAft>
                        <a:buClrTx/>
                        <a:buSzTx/>
                        <a:buFontTx/>
                        <a:buNone/>
                        <a:tabLst/>
                        <a:defRPr/>
                      </a:pPr>
                      <a:r>
                        <a:rPr lang="fr-CH" sz="1100" b="0" kern="1200" dirty="0" smtClean="0">
                          <a:solidFill>
                            <a:schemeClr val="dk1"/>
                          </a:solidFill>
                          <a:latin typeface="Courier New" pitchFamily="49" charset="0"/>
                          <a:ea typeface="+mn-ea"/>
                          <a:cs typeface="Courier New" pitchFamily="49" charset="0"/>
                        </a:rPr>
                        <a:t>385ef39262a26e211969b752dad2f914 </a:t>
                      </a:r>
                      <a:r>
                        <a:rPr lang="fr-CH" sz="1100" b="0" kern="1200" dirty="0" smtClean="0">
                          <a:solidFill>
                            <a:srgbClr val="FF0000"/>
                          </a:solidFill>
                          <a:latin typeface="Courier New" pitchFamily="49" charset="0"/>
                          <a:ea typeface="+mn-ea"/>
                          <a:cs typeface="Courier New" pitchFamily="49" charset="0"/>
                        </a:rPr>
                        <a:t>(sujet à collisions =&gt; non-recommandé)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fr-FR" sz="1100" b="0" kern="1200" dirty="0" smtClean="0">
                          <a:solidFill>
                            <a:schemeClr val="dk1"/>
                          </a:solidFill>
                          <a:latin typeface="Courier New" pitchFamily="49" charset="0"/>
                          <a:ea typeface="+mn-ea"/>
                          <a:cs typeface="Courier New" pitchFamily="49" charset="0"/>
                        </a:rPr>
                        <a:t>Sha1sum </a:t>
                      </a:r>
                      <a:r>
                        <a:rPr lang="fr-CH" sz="1100" b="0" kern="1200" dirty="0" smtClean="0">
                          <a:solidFill>
                            <a:schemeClr val="dk1"/>
                          </a:solidFill>
                          <a:latin typeface="Courier New" pitchFamily="49" charset="0"/>
                          <a:ea typeface="+mn-ea"/>
                          <a:cs typeface="Courier New" pitchFamily="49" charset="0"/>
                        </a:rPr>
                        <a:t>(160 bit)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100" b="0" kern="1200" dirty="0" smtClean="0">
                          <a:solidFill>
                            <a:schemeClr val="dk1"/>
                          </a:solidFill>
                          <a:latin typeface="Courier New" pitchFamily="49" charset="0"/>
                          <a:ea typeface="+mn-ea"/>
                          <a:cs typeface="Courier New" pitchFamily="49" charset="0"/>
                        </a:rPr>
                        <a:t>3ba8dbe9bc09e6ad309d44cd2ca760bca12e0c61</a:t>
                      </a:r>
                      <a:endParaRPr lang="fr-CH" sz="1100" b="0" kern="1200" dirty="0" smtClean="0">
                        <a:solidFill>
                          <a:schemeClr val="dk1"/>
                        </a:solidFill>
                        <a:latin typeface="Courier New" pitchFamily="49" charset="0"/>
                        <a:ea typeface="+mn-ea"/>
                        <a:cs typeface="Courier New" pitchFamily="49"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fr-FR" sz="1100" b="0" kern="1200" dirty="0" smtClean="0">
                          <a:solidFill>
                            <a:schemeClr val="dk1"/>
                          </a:solidFill>
                          <a:latin typeface="Courier New" pitchFamily="49" charset="0"/>
                          <a:ea typeface="+mn-ea"/>
                          <a:cs typeface="Courier New" pitchFamily="49" charset="0"/>
                        </a:rPr>
                        <a:t>Sha256sum </a:t>
                      </a:r>
                      <a:r>
                        <a:rPr lang="fr-CH" sz="1100" b="0" kern="1200" dirty="0" smtClean="0">
                          <a:solidFill>
                            <a:schemeClr val="dk1"/>
                          </a:solidFill>
                          <a:latin typeface="Courier New" pitchFamily="49" charset="0"/>
                          <a:ea typeface="+mn-ea"/>
                          <a:cs typeface="Courier New" pitchFamily="49" charset="0"/>
                        </a:rPr>
                        <a:t>(256 bit)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2" indent="0" eaLnBrk="1" hangingPunct="1">
                        <a:buNone/>
                        <a:tabLst>
                          <a:tab pos="8123238" algn="l"/>
                          <a:tab pos="8229600" algn="r"/>
                        </a:tabLst>
                        <a:defRPr/>
                      </a:pPr>
                      <a:r>
                        <a:rPr lang="fr-FR" sz="1100" b="0" kern="1200" dirty="0" smtClean="0">
                          <a:solidFill>
                            <a:schemeClr val="dk1"/>
                          </a:solidFill>
                          <a:latin typeface="Courier New" pitchFamily="49" charset="0"/>
                          <a:ea typeface="+mn-ea"/>
                          <a:cs typeface="Courier New" pitchFamily="49" charset="0"/>
                        </a:rPr>
                        <a:t>939b498047ff2baa631dc26a549e274f939ba3d66ae1c6d3f5f373edd547e7c9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fr-FR" sz="1100" b="0" kern="1200" dirty="0" smtClean="0">
                          <a:solidFill>
                            <a:schemeClr val="dk1"/>
                          </a:solidFill>
                          <a:latin typeface="Courier New" pitchFamily="49" charset="0"/>
                          <a:ea typeface="+mn-ea"/>
                          <a:cs typeface="Courier New" pitchFamily="49" charset="0"/>
                        </a:rPr>
                        <a:t>Sha512sum </a:t>
                      </a:r>
                      <a:r>
                        <a:rPr lang="fr-CH" sz="1100" b="0" kern="1200" dirty="0" smtClean="0">
                          <a:solidFill>
                            <a:schemeClr val="dk1"/>
                          </a:solidFill>
                          <a:latin typeface="Courier New" pitchFamily="49" charset="0"/>
                          <a:ea typeface="+mn-ea"/>
                          <a:cs typeface="Courier New" pitchFamily="49" charset="0"/>
                        </a:rPr>
                        <a:t>(512 bit)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100" b="0" kern="1200" dirty="0" smtClean="0">
                          <a:solidFill>
                            <a:schemeClr val="dk1"/>
                          </a:solidFill>
                          <a:latin typeface="Courier New" pitchFamily="49" charset="0"/>
                          <a:ea typeface="+mn-ea"/>
                          <a:cs typeface="Courier New" pitchFamily="49" charset="0"/>
                        </a:rPr>
                        <a:t>cdab4420839ace33ff217334884dade7f91febd779115e9b1874401c00adcc8816c3827832f6a5fa0b2ead0f0db15af9bdb60331a42fa9cd3d192bc684a28b66</a:t>
                      </a:r>
                      <a:endParaRPr lang="fr-CH" sz="1100" b="0" kern="1200" dirty="0" smtClean="0">
                        <a:solidFill>
                          <a:schemeClr val="dk1"/>
                        </a:solidFill>
                        <a:latin typeface="Courier New" pitchFamily="49" charset="0"/>
                        <a:ea typeface="+mn-ea"/>
                        <a:cs typeface="Courier New" pitchFamily="49"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51573" name="Rectangle 19"/>
          <p:cNvSpPr>
            <a:spLocks noChangeArrowheads="1"/>
          </p:cNvSpPr>
          <p:nvPr/>
        </p:nvSpPr>
        <p:spPr bwMode="auto">
          <a:xfrm>
            <a:off x="2195513" y="3571875"/>
            <a:ext cx="4217987" cy="369888"/>
          </a:xfrm>
          <a:prstGeom prst="rect">
            <a:avLst/>
          </a:prstGeom>
          <a:noFill/>
          <a:ln w="9525">
            <a:noFill/>
            <a:miter lim="800000"/>
            <a:headEnd/>
            <a:tailEnd/>
          </a:ln>
        </p:spPr>
        <p:txBody>
          <a:bodyPr wrap="none">
            <a:spAutoFit/>
          </a:bodyPr>
          <a:lstStyle/>
          <a:p>
            <a:r>
              <a:rPr lang="fr-FR" dirty="0">
                <a:solidFill>
                  <a:srgbClr val="002776"/>
                </a:solidFill>
              </a:rPr>
              <a:t>Fichier -------------------&gt; Message digest</a:t>
            </a:r>
            <a:endParaRPr lang="fr-CH" dirty="0"/>
          </a:p>
        </p:txBody>
      </p:sp>
      <p:sp>
        <p:nvSpPr>
          <p:cNvPr id="21" name="Flowchart: Summing Junction 20"/>
          <p:cNvSpPr/>
          <p:nvPr/>
        </p:nvSpPr>
        <p:spPr>
          <a:xfrm>
            <a:off x="3492500" y="3500438"/>
            <a:ext cx="503238" cy="503237"/>
          </a:xfrm>
          <a:prstGeom prst="flowChartSummingJunction">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fr-CH"/>
          </a:p>
        </p:txBody>
      </p:sp>
      <p:sp>
        <p:nvSpPr>
          <p:cNvPr id="8"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Garantir l’intégrité des données: les fonctions de hachage</a:t>
            </a:r>
            <a:endParaRPr lang="fr-CH" sz="1600" dirty="0" smtClean="0">
              <a:solidFill>
                <a:srgbClr val="00B050"/>
              </a:solidFill>
              <a:cs typeface="Arial" charset="0"/>
            </a:endParaRPr>
          </a:p>
        </p:txBody>
      </p:sp>
      <p:sp>
        <p:nvSpPr>
          <p:cNvPr id="7" name="TextBox 6"/>
          <p:cNvSpPr txBox="1"/>
          <p:nvPr/>
        </p:nvSpPr>
        <p:spPr>
          <a:xfrm>
            <a:off x="1214414" y="6176337"/>
            <a:ext cx="6572296" cy="276999"/>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*A savoir: </a:t>
            </a:r>
            <a:r>
              <a:rPr lang="fr-CH" sz="1200" dirty="0" smtClean="0">
                <a:solidFill>
                  <a:srgbClr val="002776"/>
                </a:solidFill>
                <a:cs typeface="Arial" pitchFamily="34" charset="0"/>
              </a:rPr>
              <a:t>attaques par collision =&gt; durée de vie « utile » relative des algorithmes de hachage.</a:t>
            </a:r>
            <a:endParaRPr lang="fr-CH" sz="1200" dirty="0">
              <a:solidFill>
                <a:srgbClr val="002776"/>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929438" y="1071563"/>
            <a:ext cx="2143125" cy="2143125"/>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100" b="1" dirty="0" smtClean="0"/>
          </a:p>
          <a:p>
            <a:pPr marL="88900" lvl="2" indent="-1588" eaLnBrk="1" hangingPunct="1">
              <a:buNone/>
              <a:tabLst>
                <a:tab pos="8123238" algn="l"/>
                <a:tab pos="8229600" algn="r"/>
              </a:tabLst>
              <a:defRPr/>
            </a:pPr>
            <a:r>
              <a:rPr lang="fr-FR" sz="1600" b="1" dirty="0" smtClean="0"/>
              <a:t>Suite: comment garantir l’intégrité du fichier échangé? </a:t>
            </a:r>
            <a:endParaRPr lang="fr-FR" sz="1600" dirty="0" smtClean="0"/>
          </a:p>
          <a:p>
            <a:pPr marL="542925" lvl="2" indent="-3175" eaLnBrk="1" hangingPunct="1">
              <a:buFont typeface="Arial" pitchFamily="34" charset="0"/>
              <a:buNone/>
              <a:tabLst>
                <a:tab pos="8123238" algn="l"/>
                <a:tab pos="8229600" algn="r"/>
              </a:tabLst>
              <a:defRPr/>
            </a:pPr>
            <a:r>
              <a:rPr lang="fr-FR" sz="1100" dirty="0">
                <a:solidFill>
                  <a:srgbClr val="002776"/>
                </a:solidFill>
              </a:rPr>
              <a:t>	&gt; </a:t>
            </a:r>
            <a:r>
              <a:rPr lang="fr-FR" sz="1100" u="sng" dirty="0">
                <a:solidFill>
                  <a:srgbClr val="002776"/>
                </a:solidFill>
              </a:rPr>
              <a:t>utilisation d’une fonction de hachage avec chiffrement par clé privée</a:t>
            </a:r>
            <a:endParaRPr lang="fr-FR" sz="1100" dirty="0">
              <a:solidFill>
                <a:srgbClr val="002776"/>
              </a:solidFill>
            </a:endParaRP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16" name="Rectangle 15"/>
          <p:cNvSpPr/>
          <p:nvPr/>
        </p:nvSpPr>
        <p:spPr>
          <a:xfrm>
            <a:off x="6985000" y="1208088"/>
            <a:ext cx="1928813"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18" name="Rectangle 17"/>
          <p:cNvSpPr/>
          <p:nvPr/>
        </p:nvSpPr>
        <p:spPr>
          <a:xfrm>
            <a:off x="6985000" y="1708150"/>
            <a:ext cx="1571625"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19" name="Rectangle 18"/>
          <p:cNvSpPr/>
          <p:nvPr/>
        </p:nvSpPr>
        <p:spPr>
          <a:xfrm>
            <a:off x="6985000" y="2136775"/>
            <a:ext cx="1928813" cy="6365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Authentification* </a:t>
            </a:r>
            <a:br>
              <a:rPr lang="fr-CH" sz="1400" b="1" dirty="0">
                <a:solidFill>
                  <a:schemeClr val="tx1"/>
                </a:solidFill>
              </a:rPr>
            </a:br>
            <a:r>
              <a:rPr lang="fr-CH" sz="1000" b="1" dirty="0">
                <a:solidFill>
                  <a:schemeClr val="tx1"/>
                </a:solidFill>
              </a:rPr>
              <a:t>  </a:t>
            </a:r>
            <a:r>
              <a:rPr lang="fr-CH" sz="1000" dirty="0"/>
              <a:t> - du destinataire</a:t>
            </a:r>
            <a:br>
              <a:rPr lang="fr-CH" sz="1000" dirty="0"/>
            </a:br>
            <a:r>
              <a:rPr lang="fr-CH" sz="1000" b="1" dirty="0">
                <a:solidFill>
                  <a:schemeClr val="tx1"/>
                </a:solidFill>
              </a:rPr>
              <a:t>  </a:t>
            </a:r>
            <a:r>
              <a:rPr lang="fr-CH" sz="1000" dirty="0"/>
              <a:t> - de l’expéditeur</a:t>
            </a:r>
            <a:br>
              <a:rPr lang="fr-CH" sz="1000" dirty="0"/>
            </a:br>
            <a:endParaRPr lang="fr-CH" sz="1000" b="1" dirty="0">
              <a:solidFill>
                <a:schemeClr val="tx1"/>
              </a:solidFill>
            </a:endParaRPr>
          </a:p>
        </p:txBody>
      </p:sp>
      <p:sp>
        <p:nvSpPr>
          <p:cNvPr id="20" name="Rectangle 19"/>
          <p:cNvSpPr/>
          <p:nvPr/>
        </p:nvSpPr>
        <p:spPr>
          <a:xfrm>
            <a:off x="6985000" y="2764473"/>
            <a:ext cx="2071688" cy="434975"/>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Non-répudiation*</a:t>
            </a:r>
          </a:p>
          <a:p>
            <a:pPr>
              <a:defRPr/>
            </a:pPr>
            <a:r>
              <a:rPr lang="fr-CH" sz="1000" dirty="0">
                <a:solidFill>
                  <a:srgbClr val="000000"/>
                </a:solidFill>
              </a:rPr>
              <a:t>     - prouve l’identité de l’auteur</a:t>
            </a:r>
            <a:endParaRPr lang="fr-CH" sz="1400" b="1" dirty="0">
              <a:solidFill>
                <a:schemeClr val="tx1"/>
              </a:solidFill>
            </a:endParaRPr>
          </a:p>
        </p:txBody>
      </p:sp>
      <p:sp>
        <p:nvSpPr>
          <p:cNvPr id="34" name="Rectangle 33"/>
          <p:cNvSpPr/>
          <p:nvPr/>
        </p:nvSpPr>
        <p:spPr>
          <a:xfrm>
            <a:off x="214313" y="5743575"/>
            <a:ext cx="4500562" cy="808038"/>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7. </a:t>
            </a:r>
            <a:r>
              <a:rPr lang="fr-FR" sz="1100" dirty="0">
                <a:solidFill>
                  <a:schemeClr val="tx2"/>
                </a:solidFill>
                <a:latin typeface="+mn-lt"/>
                <a:cs typeface="+mn-cs"/>
              </a:rPr>
              <a:t>Alice calcule une empreinte cryptographique des données au moyen d’une fonction de hachage; </a:t>
            </a:r>
          </a:p>
          <a:p>
            <a:pPr marL="3175" lvl="2" indent="-1588" defTabSz="913964">
              <a:spcAft>
                <a:spcPts val="275"/>
              </a:spcAft>
              <a:tabLst>
                <a:tab pos="8123238" algn="l"/>
                <a:tab pos="8229600" algn="r"/>
              </a:tabLst>
              <a:defRPr/>
            </a:pPr>
            <a:r>
              <a:rPr lang="fr-FR" sz="1100" b="1" dirty="0">
                <a:solidFill>
                  <a:schemeClr val="tx2"/>
                </a:solidFill>
                <a:latin typeface="+mn-lt"/>
                <a:cs typeface="+mn-cs"/>
              </a:rPr>
              <a:t>8. </a:t>
            </a:r>
            <a:r>
              <a:rPr lang="fr-FR" sz="1100" dirty="0">
                <a:solidFill>
                  <a:schemeClr val="tx2"/>
                </a:solidFill>
                <a:latin typeface="+mn-lt"/>
                <a:cs typeface="+mn-cs"/>
              </a:rPr>
              <a:t>Alice chiffre ensuite le hash </a:t>
            </a:r>
            <a:r>
              <a:rPr lang="fr-FR" sz="1100" u="sng" dirty="0">
                <a:solidFill>
                  <a:schemeClr val="tx2"/>
                </a:solidFill>
                <a:latin typeface="+mn-lt"/>
                <a:cs typeface="+mn-cs"/>
              </a:rPr>
              <a:t>au moyen de sa clé privée </a:t>
            </a:r>
            <a:r>
              <a:rPr lang="fr-FR" sz="1100" dirty="0">
                <a:solidFill>
                  <a:schemeClr val="tx2"/>
                </a:solidFill>
                <a:latin typeface="+mn-lt"/>
                <a:cs typeface="+mn-cs"/>
              </a:rPr>
              <a:t>pour prouver qu’elle en est à l’origine.  </a:t>
            </a:r>
            <a:endParaRPr lang="fr-FR" sz="1200" b="1" dirty="0">
              <a:solidFill>
                <a:schemeClr val="tx2"/>
              </a:solidFill>
              <a:latin typeface="+mn-lt"/>
              <a:cs typeface="+mn-cs"/>
            </a:endParaRPr>
          </a:p>
        </p:txBody>
      </p:sp>
      <p:sp>
        <p:nvSpPr>
          <p:cNvPr id="6155" name="Rectangle 36"/>
          <p:cNvSpPr>
            <a:spLocks noChangeArrowheads="1"/>
          </p:cNvSpPr>
          <p:nvPr/>
        </p:nvSpPr>
        <p:spPr bwMode="auto">
          <a:xfrm>
            <a:off x="4857750" y="6286500"/>
            <a:ext cx="3000375" cy="338138"/>
          </a:xfrm>
          <a:prstGeom prst="rect">
            <a:avLst/>
          </a:prstGeom>
          <a:solidFill>
            <a:srgbClr val="FFFF00"/>
          </a:solidFill>
          <a:ln w="9525">
            <a:noFill/>
            <a:miter lim="800000"/>
            <a:headEnd/>
            <a:tailEnd/>
          </a:ln>
        </p:spPr>
        <p:txBody>
          <a:bodyPr>
            <a:spAutoFit/>
          </a:bodyPr>
          <a:lstStyle/>
          <a:p>
            <a:r>
              <a:rPr lang="fr-CH" sz="800" b="1" dirty="0"/>
              <a:t>* Reste encore le problème </a:t>
            </a:r>
            <a:r>
              <a:rPr lang="fr-CH" sz="800" b="1" dirty="0" smtClean="0"/>
              <a:t>#3: </a:t>
            </a:r>
            <a:r>
              <a:rPr lang="fr-CH" sz="800" b="1" dirty="0"/>
              <a:t>comment Bob s’assure t’il que la clé publique d’Alice n’a pas été compromise?</a:t>
            </a:r>
          </a:p>
        </p:txBody>
      </p:sp>
      <p:graphicFrame>
        <p:nvGraphicFramePr>
          <p:cNvPr id="6146" name="Object 4"/>
          <p:cNvGraphicFramePr>
            <a:graphicFrameLocks noChangeAspect="1"/>
          </p:cNvGraphicFramePr>
          <p:nvPr/>
        </p:nvGraphicFramePr>
        <p:xfrm>
          <a:off x="212725" y="1500188"/>
          <a:ext cx="7502525" cy="4156075"/>
        </p:xfrm>
        <a:graphic>
          <a:graphicData uri="http://schemas.openxmlformats.org/presentationml/2006/ole">
            <mc:AlternateContent xmlns:mc="http://schemas.openxmlformats.org/markup-compatibility/2006">
              <mc:Choice xmlns:v="urn:schemas-microsoft-com:vml" Requires="v">
                <p:oleObj spid="_x0000_s106595" name="Visio" r:id="rId4" imgW="11125890" imgH="6163034" progId="Visio.Drawing.11">
                  <p:embed/>
                </p:oleObj>
              </mc:Choice>
              <mc:Fallback>
                <p:oleObj name="Visio" r:id="rId4" imgW="11125890" imgH="6163034"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25" y="1500188"/>
                        <a:ext cx="7502525"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15" name="Rectangle 14"/>
          <p:cNvSpPr/>
          <p:nvPr/>
        </p:nvSpPr>
        <p:spPr>
          <a:xfrm>
            <a:off x="4786313" y="5715000"/>
            <a:ext cx="4357687" cy="600075"/>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8. </a:t>
            </a:r>
            <a:r>
              <a:rPr lang="fr-FR" sz="1100" dirty="0">
                <a:solidFill>
                  <a:schemeClr val="tx2"/>
                </a:solidFill>
                <a:latin typeface="+mn-lt"/>
                <a:cs typeface="+mn-cs"/>
              </a:rPr>
              <a:t>Bob vérifie que le hash provient d’Alice en le déchiffrant avec la clé publique d’Alice, puis compare le hash reçu avec le hash du fichier. </a:t>
            </a:r>
            <a:endParaRPr lang="fr-FR" sz="1200" b="1" dirty="0">
              <a:solidFill>
                <a:schemeClr val="tx2"/>
              </a:solidFill>
              <a:latin typeface="+mn-lt"/>
              <a:cs typeface="+mn-cs"/>
            </a:endParaRPr>
          </a:p>
        </p:txBody>
      </p:sp>
      <p:sp>
        <p:nvSpPr>
          <p:cNvPr id="21" name="Rectangle 20"/>
          <p:cNvSpPr>
            <a:spLocks noChangeArrowheads="1"/>
          </p:cNvSpPr>
          <p:nvPr/>
        </p:nvSpPr>
        <p:spPr bwMode="auto">
          <a:xfrm>
            <a:off x="8358188" y="928688"/>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2" name="Rectangle 21"/>
          <p:cNvSpPr>
            <a:spLocks noChangeArrowheads="1"/>
          </p:cNvSpPr>
          <p:nvPr/>
        </p:nvSpPr>
        <p:spPr bwMode="auto">
          <a:xfrm>
            <a:off x="7786688" y="1428750"/>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3" name="Rectangle 22"/>
          <p:cNvSpPr>
            <a:spLocks noChangeArrowheads="1"/>
          </p:cNvSpPr>
          <p:nvPr/>
        </p:nvSpPr>
        <p:spPr bwMode="auto">
          <a:xfrm>
            <a:off x="8501063" y="1928813"/>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4" name="Rectangle 23"/>
          <p:cNvSpPr>
            <a:spLocks noChangeArrowheads="1"/>
          </p:cNvSpPr>
          <p:nvPr/>
        </p:nvSpPr>
        <p:spPr bwMode="auto">
          <a:xfrm>
            <a:off x="8572500" y="2571750"/>
            <a:ext cx="588963"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17" name="Rectangle 32"/>
          <p:cNvSpPr>
            <a:spLocks noChangeArrowheads="1"/>
          </p:cNvSpPr>
          <p:nvPr/>
        </p:nvSpPr>
        <p:spPr bwMode="auto">
          <a:xfrm>
            <a:off x="7215206" y="3212976"/>
            <a:ext cx="1785969" cy="338554"/>
          </a:xfrm>
          <a:prstGeom prst="rect">
            <a:avLst/>
          </a:prstGeom>
          <a:noFill/>
          <a:ln w="9525">
            <a:noFill/>
            <a:miter lim="800000"/>
            <a:headEnd/>
            <a:tailEnd/>
          </a:ln>
        </p:spPr>
        <p:txBody>
          <a:bodyPr wrap="square">
            <a:spAutoFit/>
          </a:bodyPr>
          <a:lstStyle/>
          <a:p>
            <a:pPr marL="179388" indent="-179388"/>
            <a:r>
              <a:rPr lang="fr-CH" sz="800" b="1" dirty="0"/>
              <a:t>* = </a:t>
            </a:r>
            <a:r>
              <a:rPr lang="fr-CH" sz="800" b="1" dirty="0" smtClean="0"/>
              <a:t> sous </a:t>
            </a:r>
            <a:r>
              <a:rPr lang="fr-CH" sz="800" b="1" dirty="0"/>
              <a:t>réserve </a:t>
            </a:r>
            <a:r>
              <a:rPr lang="fr-CH" sz="800" b="1" dirty="0" smtClean="0"/>
              <a:t>de confiance en la clé publique.</a:t>
            </a:r>
            <a:endParaRPr lang="fr-CH" sz="800" b="1" dirty="0"/>
          </a:p>
        </p:txBody>
      </p:sp>
      <p:sp>
        <p:nvSpPr>
          <p:cNvPr id="27"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hybride </a:t>
            </a:r>
            <a:r>
              <a:rPr lang="fr-CH" sz="1400" dirty="0" smtClean="0">
                <a:solidFill>
                  <a:schemeClr val="accent1">
                    <a:lumMod val="60000"/>
                    <a:lumOff val="40000"/>
                  </a:schemeClr>
                </a:solidFill>
              </a:rPr>
              <a:t>(association du chiffrement à clé publique et du chiffrement symétrique) </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linds(horizontal)">
                                      <p:cBhvr>
                                        <p:cTn id="29" dur="500"/>
                                        <p:tgtEl>
                                          <p:spTgt spid="1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linds(horizontal)">
                                      <p:cBhvr>
                                        <p:cTn id="32" dur="500"/>
                                        <p:tgtEl>
                                          <p:spTgt spid="19"/>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linds(horizontal)">
                                      <p:cBhvr>
                                        <p:cTn id="35" dur="500"/>
                                        <p:tgtEl>
                                          <p:spTgt spid="23"/>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linds(horizontal)">
                                      <p:cBhvr>
                                        <p:cTn id="38" dur="500"/>
                                        <p:tgtEl>
                                          <p:spTgt spid="20"/>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linds(horizont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6155"/>
                                        </p:tgtEl>
                                        <p:attrNameLst>
                                          <p:attrName>style.visibility</p:attrName>
                                        </p:attrNameLst>
                                      </p:cBhvr>
                                      <p:to>
                                        <p:strVal val="visible"/>
                                      </p:to>
                                    </p:set>
                                    <p:animEffect transition="in" filter="blinds(horizontal)">
                                      <p:cBhvr>
                                        <p:cTn id="46" dur="500"/>
                                        <p:tgtEl>
                                          <p:spTgt spid="6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animBg="1"/>
      <p:bldP spid="18" grpId="0" animBg="1"/>
      <p:bldP spid="19" grpId="0" animBg="1"/>
      <p:bldP spid="20" grpId="0" animBg="1"/>
      <p:bldP spid="34" grpId="0"/>
      <p:bldP spid="6155" grpId="0" animBg="1"/>
      <p:bldP spid="15" grpId="0"/>
      <p:bldP spid="21" grpId="0"/>
      <p:bldP spid="22" grpId="0"/>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881" name="Object 9"/>
          <p:cNvGraphicFramePr>
            <a:graphicFrameLocks noChangeAspect="1"/>
          </p:cNvGraphicFramePr>
          <p:nvPr/>
        </p:nvGraphicFramePr>
        <p:xfrm>
          <a:off x="219075" y="1571612"/>
          <a:ext cx="8707438" cy="3390900"/>
        </p:xfrm>
        <a:graphic>
          <a:graphicData uri="http://schemas.openxmlformats.org/presentationml/2006/ole">
            <mc:AlternateContent xmlns:mc="http://schemas.openxmlformats.org/markup-compatibility/2006">
              <mc:Choice xmlns:v="urn:schemas-microsoft-com:vml" Requires="v">
                <p:oleObj spid="_x0000_s107619" name="Visio" r:id="rId4" imgW="8707230" imgH="3390720" progId="Visio.Drawing.11">
                  <p:embed/>
                </p:oleObj>
              </mc:Choice>
              <mc:Fallback>
                <p:oleObj name="Visio" r:id="rId4" imgW="8707230" imgH="3390720"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5" y="1571612"/>
                        <a:ext cx="8707438"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100" b="1" dirty="0"/>
          </a:p>
          <a:p>
            <a:pPr marL="88900" lvl="2" indent="-1588" eaLnBrk="1" hangingPunct="1">
              <a:buFont typeface="Arial" pitchFamily="34" charset="0"/>
              <a:buNone/>
              <a:tabLst>
                <a:tab pos="8123238" algn="l"/>
                <a:tab pos="8229600" algn="r"/>
              </a:tabLst>
              <a:defRPr/>
            </a:pPr>
            <a:r>
              <a:rPr lang="fr-FR" sz="1600" b="1" dirty="0"/>
              <a:t>Solution au problème </a:t>
            </a:r>
            <a:r>
              <a:rPr lang="fr-FR" sz="1600" b="1" dirty="0" smtClean="0"/>
              <a:t>#3: les autorités de certification</a:t>
            </a:r>
            <a:endParaRPr lang="fr-FR" sz="1600" dirty="0"/>
          </a:p>
          <a:p>
            <a:pPr marL="542925" lvl="2" indent="-3175" eaLnBrk="1" hangingPunct="1">
              <a:buNone/>
              <a:tabLst>
                <a:tab pos="8123238" algn="l"/>
                <a:tab pos="8229600" algn="r"/>
              </a:tabLst>
              <a:defRPr/>
            </a:pPr>
            <a:r>
              <a:rPr lang="fr-FR" sz="1100" dirty="0">
                <a:solidFill>
                  <a:srgbClr val="002776"/>
                </a:solidFill>
              </a:rPr>
              <a:t>	&gt; </a:t>
            </a:r>
            <a:r>
              <a:rPr lang="fr-FR" sz="1100" dirty="0" smtClean="0">
                <a:solidFill>
                  <a:srgbClr val="002776"/>
                </a:solidFill>
              </a:rPr>
              <a:t>Obtention d’un </a:t>
            </a:r>
            <a:r>
              <a:rPr lang="fr-FR" sz="1100" b="1" dirty="0" smtClean="0">
                <a:solidFill>
                  <a:srgbClr val="002776"/>
                </a:solidFill>
              </a:rPr>
              <a:t>certificat</a:t>
            </a:r>
            <a:r>
              <a:rPr lang="fr-FR" sz="1100" dirty="0" smtClean="0">
                <a:solidFill>
                  <a:srgbClr val="002776"/>
                </a:solidFill>
              </a:rPr>
              <a:t> par Alice auprès d’une Autorité de Certification (« CA »)</a:t>
            </a:r>
            <a:endParaRPr lang="fr-FR" sz="1100" dirty="0">
              <a:solidFill>
                <a:srgbClr val="002776"/>
              </a:solidFill>
            </a:endParaRP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31" name="Rectangle 30"/>
          <p:cNvSpPr/>
          <p:nvPr/>
        </p:nvSpPr>
        <p:spPr>
          <a:xfrm>
            <a:off x="214282" y="5429264"/>
            <a:ext cx="4143404" cy="430887"/>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1. </a:t>
            </a:r>
            <a:r>
              <a:rPr lang="fr-FR" sz="1100" dirty="0">
                <a:solidFill>
                  <a:schemeClr val="tx2"/>
                </a:solidFill>
                <a:latin typeface="+mn-lt"/>
                <a:cs typeface="+mn-cs"/>
              </a:rPr>
              <a:t>Alice </a:t>
            </a:r>
            <a:r>
              <a:rPr lang="fr-FR" sz="1100" dirty="0" smtClean="0">
                <a:solidFill>
                  <a:schemeClr val="tx2"/>
                </a:solidFill>
                <a:latin typeface="+mn-lt"/>
                <a:cs typeface="+mn-cs"/>
              </a:rPr>
              <a:t>demande un certificat à l’autorité de certification et communique son identité ainsi que sa clé publique. </a:t>
            </a:r>
            <a:endParaRPr lang="fr-FR" sz="1200" b="1" dirty="0">
              <a:solidFill>
                <a:schemeClr val="tx2"/>
              </a:solidFill>
              <a:latin typeface="+mn-lt"/>
              <a:cs typeface="+mn-cs"/>
            </a:endParaRPr>
          </a:p>
        </p:txBody>
      </p:sp>
      <p:sp>
        <p:nvSpPr>
          <p:cNvPr id="34" name="Rectangle 33"/>
          <p:cNvSpPr/>
          <p:nvPr/>
        </p:nvSpPr>
        <p:spPr>
          <a:xfrm>
            <a:off x="214313" y="5857873"/>
            <a:ext cx="4500562" cy="430887"/>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2. </a:t>
            </a:r>
            <a:r>
              <a:rPr lang="fr-FR" sz="1100" dirty="0" smtClean="0">
                <a:solidFill>
                  <a:schemeClr val="tx2"/>
                </a:solidFill>
                <a:latin typeface="+mn-lt"/>
                <a:cs typeface="+mn-cs"/>
              </a:rPr>
              <a:t>L’autorité de certification vérifie les données d’Alice en fonction de </a:t>
            </a:r>
            <a:r>
              <a:rPr lang="fr-FR" sz="1100" dirty="0">
                <a:solidFill>
                  <a:schemeClr val="tx2"/>
                </a:solidFill>
                <a:latin typeface="+mn-lt"/>
                <a:cs typeface="+mn-cs"/>
              </a:rPr>
              <a:t>différents standards (ex: ETSI TS 102 </a:t>
            </a:r>
            <a:r>
              <a:rPr lang="fr-FR" sz="1100" dirty="0" smtClean="0">
                <a:solidFill>
                  <a:schemeClr val="tx2"/>
                </a:solidFill>
                <a:latin typeface="+mn-lt"/>
                <a:cs typeface="+mn-cs"/>
              </a:rPr>
              <a:t>042).</a:t>
            </a:r>
            <a:endParaRPr lang="fr-FR" sz="1200" b="1" dirty="0">
              <a:solidFill>
                <a:schemeClr val="tx2"/>
              </a:solidFill>
              <a:latin typeface="+mn-lt"/>
              <a:cs typeface="+mn-cs"/>
            </a:endParaRPr>
          </a:p>
        </p:txBody>
      </p:sp>
      <p:sp>
        <p:nvSpPr>
          <p:cNvPr id="35" name="Rectangle 34"/>
          <p:cNvSpPr/>
          <p:nvPr/>
        </p:nvSpPr>
        <p:spPr>
          <a:xfrm>
            <a:off x="4951412" y="5357826"/>
            <a:ext cx="4192588" cy="738664"/>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3. </a:t>
            </a:r>
            <a:r>
              <a:rPr lang="fr-FR" sz="1100" dirty="0" smtClean="0">
                <a:solidFill>
                  <a:schemeClr val="tx2"/>
                </a:solidFill>
                <a:latin typeface="+mn-lt"/>
                <a:cs typeface="+mn-cs"/>
              </a:rPr>
              <a:t>Après avoir établi l’identité de Alice, l’autorité de certification génère un certificat pour Alice </a:t>
            </a:r>
            <a:r>
              <a:rPr lang="fr-FR" sz="1000" dirty="0" smtClean="0">
                <a:solidFill>
                  <a:schemeClr val="tx2"/>
                </a:solidFill>
                <a:latin typeface="+mn-lt"/>
                <a:cs typeface="+mn-cs"/>
              </a:rPr>
              <a:t>(contenant l’identification d’Alice, la clé publique d’Alice et l’identifiant de l’autorité</a:t>
            </a:r>
            <a:r>
              <a:rPr lang="fr-FR" sz="1000" b="1" dirty="0" smtClean="0">
                <a:solidFill>
                  <a:schemeClr val="tx2"/>
                </a:solidFill>
                <a:latin typeface="+mn-lt"/>
                <a:cs typeface="+mn-cs"/>
              </a:rPr>
              <a:t>), puis signe le certificat </a:t>
            </a:r>
            <a:r>
              <a:rPr lang="fr-FR" sz="1000" b="1" u="sng" dirty="0" smtClean="0">
                <a:solidFill>
                  <a:schemeClr val="tx2"/>
                </a:solidFill>
                <a:latin typeface="+mn-lt"/>
                <a:cs typeface="+mn-cs"/>
              </a:rPr>
              <a:t>avec sa clé privée </a:t>
            </a:r>
            <a:r>
              <a:rPr lang="fr-FR" sz="1000" b="1" dirty="0" smtClean="0">
                <a:solidFill>
                  <a:schemeClr val="tx2"/>
                </a:solidFill>
                <a:latin typeface="+mn-lt"/>
                <a:cs typeface="+mn-cs"/>
              </a:rPr>
              <a:t>et ajoute la signature dans le certificat.</a:t>
            </a:r>
            <a:endParaRPr lang="fr-FR" sz="1200" b="1" dirty="0">
              <a:solidFill>
                <a:schemeClr val="tx2"/>
              </a:solidFill>
              <a:latin typeface="+mn-lt"/>
              <a:cs typeface="+mn-cs"/>
            </a:endParaRPr>
          </a:p>
        </p:txBody>
      </p:sp>
      <p:sp>
        <p:nvSpPr>
          <p:cNvPr id="22" name="Rectangle 21"/>
          <p:cNvSpPr/>
          <p:nvPr/>
        </p:nvSpPr>
        <p:spPr>
          <a:xfrm>
            <a:off x="3357554" y="1714488"/>
            <a:ext cx="1382110" cy="261610"/>
          </a:xfrm>
          <a:prstGeom prst="rect">
            <a:avLst/>
          </a:prstGeom>
        </p:spPr>
        <p:txBody>
          <a:bodyPr wrap="none">
            <a:spAutoFit/>
          </a:bodyPr>
          <a:lstStyle/>
          <a:p>
            <a:r>
              <a:rPr lang="fr-FR" sz="1100" dirty="0">
                <a:solidFill>
                  <a:srgbClr val="002776"/>
                </a:solidFill>
                <a:latin typeface="Arial"/>
                <a:cs typeface="+mn-cs"/>
              </a:rPr>
              <a:t>(tiers de confiance)</a:t>
            </a:r>
            <a:endParaRPr lang="fr-FR" dirty="0"/>
          </a:p>
        </p:txBody>
      </p:sp>
      <p:cxnSp>
        <p:nvCxnSpPr>
          <p:cNvPr id="24" name="Straight Arrow Connector 23"/>
          <p:cNvCxnSpPr/>
          <p:nvPr/>
        </p:nvCxnSpPr>
        <p:spPr>
          <a:xfrm rot="5400000">
            <a:off x="3858414" y="2070884"/>
            <a:ext cx="28575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14282" y="5000636"/>
            <a:ext cx="3350597" cy="261610"/>
          </a:xfrm>
          <a:prstGeom prst="rect">
            <a:avLst/>
          </a:prstGeom>
        </p:spPr>
        <p:txBody>
          <a:bodyPr wrap="none">
            <a:spAutoFit/>
          </a:bodyPr>
          <a:lstStyle/>
          <a:p>
            <a:r>
              <a:rPr lang="fr-FR" sz="1100" dirty="0" smtClean="0">
                <a:solidFill>
                  <a:srgbClr val="002776"/>
                </a:solidFill>
                <a:latin typeface="Arial"/>
                <a:cs typeface="+mn-cs"/>
              </a:rPr>
              <a:t>(certificat d’Alice signé par l’autorité de certification</a:t>
            </a:r>
            <a:endParaRPr lang="fr-FR" dirty="0"/>
          </a:p>
        </p:txBody>
      </p:sp>
      <p:cxnSp>
        <p:nvCxnSpPr>
          <p:cNvPr id="28" name="Straight Arrow Connector 27"/>
          <p:cNvCxnSpPr/>
          <p:nvPr/>
        </p:nvCxnSpPr>
        <p:spPr>
          <a:xfrm rot="5400000" flipH="1" flipV="1">
            <a:off x="286514" y="4880411"/>
            <a:ext cx="284958"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4952635" y="6167786"/>
            <a:ext cx="3977083" cy="261610"/>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4. </a:t>
            </a:r>
            <a:r>
              <a:rPr lang="fr-FR" sz="1100" dirty="0" smtClean="0">
                <a:solidFill>
                  <a:schemeClr val="tx2"/>
                </a:solidFill>
                <a:latin typeface="+mn-lt"/>
                <a:cs typeface="+mn-cs"/>
              </a:rPr>
              <a:t>L’autorité de certification remet le certificat signé à Alice.</a:t>
            </a:r>
            <a:endParaRPr lang="fr-FR" sz="1200" b="1" dirty="0">
              <a:solidFill>
                <a:schemeClr val="tx2"/>
              </a:solidFill>
              <a:latin typeface="+mn-lt"/>
              <a:cs typeface="+mn-cs"/>
            </a:endParaRPr>
          </a:p>
        </p:txBody>
      </p:sp>
      <p:sp>
        <p:nvSpPr>
          <p:cNvPr id="1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hybride </a:t>
            </a:r>
            <a:r>
              <a:rPr lang="fr-CH" sz="1400" dirty="0" smtClean="0">
                <a:solidFill>
                  <a:schemeClr val="accent1">
                    <a:lumMod val="60000"/>
                    <a:lumOff val="40000"/>
                  </a:schemeClr>
                </a:solidFill>
              </a:rPr>
              <a:t>(association du chiffrement à clé publique et du chiffrement symétrique) </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8900" name="Object 4"/>
          <p:cNvGraphicFramePr>
            <a:graphicFrameLocks noChangeAspect="1"/>
          </p:cNvGraphicFramePr>
          <p:nvPr/>
        </p:nvGraphicFramePr>
        <p:xfrm>
          <a:off x="571472" y="1285860"/>
          <a:ext cx="7250112" cy="4784725"/>
        </p:xfrm>
        <a:graphic>
          <a:graphicData uri="http://schemas.openxmlformats.org/presentationml/2006/ole">
            <mc:AlternateContent xmlns:mc="http://schemas.openxmlformats.org/markup-compatibility/2006">
              <mc:Choice xmlns:v="urn:schemas-microsoft-com:vml" Requires="v">
                <p:oleObj spid="_x0000_s108644" name="Visio" r:id="rId4" imgW="7250310" imgH="4785234" progId="Visio.Drawing.11">
                  <p:embed/>
                </p:oleObj>
              </mc:Choice>
              <mc:Fallback>
                <p:oleObj name="Visio" r:id="rId4" imgW="7250310" imgH="4785234"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472" y="1285860"/>
                        <a:ext cx="7250112" cy="478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4" name="Rectangle 5"/>
          <p:cNvSpPr>
            <a:spLocks noGrp="1"/>
          </p:cNvSpPr>
          <p:nvPr>
            <p:ph idx="1"/>
          </p:nvPr>
        </p:nvSpPr>
        <p:spPr>
          <a:xfrm>
            <a:off x="428625" y="1000125"/>
            <a:ext cx="8607425" cy="3786197"/>
          </a:xfrm>
        </p:spPr>
        <p:txBody>
          <a:bodyPr/>
          <a:lstStyle/>
          <a:p>
            <a:pPr lvl="2" eaLnBrk="1" hangingPunct="1">
              <a:tabLst>
                <a:tab pos="8123238" algn="l"/>
                <a:tab pos="8229600" algn="r"/>
              </a:tabLst>
              <a:defRPr/>
            </a:pPr>
            <a:endParaRPr lang="fr-FR" sz="100" b="1" dirty="0"/>
          </a:p>
          <a:p>
            <a:pPr marL="88900" lvl="2" indent="-1588" eaLnBrk="1" hangingPunct="1">
              <a:buFont typeface="Arial" pitchFamily="34" charset="0"/>
              <a:buNone/>
              <a:tabLst>
                <a:tab pos="8123238" algn="l"/>
                <a:tab pos="8229600" algn="r"/>
              </a:tabLst>
              <a:defRPr/>
            </a:pPr>
            <a:r>
              <a:rPr lang="fr-FR" sz="1600" b="1" dirty="0"/>
              <a:t>Solution au problème </a:t>
            </a:r>
            <a:r>
              <a:rPr lang="fr-FR" sz="1600" b="1" dirty="0" smtClean="0"/>
              <a:t>#3: les autorités de certification</a:t>
            </a:r>
            <a:endParaRPr lang="fr-FR" sz="1600" dirty="0"/>
          </a:p>
          <a:p>
            <a:pPr marL="542925" lvl="2" indent="-3175" eaLnBrk="1" hangingPunct="1">
              <a:buNone/>
              <a:tabLst>
                <a:tab pos="8123238" algn="l"/>
                <a:tab pos="8229600" algn="r"/>
              </a:tabLst>
              <a:defRPr/>
            </a:pPr>
            <a:r>
              <a:rPr lang="fr-FR" sz="1100" dirty="0">
                <a:solidFill>
                  <a:srgbClr val="002776"/>
                </a:solidFill>
              </a:rPr>
              <a:t>	&gt; </a:t>
            </a:r>
            <a:r>
              <a:rPr lang="fr-FR" sz="1100" dirty="0" smtClean="0">
                <a:solidFill>
                  <a:srgbClr val="002776"/>
                </a:solidFill>
              </a:rPr>
              <a:t>Vérification du </a:t>
            </a:r>
            <a:r>
              <a:rPr lang="fr-FR" sz="1100" b="1" dirty="0" smtClean="0">
                <a:solidFill>
                  <a:srgbClr val="002776"/>
                </a:solidFill>
              </a:rPr>
              <a:t>certificat</a:t>
            </a:r>
            <a:r>
              <a:rPr lang="fr-FR" sz="1100" dirty="0" smtClean="0">
                <a:solidFill>
                  <a:srgbClr val="002776"/>
                </a:solidFill>
              </a:rPr>
              <a:t> par Bob auprès de l’Autorité de Certification</a:t>
            </a:r>
            <a:endParaRPr lang="fr-FR" sz="1100" dirty="0">
              <a:solidFill>
                <a:srgbClr val="002776"/>
              </a:solidFill>
            </a:endParaRP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31" name="Rectangle 30"/>
          <p:cNvSpPr/>
          <p:nvPr/>
        </p:nvSpPr>
        <p:spPr>
          <a:xfrm>
            <a:off x="7000892" y="1500174"/>
            <a:ext cx="1785982" cy="430887"/>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1. </a:t>
            </a:r>
            <a:r>
              <a:rPr lang="fr-FR" sz="1100" dirty="0" smtClean="0">
                <a:solidFill>
                  <a:schemeClr val="tx2"/>
                </a:solidFill>
                <a:latin typeface="+mn-lt"/>
                <a:cs typeface="+mn-cs"/>
              </a:rPr>
              <a:t>Bob obtient le certificat d’Alice.</a:t>
            </a:r>
            <a:endParaRPr lang="fr-FR" sz="1200" b="1" dirty="0">
              <a:solidFill>
                <a:schemeClr val="tx2"/>
              </a:solidFill>
              <a:latin typeface="+mn-lt"/>
              <a:cs typeface="+mn-cs"/>
            </a:endParaRPr>
          </a:p>
        </p:txBody>
      </p:sp>
      <p:sp>
        <p:nvSpPr>
          <p:cNvPr id="27" name="Rectangle 26"/>
          <p:cNvSpPr/>
          <p:nvPr/>
        </p:nvSpPr>
        <p:spPr>
          <a:xfrm>
            <a:off x="357158" y="3000372"/>
            <a:ext cx="2143140" cy="430887"/>
          </a:xfrm>
          <a:prstGeom prst="rect">
            <a:avLst/>
          </a:prstGeom>
        </p:spPr>
        <p:txBody>
          <a:bodyPr wrap="square">
            <a:spAutoFit/>
          </a:bodyPr>
          <a:lstStyle/>
          <a:p>
            <a:r>
              <a:rPr lang="fr-FR" sz="1100" dirty="0" smtClean="0">
                <a:solidFill>
                  <a:srgbClr val="002776"/>
                </a:solidFill>
                <a:latin typeface="Arial"/>
                <a:cs typeface="+mn-cs"/>
              </a:rPr>
              <a:t>(certificat d’Alice signé par l’autorité de certification)</a:t>
            </a:r>
            <a:endParaRPr lang="fr-FR" dirty="0"/>
          </a:p>
        </p:txBody>
      </p:sp>
      <p:cxnSp>
        <p:nvCxnSpPr>
          <p:cNvPr id="28" name="Straight Arrow Connector 27"/>
          <p:cNvCxnSpPr/>
          <p:nvPr/>
        </p:nvCxnSpPr>
        <p:spPr>
          <a:xfrm rot="5400000" flipH="1" flipV="1">
            <a:off x="1750596" y="2749942"/>
            <a:ext cx="49927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000892" y="2000240"/>
            <a:ext cx="2000264" cy="430887"/>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2. </a:t>
            </a:r>
            <a:r>
              <a:rPr lang="fr-FR" sz="1100" dirty="0" smtClean="0">
                <a:solidFill>
                  <a:schemeClr val="tx2"/>
                </a:solidFill>
                <a:latin typeface="+mn-lt"/>
                <a:cs typeface="+mn-cs"/>
              </a:rPr>
              <a:t>Bob obtient la clé publique de l’autorité de certification.</a:t>
            </a:r>
            <a:endParaRPr lang="fr-FR" sz="1200" b="1" dirty="0">
              <a:solidFill>
                <a:schemeClr val="tx2"/>
              </a:solidFill>
              <a:latin typeface="+mn-lt"/>
              <a:cs typeface="+mn-cs"/>
            </a:endParaRPr>
          </a:p>
        </p:txBody>
      </p:sp>
      <p:sp>
        <p:nvSpPr>
          <p:cNvPr id="17" name="Rectangle 16"/>
          <p:cNvSpPr/>
          <p:nvPr/>
        </p:nvSpPr>
        <p:spPr>
          <a:xfrm>
            <a:off x="7000892" y="2500306"/>
            <a:ext cx="2000264" cy="600164"/>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3. </a:t>
            </a:r>
            <a:r>
              <a:rPr lang="fr-FR" sz="1100" dirty="0" smtClean="0">
                <a:solidFill>
                  <a:schemeClr val="tx2"/>
                </a:solidFill>
                <a:latin typeface="+mn-lt"/>
                <a:cs typeface="+mn-cs"/>
              </a:rPr>
              <a:t>A partir du certificat, Bob recalcule l’empreinte du certificat reçu d’Alice (hash).</a:t>
            </a:r>
            <a:endParaRPr lang="fr-FR" sz="1200" b="1" dirty="0">
              <a:solidFill>
                <a:schemeClr val="tx2"/>
              </a:solidFill>
              <a:latin typeface="+mn-lt"/>
              <a:cs typeface="+mn-cs"/>
            </a:endParaRPr>
          </a:p>
        </p:txBody>
      </p:sp>
      <p:sp>
        <p:nvSpPr>
          <p:cNvPr id="18" name="Rectangle 17"/>
          <p:cNvSpPr/>
          <p:nvPr/>
        </p:nvSpPr>
        <p:spPr>
          <a:xfrm>
            <a:off x="7000892" y="3143248"/>
            <a:ext cx="2000264" cy="769441"/>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4</a:t>
            </a:r>
            <a:r>
              <a:rPr lang="fr-FR" sz="1100" b="1" dirty="0" smtClean="0">
                <a:solidFill>
                  <a:schemeClr val="tx2"/>
                </a:solidFill>
                <a:latin typeface="+mn-lt"/>
                <a:cs typeface="+mn-cs"/>
              </a:rPr>
              <a:t>. </a:t>
            </a:r>
            <a:r>
              <a:rPr lang="fr-FR" sz="1100" dirty="0" smtClean="0">
                <a:solidFill>
                  <a:schemeClr val="tx2"/>
                </a:solidFill>
                <a:latin typeface="+mn-lt"/>
                <a:cs typeface="+mn-cs"/>
              </a:rPr>
              <a:t>Bob déchiffre l’empreinte présente dans le certificat avec la clé publique de l’autorité de certification. </a:t>
            </a:r>
            <a:endParaRPr lang="fr-FR" sz="1050" b="1" dirty="0">
              <a:solidFill>
                <a:schemeClr val="tx2"/>
              </a:solidFill>
            </a:endParaRPr>
          </a:p>
        </p:txBody>
      </p:sp>
      <p:sp>
        <p:nvSpPr>
          <p:cNvPr id="19" name="Rectangle 18"/>
          <p:cNvSpPr/>
          <p:nvPr/>
        </p:nvSpPr>
        <p:spPr>
          <a:xfrm>
            <a:off x="7000860" y="3925677"/>
            <a:ext cx="2143140" cy="646331"/>
          </a:xfrm>
          <a:prstGeom prst="rect">
            <a:avLst/>
          </a:prstGeom>
        </p:spPr>
        <p:txBody>
          <a:bodyPr wrap="square">
            <a:spAutoFit/>
          </a:bodyPr>
          <a:lstStyle/>
          <a:p>
            <a:r>
              <a:rPr lang="fr-FR" sz="900" b="1" dirty="0" smtClean="0"/>
              <a:t>Bob peut ainsi authentifier le hash comme ayant été fourni par l’autorité de certification concernée.</a:t>
            </a:r>
            <a:endParaRPr lang="fr-FR" sz="900" b="1" dirty="0"/>
          </a:p>
        </p:txBody>
      </p:sp>
      <p:sp>
        <p:nvSpPr>
          <p:cNvPr id="20" name="Rectangle 19"/>
          <p:cNvSpPr/>
          <p:nvPr/>
        </p:nvSpPr>
        <p:spPr>
          <a:xfrm>
            <a:off x="3571868" y="6143644"/>
            <a:ext cx="2786082" cy="507831"/>
          </a:xfrm>
          <a:prstGeom prst="rect">
            <a:avLst/>
          </a:prstGeom>
          <a:solidFill>
            <a:schemeClr val="accent2"/>
          </a:solidFill>
        </p:spPr>
        <p:txBody>
          <a:bodyPr wrap="square">
            <a:spAutoFit/>
          </a:bodyPr>
          <a:lstStyle/>
          <a:p>
            <a:r>
              <a:rPr lang="fr-FR" sz="900" b="1" dirty="0" smtClean="0"/>
              <a:t>Bob est ainsi certain de disposer de la clé publique d’Alice, en se basant sur la validation du certificat par une autorité de certification.</a:t>
            </a:r>
            <a:endParaRPr lang="fr-FR" sz="900" b="1" dirty="0"/>
          </a:p>
        </p:txBody>
      </p:sp>
      <p:sp>
        <p:nvSpPr>
          <p:cNvPr id="23" name="Rectangle 22"/>
          <p:cNvSpPr/>
          <p:nvPr/>
        </p:nvSpPr>
        <p:spPr>
          <a:xfrm>
            <a:off x="285720" y="5715016"/>
            <a:ext cx="2357454" cy="738664"/>
          </a:xfrm>
          <a:prstGeom prst="rect">
            <a:avLst/>
          </a:prstGeom>
          <a:solidFill>
            <a:schemeClr val="accent2"/>
          </a:solidFill>
        </p:spPr>
        <p:txBody>
          <a:bodyPr wrap="square">
            <a:spAutoFit/>
          </a:bodyPr>
          <a:lstStyle/>
          <a:p>
            <a:r>
              <a:rPr lang="fr-FR" sz="1050" dirty="0" smtClean="0"/>
              <a:t>De même, Alice pourra demander à Bob de s’authentifier au moyen d’un certificat remis par une autorité de certification</a:t>
            </a:r>
            <a:endParaRPr lang="fr-FR" sz="1050" dirty="0"/>
          </a:p>
        </p:txBody>
      </p:sp>
      <p:sp>
        <p:nvSpPr>
          <p:cNvPr id="1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hybride </a:t>
            </a:r>
            <a:r>
              <a:rPr lang="fr-CH" sz="1400" dirty="0" smtClean="0">
                <a:solidFill>
                  <a:schemeClr val="accent1">
                    <a:lumMod val="60000"/>
                    <a:lumOff val="40000"/>
                  </a:schemeClr>
                </a:solidFill>
              </a:rPr>
              <a:t>(association du chiffrement à clé publique et du chiffrement symétrique) </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0948" name="Object 4"/>
          <p:cNvGraphicFramePr>
            <a:graphicFrameLocks noChangeAspect="1"/>
          </p:cNvGraphicFramePr>
          <p:nvPr/>
        </p:nvGraphicFramePr>
        <p:xfrm>
          <a:off x="760113" y="1340768"/>
          <a:ext cx="7669539" cy="5277962"/>
        </p:xfrm>
        <a:graphic>
          <a:graphicData uri="http://schemas.openxmlformats.org/presentationml/2006/ole">
            <mc:AlternateContent xmlns:mc="http://schemas.openxmlformats.org/markup-compatibility/2006">
              <mc:Choice xmlns:v="urn:schemas-microsoft-com:vml" Requires="v">
                <p:oleObj spid="_x0000_s109667" name="Visio" r:id="rId4" imgW="11310030" imgH="7782913" progId="Visio.Drawing.11">
                  <p:embed/>
                </p:oleObj>
              </mc:Choice>
              <mc:Fallback>
                <p:oleObj name="Visio" r:id="rId4" imgW="11310030" imgH="7782913"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113" y="1340768"/>
                        <a:ext cx="7669539" cy="52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grpSp>
        <p:nvGrpSpPr>
          <p:cNvPr id="2" name="Group 26"/>
          <p:cNvGrpSpPr/>
          <p:nvPr/>
        </p:nvGrpSpPr>
        <p:grpSpPr>
          <a:xfrm>
            <a:off x="571472" y="720711"/>
            <a:ext cx="1962150" cy="708025"/>
            <a:chOff x="571472" y="720711"/>
            <a:chExt cx="1962150" cy="708025"/>
          </a:xfrm>
        </p:grpSpPr>
        <p:sp>
          <p:nvSpPr>
            <p:cNvPr id="16" name="Rectangle 15"/>
            <p:cNvSpPr/>
            <p:nvPr/>
          </p:nvSpPr>
          <p:spPr>
            <a:xfrm>
              <a:off x="571472" y="1000111"/>
              <a:ext cx="1928813"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21" name="Rectangle 20"/>
            <p:cNvSpPr>
              <a:spLocks noChangeArrowheads="1"/>
            </p:cNvSpPr>
            <p:nvPr/>
          </p:nvSpPr>
          <p:spPr bwMode="auto">
            <a:xfrm>
              <a:off x="1944660" y="720711"/>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grpSp>
      <p:grpSp>
        <p:nvGrpSpPr>
          <p:cNvPr id="3" name="Group 29"/>
          <p:cNvGrpSpPr/>
          <p:nvPr/>
        </p:nvGrpSpPr>
        <p:grpSpPr>
          <a:xfrm>
            <a:off x="2500309" y="720711"/>
            <a:ext cx="1571625" cy="708025"/>
            <a:chOff x="2500309" y="720711"/>
            <a:chExt cx="1571625" cy="708025"/>
          </a:xfrm>
        </p:grpSpPr>
        <p:sp>
          <p:nvSpPr>
            <p:cNvPr id="18" name="Rectangle 17"/>
            <p:cNvSpPr/>
            <p:nvPr/>
          </p:nvSpPr>
          <p:spPr>
            <a:xfrm>
              <a:off x="2500309" y="1000111"/>
              <a:ext cx="1571625"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22" name="Rectangle 21"/>
            <p:cNvSpPr>
              <a:spLocks noChangeArrowheads="1"/>
            </p:cNvSpPr>
            <p:nvPr/>
          </p:nvSpPr>
          <p:spPr bwMode="auto">
            <a:xfrm>
              <a:off x="3301997" y="720711"/>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grpSp>
        <p:nvGrpSpPr>
          <p:cNvPr id="4" name="Group 27"/>
          <p:cNvGrpSpPr/>
          <p:nvPr/>
        </p:nvGrpSpPr>
        <p:grpSpPr>
          <a:xfrm>
            <a:off x="3857620" y="785794"/>
            <a:ext cx="2105025" cy="844550"/>
            <a:chOff x="8182015" y="1285853"/>
            <a:chExt cx="2105025" cy="844550"/>
          </a:xfrm>
        </p:grpSpPr>
        <p:sp>
          <p:nvSpPr>
            <p:cNvPr id="19" name="Rectangle 18"/>
            <p:cNvSpPr/>
            <p:nvPr/>
          </p:nvSpPr>
          <p:spPr>
            <a:xfrm>
              <a:off x="8182015" y="1493815"/>
              <a:ext cx="1928813" cy="6365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smtClean="0">
                  <a:solidFill>
                    <a:schemeClr val="tx1"/>
                  </a:solidFill>
                </a:rPr>
                <a:t>Authentification </a:t>
              </a:r>
              <a:r>
                <a:rPr lang="fr-CH" sz="1400" b="1" dirty="0">
                  <a:solidFill>
                    <a:schemeClr val="tx1"/>
                  </a:solidFill>
                </a:rPr>
                <a:t/>
              </a:r>
              <a:br>
                <a:rPr lang="fr-CH" sz="1400" b="1" dirty="0">
                  <a:solidFill>
                    <a:schemeClr val="tx1"/>
                  </a:solidFill>
                </a:rPr>
              </a:br>
              <a:r>
                <a:rPr lang="fr-CH" sz="1000" b="1" dirty="0">
                  <a:solidFill>
                    <a:schemeClr val="tx1"/>
                  </a:solidFill>
                </a:rPr>
                <a:t>  </a:t>
              </a:r>
              <a:r>
                <a:rPr lang="fr-CH" sz="1000" dirty="0"/>
                <a:t> - du destinataire</a:t>
              </a:r>
              <a:br>
                <a:rPr lang="fr-CH" sz="1000" dirty="0"/>
              </a:br>
              <a:r>
                <a:rPr lang="fr-CH" sz="1000" b="1" dirty="0">
                  <a:solidFill>
                    <a:schemeClr val="tx1"/>
                  </a:solidFill>
                </a:rPr>
                <a:t>  </a:t>
              </a:r>
              <a:r>
                <a:rPr lang="fr-CH" sz="1000" dirty="0"/>
                <a:t> - de l’expéditeur</a:t>
              </a:r>
              <a:br>
                <a:rPr lang="fr-CH" sz="1000" dirty="0"/>
              </a:br>
              <a:endParaRPr lang="fr-CH" sz="1000" b="1" dirty="0">
                <a:solidFill>
                  <a:schemeClr val="tx1"/>
                </a:solidFill>
              </a:endParaRPr>
            </a:p>
          </p:txBody>
        </p:sp>
        <p:sp>
          <p:nvSpPr>
            <p:cNvPr id="23" name="Rectangle 22"/>
            <p:cNvSpPr>
              <a:spLocks noChangeArrowheads="1"/>
            </p:cNvSpPr>
            <p:nvPr/>
          </p:nvSpPr>
          <p:spPr bwMode="auto">
            <a:xfrm>
              <a:off x="9698078" y="1285853"/>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grpSp>
        <p:nvGrpSpPr>
          <p:cNvPr id="5" name="Group 30"/>
          <p:cNvGrpSpPr/>
          <p:nvPr/>
        </p:nvGrpSpPr>
        <p:grpSpPr>
          <a:xfrm>
            <a:off x="6038875" y="785794"/>
            <a:ext cx="2709589" cy="708025"/>
            <a:chOff x="6038875" y="785794"/>
            <a:chExt cx="2176463" cy="708025"/>
          </a:xfrm>
        </p:grpSpPr>
        <p:sp>
          <p:nvSpPr>
            <p:cNvPr id="20" name="Rectangle 19"/>
            <p:cNvSpPr/>
            <p:nvPr/>
          </p:nvSpPr>
          <p:spPr>
            <a:xfrm>
              <a:off x="6038875" y="993757"/>
              <a:ext cx="2176463" cy="434975"/>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smtClean="0">
                  <a:solidFill>
                    <a:schemeClr val="tx1"/>
                  </a:solidFill>
                </a:rPr>
                <a:t>Non-répudiation</a:t>
              </a:r>
              <a:r>
                <a:rPr lang="fr-CH" sz="1400" b="1" dirty="0">
                  <a:solidFill>
                    <a:schemeClr val="tx1"/>
                  </a:solidFill>
                </a:rPr>
                <a:t/>
              </a:r>
              <a:br>
                <a:rPr lang="fr-CH" sz="1400" b="1" dirty="0">
                  <a:solidFill>
                    <a:schemeClr val="tx1"/>
                  </a:solidFill>
                </a:rPr>
              </a:br>
              <a:r>
                <a:rPr lang="fr-CH" sz="1000" dirty="0" smtClean="0">
                  <a:solidFill>
                    <a:srgbClr val="000000"/>
                  </a:solidFill>
                </a:rPr>
                <a:t>- </a:t>
              </a:r>
              <a:r>
                <a:rPr lang="fr-CH" sz="1000" dirty="0">
                  <a:solidFill>
                    <a:srgbClr val="000000"/>
                  </a:solidFill>
                </a:rPr>
                <a:t>prouve l’identité </a:t>
              </a:r>
              <a:r>
                <a:rPr lang="fr-CH" sz="1000" dirty="0" smtClean="0">
                  <a:solidFill>
                    <a:srgbClr val="000000"/>
                  </a:solidFill>
                </a:rPr>
                <a:t>des parties et la validité du document</a:t>
              </a:r>
              <a:endParaRPr lang="fr-CH" sz="1400" b="1" dirty="0">
                <a:solidFill>
                  <a:schemeClr val="tx1"/>
                </a:solidFill>
              </a:endParaRPr>
            </a:p>
          </p:txBody>
        </p:sp>
        <p:sp>
          <p:nvSpPr>
            <p:cNvPr id="24" name="Rectangle 23"/>
            <p:cNvSpPr>
              <a:spLocks noChangeArrowheads="1"/>
            </p:cNvSpPr>
            <p:nvPr/>
          </p:nvSpPr>
          <p:spPr bwMode="auto">
            <a:xfrm>
              <a:off x="7626375" y="785794"/>
              <a:ext cx="588963"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sp>
        <p:nvSpPr>
          <p:cNvPr id="17" name="Rectangle 32"/>
          <p:cNvSpPr>
            <a:spLocks noChangeArrowheads="1"/>
          </p:cNvSpPr>
          <p:nvPr/>
        </p:nvSpPr>
        <p:spPr bwMode="auto">
          <a:xfrm>
            <a:off x="7000892" y="428604"/>
            <a:ext cx="1928826" cy="461665"/>
          </a:xfrm>
          <a:prstGeom prst="rect">
            <a:avLst/>
          </a:prstGeom>
          <a:noFill/>
          <a:ln w="9525">
            <a:noFill/>
            <a:miter lim="800000"/>
            <a:headEnd/>
            <a:tailEnd/>
          </a:ln>
        </p:spPr>
        <p:txBody>
          <a:bodyPr wrap="square">
            <a:spAutoFit/>
          </a:bodyPr>
          <a:lstStyle/>
          <a:p>
            <a:r>
              <a:rPr lang="fr-CH" sz="800" b="1" dirty="0" smtClean="0"/>
              <a:t>La confiance en la clé publique de Alice et Bob est garantie par les  autorités de certification.</a:t>
            </a:r>
            <a:endParaRPr lang="fr-CH" sz="800" b="1" dirty="0"/>
          </a:p>
        </p:txBody>
      </p:sp>
      <p:sp>
        <p:nvSpPr>
          <p:cNvPr id="2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600" dirty="0" smtClean="0">
                <a:solidFill>
                  <a:schemeClr val="accent1">
                    <a:lumMod val="60000"/>
                    <a:lumOff val="40000"/>
                  </a:schemeClr>
                </a:solidFill>
              </a:rPr>
              <a:t>Résumé: vue d’ensemble d’un échange sécurisé et authentifié</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761794" y="2204864"/>
            <a:ext cx="7481535" cy="2554545"/>
          </a:xfrm>
          <a:prstGeom prst="rect">
            <a:avLst/>
          </a:prstGeom>
        </p:spPr>
        <p:txBody>
          <a:bodyPr wrap="none">
            <a:spAutoFit/>
          </a:bodyPr>
          <a:lstStyle/>
          <a:p>
            <a:pPr algn="ctr"/>
            <a:r>
              <a:rPr lang="fr-CH" sz="8000" b="1" dirty="0" smtClean="0">
                <a:solidFill>
                  <a:srgbClr val="002776">
                    <a:lumMod val="60000"/>
                    <a:lumOff val="40000"/>
                  </a:srgbClr>
                </a:solidFill>
                <a:ea typeface="+mj-ea"/>
                <a:cs typeface="+mj-cs"/>
              </a:rPr>
              <a:t>Cryptographie </a:t>
            </a:r>
            <a:br>
              <a:rPr lang="fr-CH" sz="8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a:t>
            </a:r>
            <a:br>
              <a:rPr lang="fr-CH" sz="4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applications pratiques</a:t>
            </a:r>
            <a:endParaRPr lang="fr-FR" sz="8000" dirty="0"/>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2915816" y="2780928"/>
            <a:ext cx="3136115" cy="1323439"/>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1. SSL / TLS</a:t>
            </a:r>
            <a:br>
              <a:rPr lang="fr-CH" sz="4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a:t>
            </a:r>
            <a:r>
              <a:rPr lang="fr-CH" sz="4000" b="1" dirty="0" err="1" smtClean="0">
                <a:solidFill>
                  <a:srgbClr val="002776">
                    <a:lumMod val="60000"/>
                    <a:lumOff val="40000"/>
                  </a:srgbClr>
                </a:solidFill>
                <a:ea typeface="+mj-ea"/>
                <a:cs typeface="+mj-cs"/>
              </a:rPr>
              <a:t>https</a:t>
            </a:r>
            <a:r>
              <a:rPr lang="fr-CH" sz="4000" b="1" dirty="0" smtClean="0">
                <a:solidFill>
                  <a:srgbClr val="002776">
                    <a:lumMod val="60000"/>
                    <a:lumOff val="40000"/>
                  </a:srgbClr>
                </a:solidFill>
                <a:ea typeface="+mj-ea"/>
                <a:cs typeface="+mj-cs"/>
              </a:rPr>
              <a:t>)</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412651"/>
          </a:xfrm>
        </p:spPr>
        <p:txBody>
          <a:bodyPr/>
          <a:lstStyle/>
          <a:p>
            <a:pPr marL="182563" lvl="2" indent="-1588" eaLnBrk="1" hangingPunct="1">
              <a:buFont typeface="Arial" pitchFamily="34" charset="0"/>
              <a:buNone/>
              <a:tabLst>
                <a:tab pos="8123238" algn="l"/>
                <a:tab pos="8229600" algn="r"/>
              </a:tabLst>
              <a:defRPr/>
            </a:pPr>
            <a:r>
              <a:rPr lang="fr-FR" sz="1600" b="1" dirty="0" smtClean="0"/>
              <a:t>Etablissement d’une session TLS:</a:t>
            </a: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graphicFrame>
        <p:nvGraphicFramePr>
          <p:cNvPr id="211972" name="Object 4"/>
          <p:cNvGraphicFramePr>
            <a:graphicFrameLocks noChangeAspect="1"/>
          </p:cNvGraphicFramePr>
          <p:nvPr/>
        </p:nvGraphicFramePr>
        <p:xfrm>
          <a:off x="157163" y="1271240"/>
          <a:ext cx="8831262" cy="4318000"/>
        </p:xfrm>
        <a:graphic>
          <a:graphicData uri="http://schemas.openxmlformats.org/presentationml/2006/ole">
            <mc:AlternateContent xmlns:mc="http://schemas.openxmlformats.org/markup-compatibility/2006">
              <mc:Choice xmlns:v="urn:schemas-microsoft-com:vml" Requires="v">
                <p:oleObj spid="_x0000_s110691" name="Visio" r:id="rId4" imgW="8849487" imgH="4331589" progId="Visio.Drawing.11">
                  <p:embed/>
                </p:oleObj>
              </mc:Choice>
              <mc:Fallback>
                <p:oleObj name="Visio" r:id="rId4" imgW="8849487" imgH="4331589"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63" y="1271240"/>
                        <a:ext cx="8831262"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11" name="Rectangle 10"/>
          <p:cNvSpPr/>
          <p:nvPr/>
        </p:nvSpPr>
        <p:spPr>
          <a:xfrm>
            <a:off x="285720" y="3571876"/>
            <a:ext cx="2342064" cy="276999"/>
          </a:xfrm>
          <a:prstGeom prst="rect">
            <a:avLst/>
          </a:prstGeom>
        </p:spPr>
        <p:txBody>
          <a:bodyPr wrap="square">
            <a:spAutoFit/>
          </a:bodyPr>
          <a:lstStyle/>
          <a:p>
            <a:pPr marL="3175" lvl="2" indent="-1588" defTabSz="913964">
              <a:spcAft>
                <a:spcPts val="275"/>
              </a:spcAft>
              <a:buFont typeface="Arial" pitchFamily="34" charset="0"/>
              <a:buChar char="•"/>
              <a:tabLst>
                <a:tab pos="8123238" algn="l"/>
                <a:tab pos="8229600" algn="r"/>
              </a:tabLst>
              <a:defRPr/>
            </a:pPr>
            <a:r>
              <a:rPr lang="fr-FR" sz="1200" b="1" dirty="0" smtClean="0">
                <a:solidFill>
                  <a:schemeClr val="tx2"/>
                </a:solidFill>
                <a:latin typeface="+mn-lt"/>
                <a:cs typeface="+mn-cs"/>
              </a:rPr>
              <a:t> Par défaut: client anonyme.</a:t>
            </a:r>
          </a:p>
        </p:txBody>
      </p:sp>
      <p:sp>
        <p:nvSpPr>
          <p:cNvPr id="12" name="Rectangle 11"/>
          <p:cNvSpPr/>
          <p:nvPr/>
        </p:nvSpPr>
        <p:spPr>
          <a:xfrm>
            <a:off x="285720" y="4005064"/>
            <a:ext cx="2143140" cy="830997"/>
          </a:xfrm>
          <a:prstGeom prst="rect">
            <a:avLst/>
          </a:prstGeom>
        </p:spPr>
        <p:txBody>
          <a:bodyPr wrap="square">
            <a:spAutoFit/>
          </a:bodyPr>
          <a:lstStyle/>
          <a:p>
            <a:pPr marL="3175" lvl="2" indent="-1588" defTabSz="913964">
              <a:spcAft>
                <a:spcPts val="275"/>
              </a:spcAft>
              <a:buFont typeface="Arial" pitchFamily="34" charset="0"/>
              <a:buChar char="•"/>
              <a:tabLst>
                <a:tab pos="8123238" algn="l"/>
                <a:tab pos="8229600" algn="r"/>
              </a:tabLst>
              <a:defRPr/>
            </a:pPr>
            <a:r>
              <a:rPr lang="fr-FR" sz="1200" b="1" dirty="0" smtClean="0">
                <a:solidFill>
                  <a:schemeClr val="tx2"/>
                </a:solidFill>
                <a:latin typeface="+mn-lt"/>
                <a:cs typeface="+mn-cs"/>
              </a:rPr>
              <a:t> (option) le serveur peut demander l’authentification du client par un certificat.</a:t>
            </a:r>
          </a:p>
        </p:txBody>
      </p:sp>
      <p:grpSp>
        <p:nvGrpSpPr>
          <p:cNvPr id="2" name="Group 12"/>
          <p:cNvGrpSpPr/>
          <p:nvPr/>
        </p:nvGrpSpPr>
        <p:grpSpPr>
          <a:xfrm>
            <a:off x="500034" y="5734077"/>
            <a:ext cx="1962150" cy="708025"/>
            <a:chOff x="571472" y="720711"/>
            <a:chExt cx="1962150" cy="708025"/>
          </a:xfrm>
        </p:grpSpPr>
        <p:sp>
          <p:nvSpPr>
            <p:cNvPr id="14" name="Rectangle 13"/>
            <p:cNvSpPr/>
            <p:nvPr/>
          </p:nvSpPr>
          <p:spPr>
            <a:xfrm>
              <a:off x="571472" y="1000111"/>
              <a:ext cx="1928813"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15" name="Rectangle 14"/>
            <p:cNvSpPr>
              <a:spLocks noChangeArrowheads="1"/>
            </p:cNvSpPr>
            <p:nvPr/>
          </p:nvSpPr>
          <p:spPr bwMode="auto">
            <a:xfrm>
              <a:off x="1944660" y="720711"/>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grpSp>
      <p:grpSp>
        <p:nvGrpSpPr>
          <p:cNvPr id="3" name="Group 15"/>
          <p:cNvGrpSpPr/>
          <p:nvPr/>
        </p:nvGrpSpPr>
        <p:grpSpPr>
          <a:xfrm>
            <a:off x="2428871" y="5734077"/>
            <a:ext cx="1571625" cy="708025"/>
            <a:chOff x="2500309" y="720711"/>
            <a:chExt cx="1571625" cy="708025"/>
          </a:xfrm>
        </p:grpSpPr>
        <p:sp>
          <p:nvSpPr>
            <p:cNvPr id="17" name="Rectangle 16"/>
            <p:cNvSpPr/>
            <p:nvPr/>
          </p:nvSpPr>
          <p:spPr>
            <a:xfrm>
              <a:off x="2500309" y="1000111"/>
              <a:ext cx="1571625"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18" name="Rectangle 17"/>
            <p:cNvSpPr>
              <a:spLocks noChangeArrowheads="1"/>
            </p:cNvSpPr>
            <p:nvPr/>
          </p:nvSpPr>
          <p:spPr bwMode="auto">
            <a:xfrm>
              <a:off x="3301997" y="720711"/>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grpSp>
        <p:nvGrpSpPr>
          <p:cNvPr id="5" name="Group 18"/>
          <p:cNvGrpSpPr/>
          <p:nvPr/>
        </p:nvGrpSpPr>
        <p:grpSpPr>
          <a:xfrm>
            <a:off x="3786182" y="5799160"/>
            <a:ext cx="2105025" cy="844550"/>
            <a:chOff x="8182015" y="1285853"/>
            <a:chExt cx="2105025" cy="844550"/>
          </a:xfrm>
        </p:grpSpPr>
        <p:sp>
          <p:nvSpPr>
            <p:cNvPr id="20" name="Rectangle 19"/>
            <p:cNvSpPr/>
            <p:nvPr/>
          </p:nvSpPr>
          <p:spPr>
            <a:xfrm>
              <a:off x="8182015" y="1493815"/>
              <a:ext cx="1928813" cy="6365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smtClean="0">
                  <a:solidFill>
                    <a:schemeClr val="tx1"/>
                  </a:solidFill>
                </a:rPr>
                <a:t>Authentification </a:t>
              </a:r>
              <a:r>
                <a:rPr lang="fr-CH" sz="1400" b="1" dirty="0">
                  <a:solidFill>
                    <a:schemeClr val="tx1"/>
                  </a:solidFill>
                </a:rPr>
                <a:t/>
              </a:r>
              <a:br>
                <a:rPr lang="fr-CH" sz="1400" b="1" dirty="0">
                  <a:solidFill>
                    <a:schemeClr val="tx1"/>
                  </a:solidFill>
                </a:rPr>
              </a:br>
              <a:r>
                <a:rPr lang="fr-CH" sz="1000" b="1" dirty="0">
                  <a:solidFill>
                    <a:schemeClr val="tx1"/>
                  </a:solidFill>
                </a:rPr>
                <a:t>  </a:t>
              </a:r>
              <a:r>
                <a:rPr lang="fr-CH" sz="1000" dirty="0"/>
                <a:t> - du </a:t>
              </a:r>
              <a:r>
                <a:rPr lang="fr-CH" sz="1000" dirty="0" smtClean="0"/>
                <a:t>serveur</a:t>
              </a:r>
              <a:r>
                <a:rPr lang="fr-CH" sz="1000" dirty="0"/>
                <a:t/>
              </a:r>
              <a:br>
                <a:rPr lang="fr-CH" sz="1000" dirty="0"/>
              </a:br>
              <a:r>
                <a:rPr lang="fr-CH" sz="1000" b="1" dirty="0">
                  <a:solidFill>
                    <a:schemeClr val="tx1"/>
                  </a:solidFill>
                </a:rPr>
                <a:t>  </a:t>
              </a:r>
              <a:r>
                <a:rPr lang="fr-CH" sz="1000" dirty="0"/>
                <a:t> - </a:t>
              </a:r>
              <a:r>
                <a:rPr lang="fr-CH" sz="1000" dirty="0" smtClean="0"/>
                <a:t>du client </a:t>
              </a:r>
              <a:r>
                <a:rPr lang="fr-CH" sz="1000" b="1" dirty="0" smtClean="0"/>
                <a:t>(option)</a:t>
              </a:r>
              <a:r>
                <a:rPr lang="fr-CH" sz="1000" dirty="0"/>
                <a:t/>
              </a:r>
              <a:br>
                <a:rPr lang="fr-CH" sz="1000" dirty="0"/>
              </a:br>
              <a:endParaRPr lang="fr-CH" sz="1000" b="1" dirty="0">
                <a:solidFill>
                  <a:schemeClr val="tx1"/>
                </a:solidFill>
              </a:endParaRPr>
            </a:p>
          </p:txBody>
        </p:sp>
        <p:sp>
          <p:nvSpPr>
            <p:cNvPr id="21" name="Rectangle 20"/>
            <p:cNvSpPr>
              <a:spLocks noChangeArrowheads="1"/>
            </p:cNvSpPr>
            <p:nvPr/>
          </p:nvSpPr>
          <p:spPr bwMode="auto">
            <a:xfrm>
              <a:off x="9698078" y="1285853"/>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grpSp>
        <p:nvGrpSpPr>
          <p:cNvPr id="6" name="Group 21"/>
          <p:cNvGrpSpPr/>
          <p:nvPr/>
        </p:nvGrpSpPr>
        <p:grpSpPr>
          <a:xfrm>
            <a:off x="5967436" y="5799160"/>
            <a:ext cx="2925043" cy="707886"/>
            <a:chOff x="6038874" y="785794"/>
            <a:chExt cx="2925043" cy="707886"/>
          </a:xfrm>
        </p:grpSpPr>
        <p:sp>
          <p:nvSpPr>
            <p:cNvPr id="23" name="Rectangle 22"/>
            <p:cNvSpPr/>
            <p:nvPr/>
          </p:nvSpPr>
          <p:spPr>
            <a:xfrm>
              <a:off x="6038874" y="993757"/>
              <a:ext cx="2925043" cy="434975"/>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smtClean="0">
                  <a:solidFill>
                    <a:schemeClr val="tx1"/>
                  </a:solidFill>
                </a:rPr>
                <a:t>Non-répudiation*</a:t>
              </a:r>
              <a:endParaRPr lang="fr-CH" sz="1400" b="1" dirty="0">
                <a:solidFill>
                  <a:schemeClr val="tx1"/>
                </a:solidFill>
              </a:endParaRPr>
            </a:p>
            <a:p>
              <a:pPr>
                <a:defRPr/>
              </a:pPr>
              <a:r>
                <a:rPr lang="fr-CH" sz="1000" dirty="0">
                  <a:solidFill>
                    <a:srgbClr val="000000"/>
                  </a:solidFill>
                </a:rPr>
                <a:t>     - </a:t>
              </a:r>
              <a:r>
                <a:rPr lang="fr-CH" sz="1000" dirty="0" smtClean="0">
                  <a:solidFill>
                    <a:srgbClr val="000000"/>
                  </a:solidFill>
                </a:rPr>
                <a:t>possible mais requiert des mesures complémentaires</a:t>
              </a:r>
              <a:endParaRPr lang="fr-CH" sz="1400" b="1" dirty="0">
                <a:solidFill>
                  <a:schemeClr val="tx1"/>
                </a:solidFill>
              </a:endParaRPr>
            </a:p>
          </p:txBody>
        </p:sp>
        <p:sp>
          <p:nvSpPr>
            <p:cNvPr id="24" name="Rectangle 23"/>
            <p:cNvSpPr>
              <a:spLocks noChangeArrowheads="1"/>
            </p:cNvSpPr>
            <p:nvPr/>
          </p:nvSpPr>
          <p:spPr bwMode="auto">
            <a:xfrm>
              <a:off x="7626375" y="785794"/>
              <a:ext cx="184731" cy="707886"/>
            </a:xfrm>
            <a:prstGeom prst="rect">
              <a:avLst/>
            </a:prstGeom>
            <a:noFill/>
            <a:ln w="9525">
              <a:noFill/>
              <a:miter lim="800000"/>
              <a:headEnd/>
              <a:tailEnd/>
            </a:ln>
          </p:spPr>
          <p:txBody>
            <a:bodyPr wrap="none">
              <a:spAutoFit/>
            </a:bodyPr>
            <a:lstStyle/>
            <a:p>
              <a:endParaRPr lang="fr-FR" sz="4000" dirty="0">
                <a:solidFill>
                  <a:srgbClr val="FFC000"/>
                </a:solidFill>
              </a:endParaRPr>
            </a:p>
          </p:txBody>
        </p:sp>
      </p:grpSp>
      <p:sp>
        <p:nvSpPr>
          <p:cNvPr id="26" name="Rectangle 32"/>
          <p:cNvSpPr>
            <a:spLocks noChangeArrowheads="1"/>
          </p:cNvSpPr>
          <p:nvPr/>
        </p:nvSpPr>
        <p:spPr bwMode="auto">
          <a:xfrm>
            <a:off x="6516216" y="4725144"/>
            <a:ext cx="2071702" cy="1061829"/>
          </a:xfrm>
          <a:prstGeom prst="rect">
            <a:avLst/>
          </a:prstGeom>
          <a:solidFill>
            <a:srgbClr val="FFFF00"/>
          </a:solidFill>
          <a:ln w="9525">
            <a:noFill/>
            <a:miter lim="800000"/>
            <a:headEnd/>
            <a:tailEnd/>
          </a:ln>
        </p:spPr>
        <p:txBody>
          <a:bodyPr wrap="square">
            <a:spAutoFit/>
          </a:bodyPr>
          <a:lstStyle/>
          <a:p>
            <a:pPr marL="85725" indent="-85725"/>
            <a:r>
              <a:rPr lang="fr-CH" sz="1050" b="1" dirty="0" smtClean="0"/>
              <a:t>* </a:t>
            </a:r>
            <a:r>
              <a:rPr lang="fr-CH" sz="1050" b="1" dirty="0" smtClean="0">
                <a:solidFill>
                  <a:srgbClr val="C00000"/>
                </a:solidFill>
              </a:rPr>
              <a:t>La non-répudiation requiert des moyens de sécurité additionnels </a:t>
            </a:r>
            <a:r>
              <a:rPr lang="fr-CH" sz="1050" b="1" dirty="0" smtClean="0"/>
              <a:t>pour une </a:t>
            </a:r>
            <a:r>
              <a:rPr lang="fr-CH" sz="1050" b="1" u="sng" dirty="0" smtClean="0"/>
              <a:t>authentification forte </a:t>
            </a:r>
            <a:r>
              <a:rPr lang="fr-CH" sz="1050" b="1" dirty="0" smtClean="0"/>
              <a:t>du client et une </a:t>
            </a:r>
            <a:r>
              <a:rPr lang="fr-CH" sz="1050" b="1" u="sng" dirty="0" smtClean="0"/>
              <a:t>signature des transactions</a:t>
            </a:r>
            <a:r>
              <a:rPr lang="fr-CH" sz="1050" b="1" dirty="0" smtClean="0"/>
              <a:t>.</a:t>
            </a:r>
            <a:endParaRPr lang="fr-CH" sz="1050" b="1" dirty="0"/>
          </a:p>
        </p:txBody>
      </p:sp>
      <p:sp>
        <p:nvSpPr>
          <p:cNvPr id="27" name="Rectangle 26"/>
          <p:cNvSpPr/>
          <p:nvPr/>
        </p:nvSpPr>
        <p:spPr>
          <a:xfrm>
            <a:off x="285720" y="5013176"/>
            <a:ext cx="2143140" cy="830997"/>
          </a:xfrm>
          <a:prstGeom prst="rect">
            <a:avLst/>
          </a:prstGeom>
        </p:spPr>
        <p:txBody>
          <a:bodyPr wrap="square">
            <a:spAutoFit/>
          </a:bodyPr>
          <a:lstStyle/>
          <a:p>
            <a:pPr marL="3175" lvl="2" indent="-1588" defTabSz="913964">
              <a:spcAft>
                <a:spcPts val="275"/>
              </a:spcAft>
              <a:buFont typeface="Arial" pitchFamily="34" charset="0"/>
              <a:buChar char="•"/>
              <a:tabLst>
                <a:tab pos="8123238" algn="l"/>
                <a:tab pos="8229600" algn="r"/>
              </a:tabLst>
              <a:defRPr/>
            </a:pPr>
            <a:r>
              <a:rPr lang="fr-FR" sz="1200" b="1" dirty="0" smtClean="0">
                <a:solidFill>
                  <a:schemeClr val="tx2"/>
                </a:solidFill>
                <a:latin typeface="+mn-lt"/>
                <a:cs typeface="+mn-cs"/>
              </a:rPr>
              <a:t> Intégrité: vérifiée par le protocole TLS au moyen d’une fonction HMAC </a:t>
            </a:r>
            <a:r>
              <a:rPr lang="fr-FR" sz="1200" dirty="0">
                <a:solidFill>
                  <a:schemeClr val="tx2"/>
                </a:solidFill>
                <a:latin typeface="+mn-lt"/>
                <a:cs typeface="+mn-cs"/>
              </a:rPr>
              <a:t>(HMAC-SHA-1).</a:t>
            </a:r>
          </a:p>
        </p:txBody>
      </p:sp>
      <p:sp>
        <p:nvSpPr>
          <p:cNvPr id="2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1) SSL / TLS </a:t>
            </a:r>
            <a:r>
              <a:rPr lang="en-GB" sz="1800" dirty="0" smtClean="0">
                <a:solidFill>
                  <a:schemeClr val="accent1">
                    <a:lumMod val="60000"/>
                    <a:lumOff val="40000"/>
                  </a:schemeClr>
                </a:solidFill>
              </a:rPr>
              <a:t>(transport layer security</a:t>
            </a:r>
            <a:r>
              <a:rPr lang="fr-CH" sz="1800" dirty="0" smtClean="0">
                <a:solidFill>
                  <a:schemeClr val="accent1">
                    <a:lumMod val="60000"/>
                    <a:lumOff val="40000"/>
                  </a:schemeClr>
                </a:solidFill>
              </a:rPr>
              <a:t>) </a:t>
            </a:r>
            <a:r>
              <a:rPr lang="fr-CH" sz="1400" b="0" dirty="0" smtClean="0"/>
              <a:t>(ex: </a:t>
            </a:r>
            <a:r>
              <a:rPr lang="fr-CH" sz="1400" b="0" dirty="0" err="1" smtClean="0"/>
              <a:t>https</a:t>
            </a:r>
            <a:r>
              <a:rPr lang="fr-CH" sz="1400" b="0" dirty="0" smtClean="0"/>
              <a:t>, </a:t>
            </a:r>
            <a:r>
              <a:rPr lang="fr-CH" sz="1400" b="0" dirty="0" err="1" smtClean="0"/>
              <a:t>ftps</a:t>
            </a:r>
            <a:r>
              <a:rPr lang="fr-CH" sz="1400" b="0" dirty="0" smtClean="0"/>
              <a:t>)</a:t>
            </a:r>
            <a:endParaRPr lang="fr-CH" sz="1600" b="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linds(horizontal)">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412651"/>
          </a:xfrm>
        </p:spPr>
        <p:txBody>
          <a:bodyPr/>
          <a:lstStyle/>
          <a:p>
            <a:pPr marL="182563" lvl="2" indent="-1588" eaLnBrk="1" hangingPunct="1">
              <a:buFont typeface="Arial" pitchFamily="34" charset="0"/>
              <a:buNone/>
              <a:tabLst>
                <a:tab pos="8123238" algn="l"/>
                <a:tab pos="8229600" algn="r"/>
              </a:tabLst>
              <a:defRPr/>
            </a:pPr>
            <a:r>
              <a:rPr lang="fr-FR" sz="1600" b="1" dirty="0" smtClean="0"/>
              <a:t>Certificats SSL et navigateurs web:</a:t>
            </a: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1) SSL / TLS </a:t>
            </a:r>
            <a:r>
              <a:rPr lang="en-GB" sz="1800" dirty="0" smtClean="0">
                <a:solidFill>
                  <a:schemeClr val="accent1">
                    <a:lumMod val="60000"/>
                    <a:lumOff val="40000"/>
                  </a:schemeClr>
                </a:solidFill>
              </a:rPr>
              <a:t>(transport layer security</a:t>
            </a:r>
            <a:r>
              <a:rPr lang="fr-CH" sz="1800" dirty="0" smtClean="0">
                <a:solidFill>
                  <a:schemeClr val="accent1">
                    <a:lumMod val="60000"/>
                    <a:lumOff val="40000"/>
                  </a:schemeClr>
                </a:solidFill>
              </a:rPr>
              <a:t>)</a:t>
            </a:r>
            <a:endParaRPr lang="fr-CH" sz="1600" b="0" dirty="0" smtClean="0">
              <a:solidFill>
                <a:srgbClr val="00B050"/>
              </a:solidFill>
              <a:cs typeface="Arial" charset="0"/>
            </a:endParaRPr>
          </a:p>
        </p:txBody>
      </p:sp>
      <p:sp>
        <p:nvSpPr>
          <p:cNvPr id="31" name="Rectangle 30"/>
          <p:cNvSpPr/>
          <p:nvPr/>
        </p:nvSpPr>
        <p:spPr>
          <a:xfrm>
            <a:off x="395536" y="1556792"/>
            <a:ext cx="1944216" cy="900246"/>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CH" sz="1050" dirty="0" smtClean="0">
                <a:solidFill>
                  <a:schemeClr val="tx2"/>
                </a:solidFill>
              </a:rPr>
              <a:t>Certificat d’autorités de certification installés dans  un navigateur web (ex: Firefox)</a:t>
            </a:r>
            <a:br>
              <a:rPr lang="fr-CH" sz="1050" dirty="0" smtClean="0">
                <a:solidFill>
                  <a:schemeClr val="tx2"/>
                </a:solidFill>
              </a:rPr>
            </a:br>
            <a:r>
              <a:rPr lang="fr-CH" sz="1050" dirty="0" smtClean="0">
                <a:solidFill>
                  <a:schemeClr val="tx2"/>
                </a:solidFill>
              </a:rPr>
              <a:t>(« liste de certificats racines »)</a:t>
            </a:r>
            <a:endParaRPr lang="fr-FR" sz="1050" dirty="0" smtClean="0">
              <a:solidFill>
                <a:schemeClr val="tx2"/>
              </a:solidFill>
            </a:endParaRPr>
          </a:p>
        </p:txBody>
      </p:sp>
      <p:sp>
        <p:nvSpPr>
          <p:cNvPr id="16" name="Rectangle 15"/>
          <p:cNvSpPr/>
          <p:nvPr/>
        </p:nvSpPr>
        <p:spPr>
          <a:xfrm>
            <a:off x="395536" y="2996952"/>
            <a:ext cx="2232248" cy="2939266"/>
          </a:xfrm>
          <a:prstGeom prst="rect">
            <a:avLst/>
          </a:prstGeom>
        </p:spPr>
        <p:txBody>
          <a:bodyPr wrap="square">
            <a:spAutoFit/>
          </a:bodyPr>
          <a:lstStyle/>
          <a:p>
            <a:pPr marL="3175" lvl="2" indent="-1588" defTabSz="913964">
              <a:spcAft>
                <a:spcPts val="275"/>
              </a:spcAft>
              <a:tabLst>
                <a:tab pos="8123238" algn="l"/>
                <a:tab pos="8229600" algn="r"/>
              </a:tabLst>
              <a:defRPr/>
            </a:pPr>
            <a:r>
              <a:rPr lang="fr-FR" sz="1200" dirty="0" smtClean="0">
                <a:solidFill>
                  <a:schemeClr val="tx2"/>
                </a:solidFill>
              </a:rPr>
              <a:t>Ces certificats sont implicitement considérés comme étant dignes de confiance.</a:t>
            </a:r>
          </a:p>
          <a:p>
            <a:pPr marL="3175" lvl="2" indent="-1588" defTabSz="913964">
              <a:spcAft>
                <a:spcPts val="275"/>
              </a:spcAft>
              <a:tabLst>
                <a:tab pos="8123238" algn="l"/>
                <a:tab pos="8229600" algn="r"/>
              </a:tabLst>
              <a:defRPr/>
            </a:pPr>
            <a:endParaRPr lang="fr-FR" sz="1200" dirty="0" smtClean="0">
              <a:solidFill>
                <a:schemeClr val="tx2"/>
              </a:solidFill>
            </a:endParaRPr>
          </a:p>
          <a:p>
            <a:pPr marL="3175" lvl="2" indent="-1588" defTabSz="913964">
              <a:spcAft>
                <a:spcPts val="275"/>
              </a:spcAft>
              <a:tabLst>
                <a:tab pos="8123238" algn="l"/>
                <a:tab pos="8229600" algn="r"/>
              </a:tabLst>
              <a:defRPr/>
            </a:pPr>
            <a:r>
              <a:rPr lang="fr-CH" sz="1200" dirty="0" smtClean="0">
                <a:solidFill>
                  <a:schemeClr val="tx2"/>
                </a:solidFill>
              </a:rPr>
              <a:t>A chaque connexion HTTPS sur un site, le navigateur vérifie que le certificat du site est signé par une des autorités de certification </a:t>
            </a:r>
            <a:r>
              <a:rPr lang="fr-CH" sz="1200" dirty="0" err="1" smtClean="0">
                <a:solidFill>
                  <a:schemeClr val="tx2"/>
                </a:solidFill>
              </a:rPr>
              <a:t>pré-installées</a:t>
            </a:r>
            <a:r>
              <a:rPr lang="fr-CH" sz="1200" dirty="0" smtClean="0">
                <a:solidFill>
                  <a:schemeClr val="tx2"/>
                </a:solidFill>
              </a:rPr>
              <a:t> </a:t>
            </a:r>
            <a:r>
              <a:rPr lang="fr-CH" sz="1100" dirty="0" smtClean="0">
                <a:solidFill>
                  <a:schemeClr val="tx2"/>
                </a:solidFill>
              </a:rPr>
              <a:t>(«</a:t>
            </a:r>
            <a:r>
              <a:rPr lang="fr-CH" sz="1100" dirty="0" err="1" smtClean="0">
                <a:solidFill>
                  <a:schemeClr val="tx2"/>
                </a:solidFill>
              </a:rPr>
              <a:t>root</a:t>
            </a:r>
            <a:r>
              <a:rPr lang="fr-CH" sz="1100" dirty="0" smtClean="0">
                <a:solidFill>
                  <a:schemeClr val="tx2"/>
                </a:solidFill>
              </a:rPr>
              <a:t> CA»)</a:t>
            </a:r>
            <a:r>
              <a:rPr lang="fr-CH" sz="1200" dirty="0" smtClean="0">
                <a:solidFill>
                  <a:schemeClr val="tx2"/>
                </a:solidFill>
              </a:rPr>
              <a:t>. </a:t>
            </a:r>
            <a:br>
              <a:rPr lang="fr-CH" sz="1200" dirty="0" smtClean="0">
                <a:solidFill>
                  <a:schemeClr val="tx2"/>
                </a:solidFill>
              </a:rPr>
            </a:br>
            <a:r>
              <a:rPr lang="fr-CH" sz="1200" dirty="0" smtClean="0">
                <a:solidFill>
                  <a:schemeClr val="tx2"/>
                </a:solidFill>
              </a:rPr>
              <a:t/>
            </a:r>
            <a:br>
              <a:rPr lang="fr-CH" sz="1200" dirty="0" smtClean="0">
                <a:solidFill>
                  <a:schemeClr val="tx2"/>
                </a:solidFill>
              </a:rPr>
            </a:br>
            <a:r>
              <a:rPr lang="fr-CH" sz="1200" dirty="0" smtClean="0">
                <a:solidFill>
                  <a:schemeClr val="tx2"/>
                </a:solidFill>
              </a:rPr>
              <a:t>Si le certificat est bien signé par une de ces autorités, aucune alerte n'est affichée.</a:t>
            </a:r>
            <a:endParaRPr lang="fr-FR" sz="1200" dirty="0" smtClean="0">
              <a:solidFill>
                <a:schemeClr val="tx2"/>
              </a:solidFill>
            </a:endParaRPr>
          </a:p>
        </p:txBody>
      </p:sp>
      <p:pic>
        <p:nvPicPr>
          <p:cNvPr id="20993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378024"/>
            <a:ext cx="5092579" cy="3088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993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3356992"/>
            <a:ext cx="3951745" cy="318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858" y="980728"/>
            <a:ext cx="4047489"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9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37648" b="20894"/>
          <a:stretch/>
        </p:blipFill>
        <p:spPr bwMode="auto">
          <a:xfrm>
            <a:off x="2178596" y="3219853"/>
            <a:ext cx="5201716" cy="165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94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30185"/>
          <a:stretch/>
        </p:blipFill>
        <p:spPr bwMode="auto">
          <a:xfrm>
            <a:off x="1259632" y="5721437"/>
            <a:ext cx="6573440" cy="736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5"/>
          <p:cNvSpPr>
            <a:spLocks noGrp="1"/>
          </p:cNvSpPr>
          <p:nvPr>
            <p:ph idx="1"/>
          </p:nvPr>
        </p:nvSpPr>
        <p:spPr>
          <a:xfrm>
            <a:off x="428625" y="1000125"/>
            <a:ext cx="8607425" cy="412651"/>
          </a:xfrm>
        </p:spPr>
        <p:txBody>
          <a:bodyPr/>
          <a:lstStyle/>
          <a:p>
            <a:pPr marL="182563" lvl="2" indent="-1588" eaLnBrk="1" hangingPunct="1">
              <a:buFont typeface="Arial" pitchFamily="34" charset="0"/>
              <a:buNone/>
              <a:tabLst>
                <a:tab pos="8123238" algn="l"/>
                <a:tab pos="8229600" algn="r"/>
              </a:tabLst>
              <a:defRPr/>
            </a:pPr>
            <a:r>
              <a:rPr lang="fr-FR" sz="1600" b="1" dirty="0" smtClean="0"/>
              <a:t>Certificats SSL:</a:t>
            </a: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1) SSL / TLS </a:t>
            </a:r>
            <a:r>
              <a:rPr lang="en-GB" sz="1800" dirty="0" smtClean="0">
                <a:solidFill>
                  <a:schemeClr val="accent1">
                    <a:lumMod val="60000"/>
                    <a:lumOff val="40000"/>
                  </a:schemeClr>
                </a:solidFill>
              </a:rPr>
              <a:t>(transport layer security</a:t>
            </a:r>
            <a:r>
              <a:rPr lang="fr-CH" sz="1800" dirty="0" smtClean="0">
                <a:solidFill>
                  <a:schemeClr val="accent1">
                    <a:lumMod val="60000"/>
                    <a:lumOff val="40000"/>
                  </a:schemeClr>
                </a:solidFill>
              </a:rPr>
              <a:t>)</a:t>
            </a:r>
            <a:endParaRPr lang="fr-CH" sz="1600" b="0" dirty="0" smtClean="0">
              <a:solidFill>
                <a:srgbClr val="00B050"/>
              </a:solidFill>
              <a:cs typeface="Arial" charset="0"/>
            </a:endParaRPr>
          </a:p>
        </p:txBody>
      </p:sp>
      <p:sp>
        <p:nvSpPr>
          <p:cNvPr id="28" name="Rectangle 27"/>
          <p:cNvSpPr/>
          <p:nvPr/>
        </p:nvSpPr>
        <p:spPr>
          <a:xfrm>
            <a:off x="323528" y="1525309"/>
            <a:ext cx="2016224" cy="1415772"/>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FR" sz="900" dirty="0" smtClean="0">
                <a:solidFill>
                  <a:schemeClr val="tx2"/>
                </a:solidFill>
                <a:latin typeface="+mn-lt"/>
                <a:cs typeface="+mn-cs"/>
              </a:rPr>
              <a:t>Certificat non-signé par une autorité de certification. Par exemple: </a:t>
            </a:r>
          </a:p>
          <a:p>
            <a:pPr marL="173037" lvl="2" indent="-171450" defTabSz="913964">
              <a:spcAft>
                <a:spcPts val="275"/>
              </a:spcAft>
              <a:buFont typeface="Arial" panose="020B0604020202020204" pitchFamily="34" charset="0"/>
              <a:buChar char="•"/>
              <a:tabLst>
                <a:tab pos="8123238" algn="l"/>
                <a:tab pos="8229600" algn="r"/>
              </a:tabLst>
              <a:defRPr/>
            </a:pPr>
            <a:r>
              <a:rPr lang="fr-FR" sz="900" dirty="0" smtClean="0">
                <a:solidFill>
                  <a:schemeClr val="tx2"/>
                </a:solidFill>
                <a:latin typeface="+mn-lt"/>
                <a:cs typeface="+mn-cs"/>
              </a:rPr>
              <a:t>CA interne (p.ex. Intranet d’entreprise)  -&gt; message d’erreur si le navigateur n’est pas autorisé à faire confiance à cette autorité de certification</a:t>
            </a:r>
          </a:p>
          <a:p>
            <a:pPr marL="173037" lvl="2" indent="-171450" defTabSz="913964">
              <a:spcAft>
                <a:spcPts val="275"/>
              </a:spcAft>
              <a:buFont typeface="Arial" panose="020B0604020202020204" pitchFamily="34" charset="0"/>
              <a:buChar char="•"/>
              <a:tabLst>
                <a:tab pos="8123238" algn="l"/>
                <a:tab pos="8229600" algn="r"/>
              </a:tabLst>
              <a:defRPr/>
            </a:pPr>
            <a:r>
              <a:rPr lang="fr-FR" sz="900" dirty="0" smtClean="0">
                <a:solidFill>
                  <a:schemeClr val="tx2"/>
                </a:solidFill>
                <a:latin typeface="+mn-lt"/>
                <a:cs typeface="+mn-cs"/>
              </a:rPr>
              <a:t>site web public mal configuré (cas présenté ici)</a:t>
            </a:r>
          </a:p>
        </p:txBody>
      </p:sp>
      <p:cxnSp>
        <p:nvCxnSpPr>
          <p:cNvPr id="30" name="Straight Arrow Connector 29"/>
          <p:cNvCxnSpPr/>
          <p:nvPr/>
        </p:nvCxnSpPr>
        <p:spPr>
          <a:xfrm>
            <a:off x="2339752" y="1772816"/>
            <a:ext cx="226844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323528" y="3717032"/>
            <a:ext cx="1656184" cy="369332"/>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FR" sz="900" dirty="0" smtClean="0">
                <a:solidFill>
                  <a:schemeClr val="tx2"/>
                </a:solidFill>
                <a:latin typeface="+mn-lt"/>
                <a:cs typeface="+mn-cs"/>
              </a:rPr>
              <a:t>Certificat signé par une autorité de certification</a:t>
            </a:r>
          </a:p>
        </p:txBody>
      </p:sp>
      <p:cxnSp>
        <p:nvCxnSpPr>
          <p:cNvPr id="34" name="Straight Connector 33"/>
          <p:cNvCxnSpPr/>
          <p:nvPr/>
        </p:nvCxnSpPr>
        <p:spPr>
          <a:xfrm>
            <a:off x="251520" y="3068960"/>
            <a:ext cx="828092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51520" y="5013176"/>
            <a:ext cx="1656184" cy="646331"/>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FR" sz="900" dirty="0" smtClean="0">
                <a:solidFill>
                  <a:schemeClr val="tx2"/>
                </a:solidFill>
                <a:latin typeface="+mn-lt"/>
                <a:cs typeface="+mn-cs"/>
              </a:rPr>
              <a:t>Certificat signé par une autorité de certification avec validation étendue</a:t>
            </a:r>
            <a:br>
              <a:rPr lang="fr-FR" sz="900" dirty="0" smtClean="0">
                <a:solidFill>
                  <a:schemeClr val="tx2"/>
                </a:solidFill>
                <a:latin typeface="+mn-lt"/>
                <a:cs typeface="+mn-cs"/>
              </a:rPr>
            </a:br>
            <a:r>
              <a:rPr lang="fr-FR" sz="900" dirty="0" smtClean="0">
                <a:solidFill>
                  <a:schemeClr val="tx2"/>
                </a:solidFill>
                <a:latin typeface="+mn-lt"/>
                <a:cs typeface="+mn-cs"/>
              </a:rPr>
              <a:t>(</a:t>
            </a:r>
            <a:r>
              <a:rPr lang="fr-FR" sz="900" dirty="0" err="1" smtClean="0">
                <a:solidFill>
                  <a:schemeClr val="tx2"/>
                </a:solidFill>
                <a:latin typeface="+mn-lt"/>
                <a:cs typeface="+mn-cs"/>
              </a:rPr>
              <a:t>extended</a:t>
            </a:r>
            <a:r>
              <a:rPr lang="fr-FR" sz="900" dirty="0" smtClean="0">
                <a:solidFill>
                  <a:schemeClr val="tx2"/>
                </a:solidFill>
                <a:latin typeface="+mn-lt"/>
                <a:cs typeface="+mn-cs"/>
              </a:rPr>
              <a:t> validation », EV)</a:t>
            </a:r>
          </a:p>
        </p:txBody>
      </p:sp>
      <p:cxnSp>
        <p:nvCxnSpPr>
          <p:cNvPr id="36" name="Straight Arrow Connector 35"/>
          <p:cNvCxnSpPr/>
          <p:nvPr/>
        </p:nvCxnSpPr>
        <p:spPr>
          <a:xfrm>
            <a:off x="1907704" y="5589240"/>
            <a:ext cx="288032"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31" idx="3"/>
          </p:cNvCxnSpPr>
          <p:nvPr/>
        </p:nvCxnSpPr>
        <p:spPr>
          <a:xfrm>
            <a:off x="1979712" y="3901698"/>
            <a:ext cx="2799742" cy="4634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6516216" y="5229200"/>
            <a:ext cx="1368152"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7884368" y="5157192"/>
            <a:ext cx="1080120" cy="784830"/>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FR" sz="900" dirty="0" smtClean="0">
                <a:solidFill>
                  <a:schemeClr val="tx2"/>
                </a:solidFill>
                <a:latin typeface="+mn-lt"/>
                <a:cs typeface="+mn-cs"/>
              </a:rPr>
              <a:t>EV: Nom de l’autorité de certification visible dans le navigateur.</a:t>
            </a:r>
          </a:p>
        </p:txBody>
      </p:sp>
      <p:sp>
        <p:nvSpPr>
          <p:cNvPr id="16" name="Rectangle 15"/>
          <p:cNvSpPr/>
          <p:nvPr/>
        </p:nvSpPr>
        <p:spPr>
          <a:xfrm>
            <a:off x="2527823" y="2134781"/>
            <a:ext cx="1872208" cy="784830"/>
          </a:xfrm>
          <a:prstGeom prst="rect">
            <a:avLst/>
          </a:prstGeom>
          <a:solidFill>
            <a:srgbClr val="FFC000"/>
          </a:solidFill>
          <a:ln w="28575">
            <a:solidFill>
              <a:srgbClr val="FFC000"/>
            </a:solidFill>
          </a:ln>
        </p:spPr>
        <p:txBody>
          <a:bodyPr wrap="square">
            <a:spAutoFit/>
          </a:bodyPr>
          <a:lstStyle/>
          <a:p>
            <a:pPr marL="3175" lvl="2" indent="-1588" algn="ctr" defTabSz="913964">
              <a:spcAft>
                <a:spcPts val="275"/>
              </a:spcAft>
              <a:tabLst>
                <a:tab pos="8123238" algn="l"/>
                <a:tab pos="8229600" algn="r"/>
              </a:tabLst>
              <a:defRPr/>
            </a:pPr>
            <a:r>
              <a:rPr lang="fr-FR" sz="900" b="1" dirty="0">
                <a:solidFill>
                  <a:srgbClr val="002776"/>
                </a:solidFill>
              </a:rPr>
              <a:t>Toute la sécurité repose sur la confiance dans les autorités de certification « racines » qui sont définies dans le navigateur.</a:t>
            </a:r>
          </a:p>
        </p:txBody>
      </p:sp>
      <p:sp>
        <p:nvSpPr>
          <p:cNvPr id="2" name="Rectangle 1"/>
          <p:cNvSpPr/>
          <p:nvPr/>
        </p:nvSpPr>
        <p:spPr>
          <a:xfrm>
            <a:off x="4716016" y="2636912"/>
            <a:ext cx="2278188" cy="200055"/>
          </a:xfrm>
          <a:prstGeom prst="rect">
            <a:avLst/>
          </a:prstGeom>
        </p:spPr>
        <p:txBody>
          <a:bodyPr wrap="none">
            <a:spAutoFit/>
          </a:bodyPr>
          <a:lstStyle/>
          <a:p>
            <a:r>
              <a:rPr lang="fr-FR" sz="700" dirty="0" smtClean="0">
                <a:solidFill>
                  <a:schemeClr val="tx2"/>
                </a:solidFill>
              </a:rPr>
              <a:t>Autres </a:t>
            </a:r>
            <a:r>
              <a:rPr lang="fr-FR" sz="700" dirty="0">
                <a:solidFill>
                  <a:schemeClr val="tx2"/>
                </a:solidFill>
              </a:rPr>
              <a:t>exemples disponibles sur </a:t>
            </a:r>
            <a:r>
              <a:rPr lang="fr-FR" sz="700" dirty="0">
                <a:solidFill>
                  <a:schemeClr val="tx2"/>
                </a:solidFill>
                <a:hlinkClick r:id="rId6"/>
              </a:rPr>
              <a:t>https://badssl.com</a:t>
            </a:r>
            <a:r>
              <a:rPr lang="fr-FR" sz="700" dirty="0" smtClean="0">
                <a:solidFill>
                  <a:schemeClr val="tx2"/>
                </a:solidFill>
                <a:hlinkClick r:id="rId6"/>
              </a:rPr>
              <a:t>/</a:t>
            </a:r>
            <a:r>
              <a:rPr lang="fr-FR" sz="700" dirty="0" smtClean="0">
                <a:solidFill>
                  <a:schemeClr val="tx2"/>
                </a:solidFill>
              </a:rPr>
              <a:t>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0"/>
          <p:cNvSpPr>
            <a:spLocks/>
          </p:cNvSpPr>
          <p:nvPr/>
        </p:nvSpPr>
        <p:spPr bwMode="auto">
          <a:xfrm>
            <a:off x="415925" y="2849563"/>
            <a:ext cx="8116515" cy="433387"/>
          </a:xfrm>
          <a:prstGeom prst="rect">
            <a:avLst/>
          </a:prstGeom>
          <a:noFill/>
          <a:ln w="9525">
            <a:noFill/>
            <a:miter lim="800000"/>
            <a:headEnd/>
            <a:tailEnd/>
          </a:ln>
        </p:spPr>
        <p:txBody>
          <a:bodyPr lIns="0" tIns="0" rIns="0" bIns="0"/>
          <a:lstStyle/>
          <a:p>
            <a:pPr marL="514350" indent="-514350" eaLnBrk="0" fontAlgn="base" hangingPunct="0">
              <a:lnSpc>
                <a:spcPts val="3050"/>
              </a:lnSpc>
              <a:spcBef>
                <a:spcPct val="0"/>
              </a:spcBef>
              <a:spcAft>
                <a:spcPct val="0"/>
              </a:spcAft>
            </a:pPr>
            <a:r>
              <a:rPr lang="en-US" sz="2500" b="1" dirty="0" smtClean="0">
                <a:solidFill>
                  <a:srgbClr val="002776"/>
                </a:solidFill>
                <a:cs typeface="Arial" charset="0"/>
              </a:rPr>
              <a:t>I) Introduction – panorama et </a:t>
            </a:r>
            <a:r>
              <a:rPr lang="fr-FR" sz="2500" b="1" dirty="0" smtClean="0">
                <a:solidFill>
                  <a:srgbClr val="002776"/>
                </a:solidFill>
                <a:cs typeface="Arial" charset="0"/>
              </a:rPr>
              <a:t>évolution</a:t>
            </a:r>
            <a:r>
              <a:rPr lang="en-US" sz="2500" b="1" dirty="0" smtClean="0">
                <a:solidFill>
                  <a:srgbClr val="002776"/>
                </a:solidFill>
                <a:cs typeface="Arial" charset="0"/>
              </a:rPr>
              <a:t> des menaces</a:t>
            </a:r>
          </a:p>
          <a:p>
            <a:pPr lvl="0"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La sophistication des menaces</a:t>
            </a:r>
            <a:endParaRPr lang="fr-CH" sz="2000" b="1" dirty="0">
              <a:solidFill>
                <a:srgbClr val="002776"/>
              </a:solidFill>
              <a:cs typeface="Arial" charset="0"/>
            </a:endParaRPr>
          </a:p>
          <a:p>
            <a:pPr lvl="0" eaLnBrk="0" fontAlgn="base" hangingPunct="0">
              <a:lnSpc>
                <a:spcPts val="3050"/>
              </a:lnSpc>
              <a:spcBef>
                <a:spcPct val="0"/>
              </a:spcBef>
              <a:spcAft>
                <a:spcPct val="0"/>
              </a:spcAft>
            </a:pPr>
            <a:r>
              <a:rPr lang="fr-CH" sz="2000" b="1" dirty="0">
                <a:solidFill>
                  <a:srgbClr val="002776"/>
                </a:solidFill>
                <a:cs typeface="Arial" charset="0"/>
              </a:rPr>
              <a:t>	</a:t>
            </a:r>
          </a:p>
          <a:p>
            <a:pPr marL="514350" indent="-514350" eaLnBrk="0" fontAlgn="base" hangingPunct="0">
              <a:lnSpc>
                <a:spcPts val="3050"/>
              </a:lnSpc>
              <a:spcBef>
                <a:spcPct val="0"/>
              </a:spcBef>
              <a:spcAft>
                <a:spcPct val="0"/>
              </a:spcAft>
              <a:buAutoNum type="romanUcParenR"/>
            </a:pPr>
            <a:endParaRPr lang="en-US" sz="2500" b="1" dirty="0" smtClean="0">
              <a:solidFill>
                <a:srgbClr val="002776"/>
              </a:solidFill>
              <a:cs typeface="Arial" charset="0"/>
            </a:endParaRPr>
          </a:p>
        </p:txBody>
      </p:sp>
      <p:grpSp>
        <p:nvGrpSpPr>
          <p:cNvPr id="3" name="Groupe 2"/>
          <p:cNvGrpSpPr/>
          <p:nvPr/>
        </p:nvGrpSpPr>
        <p:grpSpPr>
          <a:xfrm>
            <a:off x="6449541" y="4014589"/>
            <a:ext cx="2304256" cy="2232248"/>
            <a:chOff x="6449541" y="4014589"/>
            <a:chExt cx="2304256" cy="2232248"/>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824663" y="4293096"/>
              <a:ext cx="1494375" cy="1702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llipse 1"/>
            <p:cNvSpPr/>
            <p:nvPr/>
          </p:nvSpPr>
          <p:spPr>
            <a:xfrm>
              <a:off x="6449541" y="4014589"/>
              <a:ext cx="2304256" cy="223224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 name="ZoneTexte 4"/>
          <p:cNvSpPr txBox="1"/>
          <p:nvPr/>
        </p:nvSpPr>
        <p:spPr>
          <a:xfrm>
            <a:off x="7020272" y="5771356"/>
            <a:ext cx="1236236" cy="369332"/>
          </a:xfrm>
          <a:prstGeom prst="rect">
            <a:avLst/>
          </a:prstGeom>
          <a:noFill/>
        </p:spPr>
        <p:txBody>
          <a:bodyPr wrap="none" rtlCol="0">
            <a:spAutoFit/>
          </a:bodyPr>
          <a:lstStyle/>
          <a:p>
            <a:r>
              <a:rPr lang="en-US" b="1" dirty="0" smtClean="0"/>
              <a:t>Black Hat</a:t>
            </a:r>
            <a:endParaRPr lang="en-US"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259632" y="2708920"/>
            <a:ext cx="6482865"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2. Signature électronique</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p:cNvPicPr>
            <a:picLocks noChangeAspect="1" noChangeArrowheads="1"/>
          </p:cNvPicPr>
          <p:nvPr/>
        </p:nvPicPr>
        <p:blipFill>
          <a:blip r:embed="rId3" cstate="print"/>
          <a:srcRect/>
          <a:stretch>
            <a:fillRect/>
          </a:stretch>
        </p:blipFill>
        <p:spPr bwMode="auto">
          <a:xfrm>
            <a:off x="179512" y="1484784"/>
            <a:ext cx="4841156" cy="3185882"/>
          </a:xfrm>
          <a:prstGeom prst="rect">
            <a:avLst/>
          </a:prstGeom>
          <a:noFill/>
          <a:ln w="9525">
            <a:noFill/>
            <a:miter lim="800000"/>
            <a:headEnd/>
            <a:tailEnd/>
          </a:ln>
        </p:spPr>
      </p:pic>
      <p:pic>
        <p:nvPicPr>
          <p:cNvPr id="43013" name="Picture 5"/>
          <p:cNvPicPr>
            <a:picLocks noChangeAspect="1" noChangeArrowheads="1"/>
          </p:cNvPicPr>
          <p:nvPr/>
        </p:nvPicPr>
        <p:blipFill>
          <a:blip r:embed="rId4" cstate="print"/>
          <a:srcRect/>
          <a:stretch>
            <a:fillRect/>
          </a:stretch>
        </p:blipFill>
        <p:spPr bwMode="auto">
          <a:xfrm>
            <a:off x="4188605" y="1781868"/>
            <a:ext cx="4126023" cy="2148260"/>
          </a:xfrm>
          <a:prstGeom prst="rect">
            <a:avLst/>
          </a:prstGeom>
          <a:noFill/>
          <a:ln w="9525">
            <a:noFill/>
            <a:miter lim="800000"/>
            <a:headEnd/>
            <a:tailEnd/>
          </a:ln>
        </p:spPr>
      </p:pic>
      <p:cxnSp>
        <p:nvCxnSpPr>
          <p:cNvPr id="11" name="Straight Connector 10"/>
          <p:cNvCxnSpPr/>
          <p:nvPr/>
        </p:nvCxnSpPr>
        <p:spPr>
          <a:xfrm>
            <a:off x="467544" y="4869160"/>
            <a:ext cx="3816424" cy="0"/>
          </a:xfrm>
          <a:prstGeom prst="line">
            <a:avLst/>
          </a:prstGeom>
          <a:ln w="38100" cmpd="sng">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1640" y="4869160"/>
            <a:ext cx="2736647" cy="276999"/>
          </a:xfrm>
          <a:prstGeom prst="rect">
            <a:avLst/>
          </a:prstGeom>
          <a:noFill/>
        </p:spPr>
        <p:txBody>
          <a:bodyPr wrap="none" rtlCol="0">
            <a:spAutoFit/>
          </a:bodyPr>
          <a:lstStyle/>
          <a:p>
            <a:r>
              <a:rPr lang="fr-CH" sz="1200" b="1" dirty="0" smtClean="0"/>
              <a:t>Signature numérique du document</a:t>
            </a:r>
            <a:endParaRPr lang="fr-CH" sz="1200" b="1" dirty="0"/>
          </a:p>
        </p:txBody>
      </p:sp>
      <p:cxnSp>
        <p:nvCxnSpPr>
          <p:cNvPr id="13" name="Straight Connector 12"/>
          <p:cNvCxnSpPr/>
          <p:nvPr/>
        </p:nvCxnSpPr>
        <p:spPr>
          <a:xfrm>
            <a:off x="4355976" y="4869160"/>
            <a:ext cx="3744416" cy="0"/>
          </a:xfrm>
          <a:prstGeom prst="line">
            <a:avLst/>
          </a:prstGeom>
          <a:ln w="38100" cmpd="sng">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60032" y="4869160"/>
            <a:ext cx="3096344" cy="276999"/>
          </a:xfrm>
          <a:prstGeom prst="rect">
            <a:avLst/>
          </a:prstGeom>
          <a:noFill/>
        </p:spPr>
        <p:txBody>
          <a:bodyPr wrap="square" rtlCol="0">
            <a:spAutoFit/>
          </a:bodyPr>
          <a:lstStyle/>
          <a:p>
            <a:r>
              <a:rPr lang="fr-CH" sz="1200" b="1" dirty="0" smtClean="0"/>
              <a:t>Vérification de la signature numérique</a:t>
            </a:r>
            <a:endParaRPr lang="fr-CH" sz="1200" b="1" dirty="0"/>
          </a:p>
        </p:txBody>
      </p:sp>
      <p:sp>
        <p:nvSpPr>
          <p:cNvPr id="18" name="Rectangle 17"/>
          <p:cNvSpPr/>
          <p:nvPr/>
        </p:nvSpPr>
        <p:spPr>
          <a:xfrm>
            <a:off x="6215285" y="5157192"/>
            <a:ext cx="1571625"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19" name="Rectangle 18"/>
          <p:cNvSpPr/>
          <p:nvPr/>
        </p:nvSpPr>
        <p:spPr>
          <a:xfrm>
            <a:off x="6198492" y="5437162"/>
            <a:ext cx="1928813" cy="51211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Authentification* </a:t>
            </a:r>
            <a:br>
              <a:rPr lang="fr-CH" sz="1400" b="1" dirty="0">
                <a:solidFill>
                  <a:schemeClr val="tx1"/>
                </a:solidFill>
              </a:rPr>
            </a:br>
            <a:r>
              <a:rPr lang="fr-CH" sz="1000" b="1" dirty="0">
                <a:solidFill>
                  <a:schemeClr val="tx1"/>
                </a:solidFill>
              </a:rPr>
              <a:t>  </a:t>
            </a:r>
            <a:r>
              <a:rPr lang="fr-CH" sz="1000" dirty="0"/>
              <a:t> - du </a:t>
            </a:r>
            <a:r>
              <a:rPr lang="fr-CH" sz="1000" dirty="0" smtClean="0"/>
              <a:t>signataire</a:t>
            </a:r>
            <a:r>
              <a:rPr lang="fr-CH" sz="1000" dirty="0"/>
              <a:t/>
            </a:r>
            <a:br>
              <a:rPr lang="fr-CH" sz="1000" dirty="0"/>
            </a:br>
            <a:endParaRPr lang="fr-CH" sz="1000" b="1" dirty="0">
              <a:solidFill>
                <a:schemeClr val="tx1"/>
              </a:solidFill>
            </a:endParaRPr>
          </a:p>
        </p:txBody>
      </p:sp>
      <p:sp>
        <p:nvSpPr>
          <p:cNvPr id="20" name="Rectangle 19"/>
          <p:cNvSpPr/>
          <p:nvPr/>
        </p:nvSpPr>
        <p:spPr>
          <a:xfrm>
            <a:off x="6215285" y="5839154"/>
            <a:ext cx="2071688" cy="434975"/>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Non-répudiation*</a:t>
            </a:r>
          </a:p>
          <a:p>
            <a:pPr>
              <a:defRPr/>
            </a:pPr>
            <a:r>
              <a:rPr lang="fr-CH" sz="1000" dirty="0">
                <a:solidFill>
                  <a:srgbClr val="000000"/>
                </a:solidFill>
              </a:rPr>
              <a:t>     - prouve l’identité de l’auteur</a:t>
            </a:r>
            <a:endParaRPr lang="fr-CH" sz="1400" b="1" dirty="0">
              <a:solidFill>
                <a:schemeClr val="tx1"/>
              </a:solidFill>
            </a:endParaRPr>
          </a:p>
        </p:txBody>
      </p:sp>
      <p:sp>
        <p:nvSpPr>
          <p:cNvPr id="22" name="Rectangle 21"/>
          <p:cNvSpPr>
            <a:spLocks noChangeArrowheads="1"/>
          </p:cNvSpPr>
          <p:nvPr/>
        </p:nvSpPr>
        <p:spPr bwMode="auto">
          <a:xfrm>
            <a:off x="7164288" y="4941168"/>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3" name="Rectangle 22"/>
          <p:cNvSpPr>
            <a:spLocks noChangeArrowheads="1"/>
          </p:cNvSpPr>
          <p:nvPr/>
        </p:nvSpPr>
        <p:spPr bwMode="auto">
          <a:xfrm>
            <a:off x="7714555" y="5229200"/>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4" name="Rectangle 23"/>
          <p:cNvSpPr>
            <a:spLocks noChangeArrowheads="1"/>
          </p:cNvSpPr>
          <p:nvPr/>
        </p:nvSpPr>
        <p:spPr bwMode="auto">
          <a:xfrm>
            <a:off x="7943477" y="5661248"/>
            <a:ext cx="588963"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6" name="Rectangle 32"/>
          <p:cNvSpPr>
            <a:spLocks noChangeArrowheads="1"/>
          </p:cNvSpPr>
          <p:nvPr/>
        </p:nvSpPr>
        <p:spPr bwMode="auto">
          <a:xfrm>
            <a:off x="6445491" y="6274127"/>
            <a:ext cx="1785969" cy="338554"/>
          </a:xfrm>
          <a:prstGeom prst="rect">
            <a:avLst/>
          </a:prstGeom>
          <a:noFill/>
          <a:ln w="9525">
            <a:noFill/>
            <a:miter lim="800000"/>
            <a:headEnd/>
            <a:tailEnd/>
          </a:ln>
        </p:spPr>
        <p:txBody>
          <a:bodyPr wrap="square">
            <a:spAutoFit/>
          </a:bodyPr>
          <a:lstStyle/>
          <a:p>
            <a:pPr marL="179388" indent="-179388"/>
            <a:r>
              <a:rPr lang="fr-CH" sz="800" b="1" dirty="0"/>
              <a:t>* = </a:t>
            </a:r>
            <a:r>
              <a:rPr lang="fr-CH" sz="800" b="1" dirty="0" smtClean="0"/>
              <a:t> sous </a:t>
            </a:r>
            <a:r>
              <a:rPr lang="fr-CH" sz="800" b="1" dirty="0"/>
              <a:t>réserve </a:t>
            </a:r>
            <a:r>
              <a:rPr lang="fr-CH" sz="800" b="1" dirty="0" smtClean="0"/>
              <a:t>de confiance en la clé publique.</a:t>
            </a:r>
            <a:endParaRPr lang="fr-CH" sz="800" b="1" dirty="0"/>
          </a:p>
        </p:txBody>
      </p:sp>
      <p:sp>
        <p:nvSpPr>
          <p:cNvPr id="28" name="Rectangle 32"/>
          <p:cNvSpPr>
            <a:spLocks noChangeArrowheads="1"/>
          </p:cNvSpPr>
          <p:nvPr/>
        </p:nvSpPr>
        <p:spPr bwMode="auto">
          <a:xfrm>
            <a:off x="539552" y="5373216"/>
            <a:ext cx="5256584" cy="1080120"/>
          </a:xfrm>
          <a:prstGeom prst="rect">
            <a:avLst/>
          </a:prstGeom>
          <a:solidFill>
            <a:schemeClr val="accent2"/>
          </a:solidFill>
        </p:spPr>
        <p:txBody>
          <a:bodyPr wrap="square" anchor="ctr" anchorCtr="0">
            <a:noAutofit/>
          </a:bodyPr>
          <a:lstStyle/>
          <a:p>
            <a:pPr indent="-85725"/>
            <a:r>
              <a:rPr lang="fr-CH" sz="1100" b="1" dirty="0" smtClean="0"/>
              <a:t>Valeur légale de la signature électronique:</a:t>
            </a:r>
          </a:p>
          <a:p>
            <a:pPr indent="-85725"/>
            <a:r>
              <a:rPr lang="fr-CH" sz="1050" b="1" dirty="0" smtClean="0"/>
              <a:t>- UE</a:t>
            </a:r>
            <a:r>
              <a:rPr lang="fr-CH" sz="1050" dirty="0" smtClean="0"/>
              <a:t>:  cadre  communautaire défini par la Directive européenne 1999/93/CE</a:t>
            </a:r>
          </a:p>
          <a:p>
            <a:pPr indent="-85725">
              <a:buFontTx/>
              <a:buChar char="-"/>
            </a:pPr>
            <a:r>
              <a:rPr lang="fr-CH" sz="1050" b="1" dirty="0" smtClean="0"/>
              <a:t>En France: </a:t>
            </a:r>
          </a:p>
          <a:p>
            <a:pPr lvl="1" indent="-85725">
              <a:buFontTx/>
              <a:buChar char="-"/>
            </a:pPr>
            <a:r>
              <a:rPr lang="fr-CH" sz="1050" dirty="0" smtClean="0"/>
              <a:t>Même valeur légale qu’une signature manuscrite depuis 2000.</a:t>
            </a:r>
            <a:r>
              <a:rPr lang="fr-CH" sz="1050" b="1" dirty="0" smtClean="0"/>
              <a:t> </a:t>
            </a:r>
          </a:p>
          <a:p>
            <a:pPr lvl="1" indent="-85725">
              <a:buFontTx/>
              <a:buChar char="-"/>
            </a:pPr>
            <a:r>
              <a:rPr lang="fr-CH" sz="1050" dirty="0" smtClean="0"/>
              <a:t>Requiert l’utilisation de </a:t>
            </a:r>
            <a:r>
              <a:rPr lang="fr-CH" sz="1050" b="1" u="sng" dirty="0" smtClean="0"/>
              <a:t>certificats qualifiés</a:t>
            </a:r>
            <a:r>
              <a:rPr lang="fr-CH" sz="1050" b="1" dirty="0" smtClean="0"/>
              <a:t> </a:t>
            </a:r>
            <a:r>
              <a:rPr lang="fr-CH" sz="1050" dirty="0" smtClean="0"/>
              <a:t>(émis par un fournisseur de certificats accrédité -  </a:t>
            </a:r>
            <a:r>
              <a:rPr lang="fr-CH" sz="1050" i="1" dirty="0" smtClean="0"/>
              <a:t>Art. 6.1 et 6.2 du décret 2001-272 du 30 mars 2001</a:t>
            </a:r>
            <a:r>
              <a:rPr lang="fr-CH" sz="1050" dirty="0" smtClean="0"/>
              <a:t>).</a:t>
            </a:r>
            <a:endParaRPr lang="fr-CH" sz="1050" dirty="0"/>
          </a:p>
        </p:txBody>
      </p:sp>
      <p:sp>
        <p:nvSpPr>
          <p:cNvPr id="33" name="Rectangle 5"/>
          <p:cNvSpPr>
            <a:spLocks noGrp="1"/>
          </p:cNvSpPr>
          <p:nvPr>
            <p:ph idx="1"/>
          </p:nvPr>
        </p:nvSpPr>
        <p:spPr>
          <a:xfrm>
            <a:off x="428625" y="1000125"/>
            <a:ext cx="8391847" cy="700683"/>
          </a:xfrm>
        </p:spPr>
        <p:txBody>
          <a:bodyPr/>
          <a:lstStyle/>
          <a:p>
            <a:pPr marL="182563" lvl="2" indent="-1588" eaLnBrk="1" hangingPunct="1">
              <a:buFont typeface="Arial" pitchFamily="34" charset="0"/>
              <a:buNone/>
              <a:tabLst>
                <a:tab pos="8123238" algn="l"/>
                <a:tab pos="8229600" algn="r"/>
              </a:tabLst>
              <a:defRPr/>
            </a:pPr>
            <a:r>
              <a:rPr lang="fr-FR" sz="1600" b="1" dirty="0" smtClean="0"/>
              <a:t>Principe</a:t>
            </a:r>
            <a:r>
              <a:rPr lang="fr-FR" sz="1600" b="1" dirty="0"/>
              <a:t>: </a:t>
            </a:r>
            <a:r>
              <a:rPr lang="fr-FR" sz="1400" dirty="0" smtClean="0"/>
              <a:t>utilisation de la cryptographie asymétrique pour garantir l’intégrité d’un document et en identifier l’auteur.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t>
            </a:r>
            <a:endParaRPr lang="fr-FR" sz="1600" b="1" dirty="0"/>
          </a:p>
        </p:txBody>
      </p:sp>
      <p:sp>
        <p:nvSpPr>
          <p:cNvPr id="2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2) Signature électronique</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3013"/>
                                        </p:tgtEl>
                                        <p:attrNameLst>
                                          <p:attrName>style.visibility</p:attrName>
                                        </p:attrNameLst>
                                      </p:cBhvr>
                                      <p:to>
                                        <p:strVal val="visible"/>
                                      </p:to>
                                    </p:set>
                                    <p:animEffect transition="in" filter="blinds(horizontal)">
                                      <p:cBhvr>
                                        <p:cTn id="7" dur="500"/>
                                        <p:tgtEl>
                                          <p:spTgt spid="43013"/>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linds(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linds(horizontal)">
                                      <p:cBhvr>
                                        <p:cTn id="26" dur="500"/>
                                        <p:tgtEl>
                                          <p:spTgt spid="19"/>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linds(horizont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linds(horizontal)">
                                      <p:cBhvr>
                                        <p:cTn id="34" dur="500"/>
                                        <p:tgtEl>
                                          <p:spTgt spid="20"/>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linds(horizont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linds(horizont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linds(horizontal)">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19" grpId="0" animBg="1"/>
      <p:bldP spid="20" grpId="0" animBg="1"/>
      <p:bldP spid="22" grpId="0"/>
      <p:bldP spid="23" grpId="0"/>
      <p:bldP spid="24" grpId="0"/>
      <p:bldP spid="26" grpId="0"/>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5"/>
          <p:cNvPicPr>
            <a:picLocks noChangeAspect="1" noChangeArrowheads="1"/>
          </p:cNvPicPr>
          <p:nvPr/>
        </p:nvPicPr>
        <p:blipFill>
          <a:blip r:embed="rId3" cstate="print"/>
          <a:srcRect/>
          <a:stretch>
            <a:fillRect/>
          </a:stretch>
        </p:blipFill>
        <p:spPr bwMode="auto">
          <a:xfrm>
            <a:off x="323528" y="1556792"/>
            <a:ext cx="6207074" cy="3378696"/>
          </a:xfrm>
          <a:prstGeom prst="rect">
            <a:avLst/>
          </a:prstGeom>
          <a:noFill/>
          <a:ln w="9525">
            <a:noFill/>
            <a:miter lim="800000"/>
            <a:headEnd/>
            <a:tailEnd/>
          </a:ln>
        </p:spPr>
      </p:pic>
      <p:sp>
        <p:nvSpPr>
          <p:cNvPr id="1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None/>
              <a:tabLst>
                <a:tab pos="8123238" algn="l"/>
                <a:tab pos="8229600" algn="r"/>
              </a:tabLst>
              <a:defRPr/>
            </a:pPr>
            <a:r>
              <a:rPr lang="fr-FR" sz="1600" b="1" dirty="0" smtClean="0"/>
              <a:t>Exemple de document signé numériquement:</a:t>
            </a:r>
            <a:endParaRPr lang="fr-FR" sz="1600" dirty="0"/>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7"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2) Signature électronique</a:t>
            </a:r>
            <a:endParaRPr lang="fr-CH" sz="1600" dirty="0" smtClean="0">
              <a:solidFill>
                <a:srgbClr val="00B050"/>
              </a:solidFill>
              <a:cs typeface="Arial" charset="0"/>
            </a:endParaRPr>
          </a:p>
        </p:txBody>
      </p:sp>
      <p:pic>
        <p:nvPicPr>
          <p:cNvPr id="60420" name="Picture 4"/>
          <p:cNvPicPr>
            <a:picLocks noChangeAspect="1" noChangeArrowheads="1"/>
          </p:cNvPicPr>
          <p:nvPr/>
        </p:nvPicPr>
        <p:blipFill>
          <a:blip r:embed="rId4" cstate="print"/>
          <a:srcRect/>
          <a:stretch>
            <a:fillRect/>
          </a:stretch>
        </p:blipFill>
        <p:spPr bwMode="auto">
          <a:xfrm>
            <a:off x="5508104" y="2996952"/>
            <a:ext cx="2978599" cy="343604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420"/>
                                        </p:tgtEl>
                                        <p:attrNameLst>
                                          <p:attrName>style.visibility</p:attrName>
                                        </p:attrNameLst>
                                      </p:cBhvr>
                                      <p:to>
                                        <p:strVal val="visible"/>
                                      </p:to>
                                    </p:set>
                                    <p:anim calcmode="lin" valueType="num">
                                      <p:cBhvr additive="base">
                                        <p:cTn id="7" dur="500" fill="hold"/>
                                        <p:tgtEl>
                                          <p:spTgt spid="60420"/>
                                        </p:tgtEl>
                                        <p:attrNameLst>
                                          <p:attrName>ppt_x</p:attrName>
                                        </p:attrNameLst>
                                      </p:cBhvr>
                                      <p:tavLst>
                                        <p:tav tm="0">
                                          <p:val>
                                            <p:strVal val="#ppt_x"/>
                                          </p:val>
                                        </p:tav>
                                        <p:tav tm="100000">
                                          <p:val>
                                            <p:strVal val="#ppt_x"/>
                                          </p:val>
                                        </p:tav>
                                      </p:tavLst>
                                    </p:anim>
                                    <p:anim calcmode="lin" valueType="num">
                                      <p:cBhvr additive="base">
                                        <p:cTn id="8" dur="500" fill="hold"/>
                                        <p:tgtEl>
                                          <p:spTgt spid="604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539263" y="2708920"/>
            <a:ext cx="5923609"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3. Authentification forte</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smtClean="0"/>
              <a:t>pallier aux faiblesses inhérentes à l’authentification par mot de passe par l’utilisation de plusieurs facteurs:</a:t>
            </a:r>
          </a:p>
          <a:p>
            <a:pPr marL="542925" lvl="2" indent="-3175" eaLnBrk="1" hangingPunct="1">
              <a:buFont typeface="Arial" pitchFamily="34" charset="0"/>
              <a:buNone/>
              <a:tabLst>
                <a:tab pos="8123238" algn="l"/>
                <a:tab pos="8229600" algn="r"/>
              </a:tabLst>
              <a:defRPr/>
            </a:pPr>
            <a:endParaRPr lang="fr-FR" sz="1600" dirty="0" smtClean="0"/>
          </a:p>
          <a:p>
            <a:pPr marL="542925" lvl="2" indent="-3175"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5" name="Rounded Rectangle 4"/>
          <p:cNvSpPr/>
          <p:nvPr/>
        </p:nvSpPr>
        <p:spPr>
          <a:xfrm>
            <a:off x="683568" y="1844824"/>
            <a:ext cx="2160240" cy="8640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solidFill>
                  <a:schemeClr val="tx1"/>
                </a:solidFill>
              </a:rPr>
              <a:t>Quelque chose que l’utilisateur connait.</a:t>
            </a:r>
            <a:endParaRPr lang="fr-CH" sz="1600" dirty="0">
              <a:solidFill>
                <a:schemeClr val="tx1"/>
              </a:solidFill>
            </a:endParaRPr>
          </a:p>
        </p:txBody>
      </p:sp>
      <p:sp>
        <p:nvSpPr>
          <p:cNvPr id="6" name="Rounded Rectangle 5"/>
          <p:cNvSpPr/>
          <p:nvPr/>
        </p:nvSpPr>
        <p:spPr>
          <a:xfrm>
            <a:off x="683568" y="2852936"/>
            <a:ext cx="2160240" cy="8640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solidFill>
                  <a:schemeClr val="tx1"/>
                </a:solidFill>
              </a:rPr>
              <a:t>Quelque chose que l’utilisateur possède.</a:t>
            </a:r>
            <a:endParaRPr lang="fr-CH" sz="1600" dirty="0">
              <a:solidFill>
                <a:schemeClr val="tx1"/>
              </a:solidFill>
            </a:endParaRPr>
          </a:p>
        </p:txBody>
      </p:sp>
      <p:sp>
        <p:nvSpPr>
          <p:cNvPr id="7" name="Rounded Rectangle 6"/>
          <p:cNvSpPr/>
          <p:nvPr/>
        </p:nvSpPr>
        <p:spPr>
          <a:xfrm>
            <a:off x="683568" y="3861048"/>
            <a:ext cx="2160240" cy="8640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solidFill>
                  <a:schemeClr val="tx1"/>
                </a:solidFill>
              </a:rPr>
              <a:t>Quelque chose que l’utilisateur est.</a:t>
            </a:r>
            <a:endParaRPr lang="fr-CH" sz="1600" dirty="0">
              <a:solidFill>
                <a:schemeClr val="tx1"/>
              </a:solidFill>
            </a:endParaRPr>
          </a:p>
        </p:txBody>
      </p:sp>
      <p:sp>
        <p:nvSpPr>
          <p:cNvPr id="11" name="Rectangle 10"/>
          <p:cNvSpPr/>
          <p:nvPr/>
        </p:nvSpPr>
        <p:spPr>
          <a:xfrm>
            <a:off x="3203848" y="2060848"/>
            <a:ext cx="2672526" cy="369332"/>
          </a:xfrm>
          <a:prstGeom prst="rect">
            <a:avLst/>
          </a:prstGeom>
        </p:spPr>
        <p:txBody>
          <a:bodyPr wrap="none">
            <a:spAutoFit/>
          </a:bodyPr>
          <a:lstStyle/>
          <a:p>
            <a:r>
              <a:rPr lang="fr-CH" dirty="0" smtClean="0"/>
              <a:t>« </a:t>
            </a:r>
            <a:r>
              <a:rPr lang="fr-CH" dirty="0" err="1" smtClean="0"/>
              <a:t>something</a:t>
            </a:r>
            <a:r>
              <a:rPr lang="fr-CH" dirty="0" smtClean="0"/>
              <a:t> </a:t>
            </a:r>
            <a:r>
              <a:rPr lang="fr-CH" dirty="0" err="1" smtClean="0"/>
              <a:t>you</a:t>
            </a:r>
            <a:r>
              <a:rPr lang="fr-CH" dirty="0" smtClean="0"/>
              <a:t> know »</a:t>
            </a:r>
            <a:endParaRPr lang="fr-CH" dirty="0"/>
          </a:p>
        </p:txBody>
      </p:sp>
      <p:sp>
        <p:nvSpPr>
          <p:cNvPr id="12" name="Rectangle 11"/>
          <p:cNvSpPr/>
          <p:nvPr/>
        </p:nvSpPr>
        <p:spPr>
          <a:xfrm>
            <a:off x="3203848" y="3131676"/>
            <a:ext cx="2634054" cy="369332"/>
          </a:xfrm>
          <a:prstGeom prst="rect">
            <a:avLst/>
          </a:prstGeom>
        </p:spPr>
        <p:txBody>
          <a:bodyPr wrap="none">
            <a:spAutoFit/>
          </a:bodyPr>
          <a:lstStyle/>
          <a:p>
            <a:r>
              <a:rPr lang="fr-CH" dirty="0" smtClean="0"/>
              <a:t>« </a:t>
            </a:r>
            <a:r>
              <a:rPr lang="fr-CH" dirty="0" err="1" smtClean="0"/>
              <a:t>something</a:t>
            </a:r>
            <a:r>
              <a:rPr lang="fr-CH" dirty="0" smtClean="0"/>
              <a:t> </a:t>
            </a:r>
            <a:r>
              <a:rPr lang="fr-CH" dirty="0" err="1" smtClean="0"/>
              <a:t>you</a:t>
            </a:r>
            <a:r>
              <a:rPr lang="fr-CH" dirty="0" smtClean="0"/>
              <a:t> have »</a:t>
            </a:r>
            <a:endParaRPr lang="fr-CH" dirty="0"/>
          </a:p>
        </p:txBody>
      </p:sp>
      <p:sp>
        <p:nvSpPr>
          <p:cNvPr id="13" name="Rectangle 12"/>
          <p:cNvSpPr/>
          <p:nvPr/>
        </p:nvSpPr>
        <p:spPr>
          <a:xfrm>
            <a:off x="3203848" y="4077072"/>
            <a:ext cx="2467342" cy="369332"/>
          </a:xfrm>
          <a:prstGeom prst="rect">
            <a:avLst/>
          </a:prstGeom>
        </p:spPr>
        <p:txBody>
          <a:bodyPr wrap="none">
            <a:spAutoFit/>
          </a:bodyPr>
          <a:lstStyle/>
          <a:p>
            <a:r>
              <a:rPr lang="fr-CH" dirty="0" smtClean="0"/>
              <a:t>« </a:t>
            </a:r>
            <a:r>
              <a:rPr lang="fr-CH" dirty="0" err="1" smtClean="0"/>
              <a:t>something</a:t>
            </a:r>
            <a:r>
              <a:rPr lang="fr-CH" dirty="0" smtClean="0"/>
              <a:t> </a:t>
            </a:r>
            <a:r>
              <a:rPr lang="fr-CH" dirty="0" err="1" smtClean="0"/>
              <a:t>you</a:t>
            </a:r>
            <a:r>
              <a:rPr lang="fr-CH" dirty="0" smtClean="0"/>
              <a:t> are »</a:t>
            </a:r>
            <a:endParaRPr lang="fr-CH" dirty="0"/>
          </a:p>
        </p:txBody>
      </p:sp>
      <p:sp>
        <p:nvSpPr>
          <p:cNvPr id="14" name="Rectangle 13"/>
          <p:cNvSpPr/>
          <p:nvPr/>
        </p:nvSpPr>
        <p:spPr>
          <a:xfrm>
            <a:off x="5940152" y="1916832"/>
            <a:ext cx="3024335" cy="646331"/>
          </a:xfrm>
          <a:prstGeom prst="rect">
            <a:avLst/>
          </a:prstGeom>
          <a:solidFill>
            <a:schemeClr val="accent2">
              <a:lumMod val="20000"/>
              <a:lumOff val="80000"/>
            </a:schemeClr>
          </a:solidFill>
        </p:spPr>
        <p:txBody>
          <a:bodyPr wrap="square">
            <a:spAutoFit/>
          </a:bodyPr>
          <a:lstStyle/>
          <a:p>
            <a:pPr>
              <a:buFont typeface="Arial" pitchFamily="34" charset="0"/>
              <a:buChar char="•"/>
            </a:pPr>
            <a:r>
              <a:rPr lang="fr-CH" sz="1200" dirty="0" smtClean="0"/>
              <a:t> Mot de passe</a:t>
            </a:r>
          </a:p>
          <a:p>
            <a:pPr>
              <a:buFont typeface="Arial" pitchFamily="34" charset="0"/>
              <a:buChar char="•"/>
            </a:pPr>
            <a:r>
              <a:rPr lang="fr-CH" sz="1200" dirty="0" smtClean="0"/>
              <a:t> PIN</a:t>
            </a:r>
          </a:p>
          <a:p>
            <a:pPr>
              <a:buFont typeface="Arial" pitchFamily="34" charset="0"/>
              <a:buChar char="•"/>
            </a:pPr>
            <a:r>
              <a:rPr lang="fr-CH" sz="1200" dirty="0" smtClean="0"/>
              <a:t> Schéma de déverrouillage (</a:t>
            </a:r>
            <a:r>
              <a:rPr lang="fr-CH" sz="1200" dirty="0" err="1" smtClean="0"/>
              <a:t>e.g</a:t>
            </a:r>
            <a:r>
              <a:rPr lang="fr-CH" sz="1200" dirty="0" smtClean="0"/>
              <a:t>. </a:t>
            </a:r>
            <a:r>
              <a:rPr lang="fr-CH" sz="1200" dirty="0" err="1" smtClean="0"/>
              <a:t>Android</a:t>
            </a:r>
            <a:r>
              <a:rPr lang="fr-CH" sz="1200" dirty="0" smtClean="0"/>
              <a:t>) </a:t>
            </a:r>
            <a:endParaRPr lang="fr-CH" sz="1200" dirty="0"/>
          </a:p>
        </p:txBody>
      </p:sp>
      <p:cxnSp>
        <p:nvCxnSpPr>
          <p:cNvPr id="16" name="Straight Connector 15"/>
          <p:cNvCxnSpPr/>
          <p:nvPr/>
        </p:nvCxnSpPr>
        <p:spPr>
          <a:xfrm>
            <a:off x="3059832" y="2708920"/>
            <a:ext cx="59046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59832" y="3861048"/>
            <a:ext cx="5904656"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940152" y="2755575"/>
            <a:ext cx="3024335" cy="1061829"/>
          </a:xfrm>
          <a:prstGeom prst="rect">
            <a:avLst/>
          </a:prstGeom>
          <a:solidFill>
            <a:schemeClr val="accent2">
              <a:lumMod val="20000"/>
              <a:lumOff val="80000"/>
            </a:schemeClr>
          </a:solidFill>
        </p:spPr>
        <p:txBody>
          <a:bodyPr wrap="square">
            <a:spAutoFit/>
          </a:bodyPr>
          <a:lstStyle/>
          <a:p>
            <a:pPr>
              <a:buFont typeface="Arial" pitchFamily="34" charset="0"/>
              <a:buChar char="•"/>
            </a:pPr>
            <a:r>
              <a:rPr lang="fr-CH" sz="1200" dirty="0" smtClean="0"/>
              <a:t> </a:t>
            </a:r>
            <a:r>
              <a:rPr lang="fr-CH" sz="1200" dirty="0" err="1" smtClean="0"/>
              <a:t>Tokens</a:t>
            </a:r>
            <a:r>
              <a:rPr lang="fr-CH" sz="1200" dirty="0" smtClean="0"/>
              <a:t/>
            </a:r>
            <a:br>
              <a:rPr lang="fr-CH" sz="1200" dirty="0" smtClean="0"/>
            </a:br>
            <a:r>
              <a:rPr lang="fr-CH" sz="1200" dirty="0" smtClean="0"/>
              <a:t>    - connectés / non-connectés</a:t>
            </a:r>
            <a:br>
              <a:rPr lang="fr-CH" sz="1200" dirty="0" smtClean="0"/>
            </a:br>
            <a:r>
              <a:rPr lang="fr-CH" sz="1200" dirty="0" smtClean="0"/>
              <a:t>    - synchrones / asynchrones</a:t>
            </a:r>
            <a:br>
              <a:rPr lang="fr-CH" sz="1200" dirty="0" smtClean="0"/>
            </a:br>
            <a:r>
              <a:rPr lang="fr-CH" sz="1200" dirty="0" smtClean="0"/>
              <a:t>    - matériels / logiciels</a:t>
            </a:r>
            <a:r>
              <a:rPr lang="fr-CH" sz="300" dirty="0" smtClean="0"/>
              <a:t/>
            </a:r>
            <a:br>
              <a:rPr lang="fr-CH" sz="300" dirty="0" smtClean="0"/>
            </a:br>
            <a:endParaRPr lang="fr-CH" sz="300" dirty="0" smtClean="0"/>
          </a:p>
          <a:p>
            <a:pPr>
              <a:buFont typeface="Arial" pitchFamily="34" charset="0"/>
              <a:buChar char="•"/>
            </a:pPr>
            <a:r>
              <a:rPr lang="fr-CH" sz="1200" dirty="0" smtClean="0"/>
              <a:t> </a:t>
            </a:r>
            <a:r>
              <a:rPr lang="fr-CH" sz="1200" dirty="0" err="1" smtClean="0"/>
              <a:t>Smartcards</a:t>
            </a:r>
            <a:endParaRPr lang="fr-CH" sz="1200" dirty="0" smtClean="0"/>
          </a:p>
        </p:txBody>
      </p:sp>
      <p:sp>
        <p:nvSpPr>
          <p:cNvPr id="19" name="Rectangle 18"/>
          <p:cNvSpPr/>
          <p:nvPr/>
        </p:nvSpPr>
        <p:spPr>
          <a:xfrm>
            <a:off x="5940152" y="4005064"/>
            <a:ext cx="3024336" cy="276999"/>
          </a:xfrm>
          <a:prstGeom prst="rect">
            <a:avLst/>
          </a:prstGeom>
          <a:solidFill>
            <a:schemeClr val="accent2">
              <a:lumMod val="20000"/>
              <a:lumOff val="80000"/>
            </a:schemeClr>
          </a:solidFill>
        </p:spPr>
        <p:txBody>
          <a:bodyPr wrap="square">
            <a:spAutoFit/>
          </a:bodyPr>
          <a:lstStyle/>
          <a:p>
            <a:pPr>
              <a:buFont typeface="Arial" pitchFamily="34" charset="0"/>
              <a:buChar char="•"/>
            </a:pPr>
            <a:r>
              <a:rPr lang="fr-CH" sz="1200" dirty="0" smtClean="0"/>
              <a:t> Biométrie</a:t>
            </a:r>
            <a:endParaRPr lang="fr-CH" sz="1200" dirty="0"/>
          </a:p>
        </p:txBody>
      </p:sp>
      <p:pic>
        <p:nvPicPr>
          <p:cNvPr id="54274" name="Picture 2"/>
          <p:cNvPicPr>
            <a:picLocks noChangeAspect="1" noChangeArrowheads="1"/>
          </p:cNvPicPr>
          <p:nvPr/>
        </p:nvPicPr>
        <p:blipFill>
          <a:blip r:embed="rId3" cstate="print"/>
          <a:srcRect/>
          <a:stretch>
            <a:fillRect/>
          </a:stretch>
        </p:blipFill>
        <p:spPr bwMode="auto">
          <a:xfrm>
            <a:off x="1259632" y="4869160"/>
            <a:ext cx="6705600" cy="1419225"/>
          </a:xfrm>
          <a:prstGeom prst="rect">
            <a:avLst/>
          </a:prstGeom>
          <a:noFill/>
          <a:ln w="9525">
            <a:noFill/>
            <a:miter lim="800000"/>
            <a:headEnd/>
            <a:tailEnd/>
          </a:ln>
        </p:spPr>
      </p:pic>
      <p:sp>
        <p:nvSpPr>
          <p:cNvPr id="23" name="Rectangle 22"/>
          <p:cNvSpPr/>
          <p:nvPr/>
        </p:nvSpPr>
        <p:spPr>
          <a:xfrm>
            <a:off x="107504" y="5373216"/>
            <a:ext cx="1096775" cy="338554"/>
          </a:xfrm>
          <a:prstGeom prst="rect">
            <a:avLst/>
          </a:prstGeom>
        </p:spPr>
        <p:txBody>
          <a:bodyPr wrap="none">
            <a:spAutoFit/>
          </a:bodyPr>
          <a:lstStyle/>
          <a:p>
            <a:r>
              <a:rPr lang="fr-FR" sz="1600" b="1" dirty="0" smtClean="0">
                <a:solidFill>
                  <a:srgbClr val="002776"/>
                </a:solidFill>
              </a:rPr>
              <a:t>Exemple:</a:t>
            </a:r>
            <a:endParaRPr lang="fr-CH" dirty="0"/>
          </a:p>
        </p:txBody>
      </p:sp>
      <p:sp>
        <p:nvSpPr>
          <p:cNvPr id="21"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
        <p:nvSpPr>
          <p:cNvPr id="3" name="Rectangle 2"/>
          <p:cNvSpPr/>
          <p:nvPr/>
        </p:nvSpPr>
        <p:spPr>
          <a:xfrm>
            <a:off x="3347864" y="4653136"/>
            <a:ext cx="1911421" cy="507831"/>
          </a:xfrm>
          <a:prstGeom prst="rect">
            <a:avLst/>
          </a:prstGeom>
        </p:spPr>
        <p:txBody>
          <a:bodyPr wrap="none">
            <a:spAutoFit/>
          </a:bodyPr>
          <a:lstStyle/>
          <a:p>
            <a:pPr marL="17463"/>
            <a:r>
              <a:rPr lang="fr-FR" sz="900" dirty="0" smtClean="0">
                <a:solidFill>
                  <a:srgbClr val="002776"/>
                </a:solidFill>
              </a:rPr>
              <a:t>   Identifiant</a:t>
            </a:r>
          </a:p>
          <a:p>
            <a:pPr marL="17463"/>
            <a:r>
              <a:rPr lang="fr-FR" sz="900" dirty="0" smtClean="0">
                <a:solidFill>
                  <a:srgbClr val="002776"/>
                </a:solidFill>
              </a:rPr>
              <a:t>+ Mot de passe</a:t>
            </a:r>
          </a:p>
          <a:p>
            <a:pPr marL="17463"/>
            <a:r>
              <a:rPr lang="fr-FR" sz="900" dirty="0" smtClean="0">
                <a:solidFill>
                  <a:srgbClr val="002776"/>
                </a:solidFill>
              </a:rPr>
              <a:t>+ OTP (ou réponse au challenge)</a:t>
            </a:r>
            <a:endParaRPr lang="fr-FR" sz="1200" dirty="0"/>
          </a:p>
        </p:txBody>
      </p:sp>
      <p:cxnSp>
        <p:nvCxnSpPr>
          <p:cNvPr id="9" name="Connecteur droit avec flèche 8"/>
          <p:cNvCxnSpPr/>
          <p:nvPr/>
        </p:nvCxnSpPr>
        <p:spPr>
          <a:xfrm>
            <a:off x="3779912" y="5085184"/>
            <a:ext cx="0" cy="2122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smtClean="0"/>
              <a:t>Exemples:</a:t>
            </a:r>
            <a:endParaRPr lang="fr-FR" sz="1600" dirty="0" smtClean="0"/>
          </a:p>
          <a:p>
            <a:pPr marL="542925" lvl="2" indent="-3175" eaLnBrk="1" hangingPunct="1">
              <a:buFont typeface="Arial" pitchFamily="34" charset="0"/>
              <a:buNone/>
              <a:tabLst>
                <a:tab pos="8123238" algn="l"/>
                <a:tab pos="8229600" algn="r"/>
              </a:tabLst>
              <a:defRPr/>
            </a:pPr>
            <a:endParaRPr lang="fr-FR" sz="1600" dirty="0" smtClean="0"/>
          </a:p>
          <a:p>
            <a:pPr marL="542925" lvl="2" indent="-3175"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pic>
        <p:nvPicPr>
          <p:cNvPr id="62466" name="Picture 2"/>
          <p:cNvPicPr>
            <a:picLocks noChangeAspect="1" noChangeArrowheads="1"/>
          </p:cNvPicPr>
          <p:nvPr/>
        </p:nvPicPr>
        <p:blipFill>
          <a:blip r:embed="rId3" cstate="print"/>
          <a:srcRect/>
          <a:stretch>
            <a:fillRect/>
          </a:stretch>
        </p:blipFill>
        <p:spPr bwMode="auto">
          <a:xfrm>
            <a:off x="539552" y="1340768"/>
            <a:ext cx="2736304" cy="1686327"/>
          </a:xfrm>
          <a:prstGeom prst="rect">
            <a:avLst/>
          </a:prstGeom>
          <a:noFill/>
        </p:spPr>
      </p:pic>
      <p:pic>
        <p:nvPicPr>
          <p:cNvPr id="62468" name="Picture 4"/>
          <p:cNvPicPr>
            <a:picLocks noChangeAspect="1" noChangeArrowheads="1"/>
          </p:cNvPicPr>
          <p:nvPr/>
        </p:nvPicPr>
        <p:blipFill>
          <a:blip r:embed="rId4" cstate="print"/>
          <a:srcRect/>
          <a:stretch>
            <a:fillRect/>
          </a:stretch>
        </p:blipFill>
        <p:spPr bwMode="auto">
          <a:xfrm>
            <a:off x="683568" y="3743455"/>
            <a:ext cx="2218103" cy="1656184"/>
          </a:xfrm>
          <a:prstGeom prst="rect">
            <a:avLst/>
          </a:prstGeom>
          <a:noFill/>
        </p:spPr>
      </p:pic>
      <p:pic>
        <p:nvPicPr>
          <p:cNvPr id="62470" name="Picture 6"/>
          <p:cNvPicPr>
            <a:picLocks noChangeAspect="1" noChangeArrowheads="1"/>
          </p:cNvPicPr>
          <p:nvPr/>
        </p:nvPicPr>
        <p:blipFill>
          <a:blip r:embed="rId5" cstate="print"/>
          <a:srcRect/>
          <a:stretch>
            <a:fillRect/>
          </a:stretch>
        </p:blipFill>
        <p:spPr bwMode="auto">
          <a:xfrm>
            <a:off x="3851920" y="1052736"/>
            <a:ext cx="1705372" cy="1705372"/>
          </a:xfrm>
          <a:prstGeom prst="rect">
            <a:avLst/>
          </a:prstGeom>
          <a:noFill/>
        </p:spPr>
      </p:pic>
      <p:pic>
        <p:nvPicPr>
          <p:cNvPr id="62472" name="Picture 8"/>
          <p:cNvPicPr>
            <a:picLocks noChangeAspect="1" noChangeArrowheads="1"/>
          </p:cNvPicPr>
          <p:nvPr/>
        </p:nvPicPr>
        <p:blipFill>
          <a:blip r:embed="rId6" cstate="print"/>
          <a:srcRect/>
          <a:stretch>
            <a:fillRect/>
          </a:stretch>
        </p:blipFill>
        <p:spPr bwMode="auto">
          <a:xfrm>
            <a:off x="3275856" y="3212976"/>
            <a:ext cx="2400300" cy="1428750"/>
          </a:xfrm>
          <a:prstGeom prst="rect">
            <a:avLst/>
          </a:prstGeom>
          <a:noFill/>
        </p:spPr>
      </p:pic>
      <p:pic>
        <p:nvPicPr>
          <p:cNvPr id="62474" name="Picture 10" descr="RSA SecurID Software Token for Android"/>
          <p:cNvPicPr>
            <a:picLocks noChangeAspect="1" noChangeArrowheads="1"/>
          </p:cNvPicPr>
          <p:nvPr/>
        </p:nvPicPr>
        <p:blipFill>
          <a:blip r:embed="rId7" cstate="print"/>
          <a:srcRect/>
          <a:stretch>
            <a:fillRect/>
          </a:stretch>
        </p:blipFill>
        <p:spPr bwMode="auto">
          <a:xfrm>
            <a:off x="6444208" y="980728"/>
            <a:ext cx="1143000" cy="2324101"/>
          </a:xfrm>
          <a:prstGeom prst="rect">
            <a:avLst/>
          </a:prstGeom>
          <a:noFill/>
        </p:spPr>
      </p:pic>
      <p:pic>
        <p:nvPicPr>
          <p:cNvPr id="62476" name="Picture 12" descr="RSA SecurID Software Token for Microsoft Windows"/>
          <p:cNvPicPr>
            <a:picLocks noChangeAspect="1" noChangeArrowheads="1"/>
          </p:cNvPicPr>
          <p:nvPr/>
        </p:nvPicPr>
        <p:blipFill>
          <a:blip r:embed="rId8" cstate="print"/>
          <a:srcRect/>
          <a:stretch>
            <a:fillRect/>
          </a:stretch>
        </p:blipFill>
        <p:spPr bwMode="auto">
          <a:xfrm>
            <a:off x="6156176" y="3645024"/>
            <a:ext cx="2257425" cy="1352550"/>
          </a:xfrm>
          <a:prstGeom prst="rect">
            <a:avLst/>
          </a:prstGeom>
          <a:noFill/>
        </p:spPr>
      </p:pic>
      <p:pic>
        <p:nvPicPr>
          <p:cNvPr id="62478" name="Picture 14" descr="RSA SecurID Toolbar"/>
          <p:cNvPicPr>
            <a:picLocks noChangeAspect="1" noChangeArrowheads="1"/>
          </p:cNvPicPr>
          <p:nvPr/>
        </p:nvPicPr>
        <p:blipFill>
          <a:blip r:embed="rId9" cstate="print"/>
          <a:srcRect/>
          <a:stretch>
            <a:fillRect/>
          </a:stretch>
        </p:blipFill>
        <p:spPr bwMode="auto">
          <a:xfrm>
            <a:off x="4499992" y="5661248"/>
            <a:ext cx="3810000" cy="276225"/>
          </a:xfrm>
          <a:prstGeom prst="rect">
            <a:avLst/>
          </a:prstGeom>
          <a:noFill/>
        </p:spPr>
      </p:pic>
      <p:sp>
        <p:nvSpPr>
          <p:cNvPr id="22" name="Rectangle 21"/>
          <p:cNvSpPr/>
          <p:nvPr/>
        </p:nvSpPr>
        <p:spPr>
          <a:xfrm>
            <a:off x="1331640" y="5399638"/>
            <a:ext cx="726481" cy="261610"/>
          </a:xfrm>
          <a:prstGeom prst="rect">
            <a:avLst/>
          </a:prstGeom>
        </p:spPr>
        <p:txBody>
          <a:bodyPr wrap="none">
            <a:spAutoFit/>
          </a:bodyPr>
          <a:lstStyle/>
          <a:p>
            <a:r>
              <a:rPr lang="fr-CH" sz="1100" b="1" dirty="0" err="1" smtClean="0"/>
              <a:t>Yubikey</a:t>
            </a:r>
            <a:endParaRPr lang="fr-CH" b="1" dirty="0"/>
          </a:p>
        </p:txBody>
      </p:sp>
      <p:sp>
        <p:nvSpPr>
          <p:cNvPr id="23" name="Rectangle 22"/>
          <p:cNvSpPr/>
          <p:nvPr/>
        </p:nvSpPr>
        <p:spPr>
          <a:xfrm>
            <a:off x="3779912" y="4437112"/>
            <a:ext cx="1154483" cy="430887"/>
          </a:xfrm>
          <a:prstGeom prst="rect">
            <a:avLst/>
          </a:prstGeom>
        </p:spPr>
        <p:txBody>
          <a:bodyPr wrap="none">
            <a:spAutoFit/>
          </a:bodyPr>
          <a:lstStyle/>
          <a:p>
            <a:pPr algn="ctr"/>
            <a:r>
              <a:rPr lang="fr-CH" sz="1100" b="1" dirty="0" err="1" smtClean="0"/>
              <a:t>LuxTrust</a:t>
            </a:r>
            <a:r>
              <a:rPr lang="fr-CH" sz="1100" b="1" dirty="0" smtClean="0"/>
              <a:t>  </a:t>
            </a:r>
            <a:br>
              <a:rPr lang="fr-CH" sz="1100" b="1" dirty="0" smtClean="0"/>
            </a:br>
            <a:r>
              <a:rPr lang="fr-CH" sz="1100" b="1" dirty="0" smtClean="0"/>
              <a:t>’</a:t>
            </a:r>
            <a:r>
              <a:rPr lang="fr-CH" sz="1100" b="1" dirty="0" err="1" smtClean="0"/>
              <a:t>Signing</a:t>
            </a:r>
            <a:r>
              <a:rPr lang="fr-CH" sz="1100" b="1" dirty="0" smtClean="0"/>
              <a:t> Stick’</a:t>
            </a:r>
            <a:endParaRPr lang="fr-CH" b="1" dirty="0"/>
          </a:p>
        </p:txBody>
      </p:sp>
      <p:sp>
        <p:nvSpPr>
          <p:cNvPr id="25" name="Rectangle 24"/>
          <p:cNvSpPr/>
          <p:nvPr/>
        </p:nvSpPr>
        <p:spPr>
          <a:xfrm>
            <a:off x="1259632" y="2924944"/>
            <a:ext cx="1056700" cy="261610"/>
          </a:xfrm>
          <a:prstGeom prst="rect">
            <a:avLst/>
          </a:prstGeom>
        </p:spPr>
        <p:txBody>
          <a:bodyPr wrap="none">
            <a:spAutoFit/>
          </a:bodyPr>
          <a:lstStyle/>
          <a:p>
            <a:r>
              <a:rPr lang="fr-CH" sz="1100" b="1" dirty="0" smtClean="0"/>
              <a:t>RSA </a:t>
            </a:r>
            <a:r>
              <a:rPr lang="fr-CH" sz="1100" b="1" dirty="0" err="1" smtClean="0"/>
              <a:t>SecurID</a:t>
            </a:r>
            <a:endParaRPr lang="fr-CH" sz="1100" b="1" dirty="0" smtClean="0"/>
          </a:p>
        </p:txBody>
      </p:sp>
      <p:sp>
        <p:nvSpPr>
          <p:cNvPr id="26" name="Rectangle 25"/>
          <p:cNvSpPr/>
          <p:nvPr/>
        </p:nvSpPr>
        <p:spPr>
          <a:xfrm>
            <a:off x="6228184" y="332656"/>
            <a:ext cx="1493912" cy="600164"/>
          </a:xfrm>
          <a:prstGeom prst="rect">
            <a:avLst/>
          </a:prstGeom>
        </p:spPr>
        <p:txBody>
          <a:bodyPr wrap="square">
            <a:spAutoFit/>
          </a:bodyPr>
          <a:lstStyle/>
          <a:p>
            <a:pPr algn="ctr"/>
            <a:r>
              <a:rPr lang="fr-CH" sz="1100" b="1" dirty="0" smtClean="0"/>
              <a:t>RSA </a:t>
            </a:r>
            <a:r>
              <a:rPr lang="fr-CH" sz="1100" b="1" dirty="0" err="1" smtClean="0"/>
              <a:t>SecurID</a:t>
            </a:r>
            <a:r>
              <a:rPr lang="fr-CH" sz="1100" b="1" dirty="0" smtClean="0"/>
              <a:t> Software </a:t>
            </a:r>
            <a:r>
              <a:rPr lang="fr-CH" sz="1100" b="1" dirty="0" err="1" smtClean="0"/>
              <a:t>Token</a:t>
            </a:r>
            <a:r>
              <a:rPr lang="fr-CH" sz="1100" b="1" dirty="0" smtClean="0"/>
              <a:t> (</a:t>
            </a:r>
            <a:r>
              <a:rPr lang="fr-CH" sz="1100" b="1" dirty="0" err="1" smtClean="0"/>
              <a:t>Android</a:t>
            </a:r>
            <a:r>
              <a:rPr lang="fr-CH" sz="1100" b="1" dirty="0" smtClean="0"/>
              <a:t>)</a:t>
            </a:r>
          </a:p>
        </p:txBody>
      </p:sp>
      <p:sp>
        <p:nvSpPr>
          <p:cNvPr id="27" name="Rectangle 26"/>
          <p:cNvSpPr/>
          <p:nvPr/>
        </p:nvSpPr>
        <p:spPr>
          <a:xfrm>
            <a:off x="5652120" y="5949280"/>
            <a:ext cx="1612942" cy="261610"/>
          </a:xfrm>
          <a:prstGeom prst="rect">
            <a:avLst/>
          </a:prstGeom>
        </p:spPr>
        <p:txBody>
          <a:bodyPr wrap="none">
            <a:spAutoFit/>
          </a:bodyPr>
          <a:lstStyle/>
          <a:p>
            <a:r>
              <a:rPr lang="fr-CH" sz="1100" b="1" dirty="0" smtClean="0"/>
              <a:t>RSA </a:t>
            </a:r>
            <a:r>
              <a:rPr lang="fr-CH" sz="1100" b="1" dirty="0" err="1" smtClean="0"/>
              <a:t>SecurID</a:t>
            </a:r>
            <a:r>
              <a:rPr lang="fr-CH" sz="1100" b="1" dirty="0" smtClean="0"/>
              <a:t> </a:t>
            </a:r>
            <a:r>
              <a:rPr lang="fr-CH" sz="1100" b="1" dirty="0" err="1" smtClean="0"/>
              <a:t>Toolbar</a:t>
            </a:r>
            <a:endParaRPr lang="fr-CH" sz="1100" b="1" dirty="0" smtClean="0"/>
          </a:p>
        </p:txBody>
      </p:sp>
      <p:sp>
        <p:nvSpPr>
          <p:cNvPr id="28" name="Rectangle 27"/>
          <p:cNvSpPr/>
          <p:nvPr/>
        </p:nvSpPr>
        <p:spPr>
          <a:xfrm>
            <a:off x="5868144" y="4869160"/>
            <a:ext cx="2862064" cy="538609"/>
          </a:xfrm>
          <a:prstGeom prst="rect">
            <a:avLst/>
          </a:prstGeom>
        </p:spPr>
        <p:txBody>
          <a:bodyPr wrap="square">
            <a:spAutoFit/>
          </a:bodyPr>
          <a:lstStyle/>
          <a:p>
            <a:pPr algn="ctr"/>
            <a:r>
              <a:rPr lang="fr-CH" sz="1100" b="1" dirty="0" smtClean="0"/>
              <a:t>RSA</a:t>
            </a:r>
            <a:r>
              <a:rPr lang="fr-CH" dirty="0" smtClean="0"/>
              <a:t> </a:t>
            </a:r>
            <a:r>
              <a:rPr lang="fr-CH" sz="1100" b="1" dirty="0" err="1" smtClean="0"/>
              <a:t>SecurID</a:t>
            </a:r>
            <a:r>
              <a:rPr lang="fr-CH" sz="1100" b="1" dirty="0" smtClean="0"/>
              <a:t> Software </a:t>
            </a:r>
            <a:r>
              <a:rPr lang="fr-CH" sz="1100" b="1" dirty="0" err="1" smtClean="0"/>
              <a:t>Token</a:t>
            </a:r>
            <a:r>
              <a:rPr lang="fr-CH" sz="1100" b="1" dirty="0" smtClean="0"/>
              <a:t> </a:t>
            </a:r>
            <a:br>
              <a:rPr lang="fr-CH" sz="1100" b="1" dirty="0" smtClean="0"/>
            </a:br>
            <a:r>
              <a:rPr lang="fr-CH" sz="1100" b="1" dirty="0" smtClean="0"/>
              <a:t>(Microsoft Windows)</a:t>
            </a:r>
          </a:p>
        </p:txBody>
      </p:sp>
      <p:sp>
        <p:nvSpPr>
          <p:cNvPr id="30" name="Rectangle 29"/>
          <p:cNvSpPr/>
          <p:nvPr/>
        </p:nvSpPr>
        <p:spPr>
          <a:xfrm>
            <a:off x="1941992" y="5417362"/>
            <a:ext cx="1170513" cy="215444"/>
          </a:xfrm>
          <a:prstGeom prst="rect">
            <a:avLst/>
          </a:prstGeom>
        </p:spPr>
        <p:txBody>
          <a:bodyPr wrap="none">
            <a:spAutoFit/>
          </a:bodyPr>
          <a:lstStyle/>
          <a:p>
            <a:r>
              <a:rPr lang="fr-CH" sz="800" dirty="0" smtClean="0">
                <a:solidFill>
                  <a:srgbClr val="0070C0"/>
                </a:solidFill>
              </a:rPr>
              <a:t>(solution asynchrone)</a:t>
            </a:r>
            <a:endParaRPr lang="fr-CH" sz="800" dirty="0">
              <a:solidFill>
                <a:srgbClr val="0070C0"/>
              </a:solidFill>
            </a:endParaRPr>
          </a:p>
        </p:txBody>
      </p:sp>
      <p:sp>
        <p:nvSpPr>
          <p:cNvPr id="20"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
        <p:nvSpPr>
          <p:cNvPr id="21" name="TextBox 7"/>
          <p:cNvSpPr txBox="1"/>
          <p:nvPr/>
        </p:nvSpPr>
        <p:spPr>
          <a:xfrm>
            <a:off x="3181028" y="6237956"/>
            <a:ext cx="2376264"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QUIZZ:  Quels challenges?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
        <p:nvSpPr>
          <p:cNvPr id="20" name="TextBox 7"/>
          <p:cNvSpPr txBox="1"/>
          <p:nvPr/>
        </p:nvSpPr>
        <p:spPr>
          <a:xfrm>
            <a:off x="4040669" y="843240"/>
            <a:ext cx="1436045"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QUIZZ</a:t>
            </a:r>
            <a:endParaRPr lang="fr-CH" sz="1200" dirty="0">
              <a:solidFill>
                <a:srgbClr val="002776"/>
              </a:solidFill>
              <a:cs typeface="Arial" pitchFamily="34" charset="0"/>
            </a:endParaRPr>
          </a:p>
        </p:txBody>
      </p:sp>
      <p:sp>
        <p:nvSpPr>
          <p:cNvPr id="24" name="Rectangle 23"/>
          <p:cNvSpPr/>
          <p:nvPr/>
        </p:nvSpPr>
        <p:spPr>
          <a:xfrm>
            <a:off x="4860032" y="1916832"/>
            <a:ext cx="187220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2"/>
          <p:cNvCxnSpPr/>
          <p:nvPr/>
        </p:nvCxnSpPr>
        <p:spPr>
          <a:xfrm>
            <a:off x="683568" y="1700808"/>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683568" y="2348880"/>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683568" y="3068960"/>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683568" y="3717032"/>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83568" y="4365104"/>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683568" y="5085184"/>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683568" y="5733256"/>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4644008" y="1261655"/>
            <a:ext cx="0" cy="511967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7020272" y="1261655"/>
            <a:ext cx="0" cy="511967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03648" y="1282498"/>
            <a:ext cx="1358064" cy="276999"/>
          </a:xfrm>
          <a:prstGeom prst="rect">
            <a:avLst/>
          </a:prstGeom>
        </p:spPr>
        <p:txBody>
          <a:bodyPr wrap="none">
            <a:spAutoFit/>
          </a:bodyPr>
          <a:lstStyle/>
          <a:p>
            <a:r>
              <a:rPr lang="fr-FR" sz="1200" b="1" dirty="0">
                <a:solidFill>
                  <a:schemeClr val="tx2"/>
                </a:solidFill>
              </a:rPr>
              <a:t>Authentification</a:t>
            </a:r>
            <a:endParaRPr lang="fr-FR" sz="1200" dirty="0"/>
          </a:p>
        </p:txBody>
      </p:sp>
      <p:sp>
        <p:nvSpPr>
          <p:cNvPr id="19" name="Rectangle 18"/>
          <p:cNvSpPr/>
          <p:nvPr/>
        </p:nvSpPr>
        <p:spPr>
          <a:xfrm>
            <a:off x="4522501" y="1196752"/>
            <a:ext cx="2497771" cy="461665"/>
          </a:xfrm>
          <a:prstGeom prst="rect">
            <a:avLst/>
          </a:prstGeom>
        </p:spPr>
        <p:txBody>
          <a:bodyPr wrap="square">
            <a:spAutoFit/>
          </a:bodyPr>
          <a:lstStyle/>
          <a:p>
            <a:pPr algn="ctr"/>
            <a:r>
              <a:rPr lang="fr-CH" sz="1200" b="1" dirty="0">
                <a:solidFill>
                  <a:schemeClr val="tx2"/>
                </a:solidFill>
              </a:rPr>
              <a:t>Remplit les critères d’une authentification forte</a:t>
            </a:r>
            <a:r>
              <a:rPr lang="fr-CH" sz="1200" b="1" dirty="0" smtClean="0">
                <a:solidFill>
                  <a:schemeClr val="tx2"/>
                </a:solidFill>
              </a:rPr>
              <a:t>?</a:t>
            </a:r>
            <a:endParaRPr lang="fr-FR" sz="1200" dirty="0"/>
          </a:p>
        </p:txBody>
      </p:sp>
      <p:sp>
        <p:nvSpPr>
          <p:cNvPr id="22" name="Rectangle 21"/>
          <p:cNvSpPr/>
          <p:nvPr/>
        </p:nvSpPr>
        <p:spPr>
          <a:xfrm>
            <a:off x="7178003" y="1274152"/>
            <a:ext cx="1786485" cy="461665"/>
          </a:xfrm>
          <a:prstGeom prst="rect">
            <a:avLst/>
          </a:prstGeom>
        </p:spPr>
        <p:txBody>
          <a:bodyPr wrap="square">
            <a:spAutoFit/>
          </a:bodyPr>
          <a:lstStyle/>
          <a:p>
            <a:pPr algn="ctr"/>
            <a:r>
              <a:rPr lang="fr-FR" sz="1200" b="1" dirty="0">
                <a:solidFill>
                  <a:schemeClr val="tx2"/>
                </a:solidFill>
              </a:rPr>
              <a:t>Points d’attention / limites</a:t>
            </a:r>
            <a:r>
              <a:rPr lang="fr-FR" sz="1200" b="1" dirty="0" smtClean="0">
                <a:solidFill>
                  <a:schemeClr val="tx2"/>
                </a:solidFill>
              </a:rPr>
              <a:t>?</a:t>
            </a:r>
            <a:endParaRPr lang="fr-FR" sz="1200" b="1" dirty="0">
              <a:solidFill>
                <a:schemeClr val="tx2"/>
              </a:solidFill>
            </a:endParaRPr>
          </a:p>
        </p:txBody>
      </p:sp>
      <p:sp>
        <p:nvSpPr>
          <p:cNvPr id="23" name="Rectangle 22"/>
          <p:cNvSpPr/>
          <p:nvPr/>
        </p:nvSpPr>
        <p:spPr>
          <a:xfrm>
            <a:off x="683568" y="1772816"/>
            <a:ext cx="3816424" cy="461665"/>
          </a:xfrm>
          <a:prstGeom prst="rect">
            <a:avLst/>
          </a:prstGeom>
        </p:spPr>
        <p:txBody>
          <a:bodyPr wrap="square">
            <a:spAutoFit/>
          </a:bodyPr>
          <a:lstStyle/>
          <a:p>
            <a:r>
              <a:rPr lang="fr-CH" sz="1200" b="1" dirty="0">
                <a:solidFill>
                  <a:schemeClr val="tx2"/>
                </a:solidFill>
              </a:rPr>
              <a:t>1. Mot de passe défini par l’utilisateur + OTP reçu par SMS</a:t>
            </a:r>
            <a:endParaRPr lang="fr-FR" sz="1200" b="1" dirty="0">
              <a:solidFill>
                <a:schemeClr val="tx2"/>
              </a:solidFill>
            </a:endParaRPr>
          </a:p>
        </p:txBody>
      </p:sp>
      <p:sp>
        <p:nvSpPr>
          <p:cNvPr id="26" name="Rectangle 25"/>
          <p:cNvSpPr/>
          <p:nvPr/>
        </p:nvSpPr>
        <p:spPr>
          <a:xfrm>
            <a:off x="7092280" y="1888217"/>
            <a:ext cx="1983685" cy="276999"/>
          </a:xfrm>
          <a:prstGeom prst="rect">
            <a:avLst/>
          </a:prstGeom>
        </p:spPr>
        <p:txBody>
          <a:bodyPr wrap="none">
            <a:spAutoFit/>
          </a:bodyPr>
          <a:lstStyle/>
          <a:p>
            <a:r>
              <a:rPr lang="fr-FR" sz="1200" dirty="0">
                <a:solidFill>
                  <a:schemeClr val="tx2"/>
                </a:solidFill>
              </a:rPr>
              <a:t>OTP limité dans le temps?</a:t>
            </a:r>
          </a:p>
        </p:txBody>
      </p:sp>
      <p:sp>
        <p:nvSpPr>
          <p:cNvPr id="16" name="Rectangle 15"/>
          <p:cNvSpPr/>
          <p:nvPr/>
        </p:nvSpPr>
        <p:spPr>
          <a:xfrm>
            <a:off x="5220072" y="1734328"/>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27" name="Rectangle 26"/>
          <p:cNvSpPr/>
          <p:nvPr/>
        </p:nvSpPr>
        <p:spPr>
          <a:xfrm>
            <a:off x="683568" y="2450665"/>
            <a:ext cx="3960440" cy="461665"/>
          </a:xfrm>
          <a:prstGeom prst="rect">
            <a:avLst/>
          </a:prstGeom>
        </p:spPr>
        <p:txBody>
          <a:bodyPr wrap="square">
            <a:spAutoFit/>
          </a:bodyPr>
          <a:lstStyle/>
          <a:p>
            <a:r>
              <a:rPr lang="fr-CH" sz="1200" b="1" dirty="0">
                <a:solidFill>
                  <a:schemeClr val="tx2"/>
                </a:solidFill>
              </a:rPr>
              <a:t>2. Mot de passe défini par l’utilisateur + OTP généré par une application dédiée sur </a:t>
            </a:r>
            <a:r>
              <a:rPr lang="fr-CH" sz="1200" b="1" dirty="0" err="1">
                <a:solidFill>
                  <a:schemeClr val="tx2"/>
                </a:solidFill>
              </a:rPr>
              <a:t>smartphone</a:t>
            </a:r>
            <a:endParaRPr lang="fr-FR" sz="1200" b="1" dirty="0">
              <a:solidFill>
                <a:schemeClr val="tx2"/>
              </a:solidFill>
            </a:endParaRPr>
          </a:p>
        </p:txBody>
      </p:sp>
      <p:sp>
        <p:nvSpPr>
          <p:cNvPr id="28" name="Rectangle 27"/>
          <p:cNvSpPr/>
          <p:nvPr/>
        </p:nvSpPr>
        <p:spPr>
          <a:xfrm>
            <a:off x="7092280" y="2348880"/>
            <a:ext cx="1983685" cy="646331"/>
          </a:xfrm>
          <a:prstGeom prst="rect">
            <a:avLst/>
          </a:prstGeom>
        </p:spPr>
        <p:txBody>
          <a:bodyPr wrap="square">
            <a:spAutoFit/>
          </a:bodyPr>
          <a:lstStyle/>
          <a:p>
            <a:r>
              <a:rPr lang="fr-FR" sz="1200" dirty="0">
                <a:solidFill>
                  <a:schemeClr val="tx2"/>
                </a:solidFill>
              </a:rPr>
              <a:t>Vol, perte, malware, absence de mot de passe sur le </a:t>
            </a:r>
            <a:r>
              <a:rPr lang="fr-FR" sz="1200" dirty="0" err="1">
                <a:solidFill>
                  <a:schemeClr val="tx2"/>
                </a:solidFill>
              </a:rPr>
              <a:t>smartphone</a:t>
            </a:r>
            <a:r>
              <a:rPr lang="fr-FR" sz="1200" dirty="0">
                <a:solidFill>
                  <a:schemeClr val="tx2"/>
                </a:solidFill>
              </a:rPr>
              <a:t> ?</a:t>
            </a:r>
          </a:p>
        </p:txBody>
      </p:sp>
      <p:sp>
        <p:nvSpPr>
          <p:cNvPr id="29" name="Rectangle 28"/>
          <p:cNvSpPr/>
          <p:nvPr/>
        </p:nvSpPr>
        <p:spPr>
          <a:xfrm>
            <a:off x="5220072" y="2412177"/>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30" name="Rectangle 29"/>
          <p:cNvSpPr/>
          <p:nvPr/>
        </p:nvSpPr>
        <p:spPr>
          <a:xfrm>
            <a:off x="683568" y="3179456"/>
            <a:ext cx="3816424" cy="461665"/>
          </a:xfrm>
          <a:prstGeom prst="rect">
            <a:avLst/>
          </a:prstGeom>
        </p:spPr>
        <p:txBody>
          <a:bodyPr wrap="square">
            <a:spAutoFit/>
          </a:bodyPr>
          <a:lstStyle/>
          <a:p>
            <a:r>
              <a:rPr lang="fr-CH" sz="1200" b="1" dirty="0">
                <a:solidFill>
                  <a:schemeClr val="tx2"/>
                </a:solidFill>
              </a:rPr>
              <a:t>3. Mot de passe défini par l’utilisateur + code à usage unique sur carte à biffer (« </a:t>
            </a:r>
            <a:r>
              <a:rPr lang="fr-CH" sz="1200" b="1" dirty="0" err="1">
                <a:solidFill>
                  <a:schemeClr val="tx2"/>
                </a:solidFill>
              </a:rPr>
              <a:t>scratchcard</a:t>
            </a:r>
            <a:r>
              <a:rPr lang="fr-CH" sz="1200" b="1" dirty="0">
                <a:solidFill>
                  <a:schemeClr val="tx2"/>
                </a:solidFill>
              </a:rPr>
              <a:t> »)</a:t>
            </a:r>
            <a:endParaRPr lang="fr-FR" sz="1200" b="1" dirty="0">
              <a:solidFill>
                <a:schemeClr val="tx2"/>
              </a:solidFill>
            </a:endParaRPr>
          </a:p>
        </p:txBody>
      </p:sp>
      <p:sp>
        <p:nvSpPr>
          <p:cNvPr id="31" name="Rectangle 30"/>
          <p:cNvSpPr/>
          <p:nvPr/>
        </p:nvSpPr>
        <p:spPr>
          <a:xfrm>
            <a:off x="7092280" y="3284984"/>
            <a:ext cx="1674305" cy="276999"/>
          </a:xfrm>
          <a:prstGeom prst="rect">
            <a:avLst/>
          </a:prstGeom>
        </p:spPr>
        <p:txBody>
          <a:bodyPr wrap="none">
            <a:spAutoFit/>
          </a:bodyPr>
          <a:lstStyle/>
          <a:p>
            <a:r>
              <a:rPr lang="fr-CH" sz="1200" dirty="0">
                <a:solidFill>
                  <a:schemeClr val="tx2"/>
                </a:solidFill>
              </a:rPr>
              <a:t>OTP non dynamique?</a:t>
            </a:r>
            <a:endParaRPr lang="fr-FR" sz="1200" dirty="0">
              <a:solidFill>
                <a:schemeClr val="tx2"/>
              </a:solidFill>
            </a:endParaRPr>
          </a:p>
        </p:txBody>
      </p:sp>
      <p:sp>
        <p:nvSpPr>
          <p:cNvPr id="32" name="Rectangle 31"/>
          <p:cNvSpPr/>
          <p:nvPr/>
        </p:nvSpPr>
        <p:spPr>
          <a:xfrm>
            <a:off x="5220072" y="3140968"/>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33" name="Rectangle 32"/>
          <p:cNvSpPr/>
          <p:nvPr/>
        </p:nvSpPr>
        <p:spPr>
          <a:xfrm>
            <a:off x="683568" y="3872081"/>
            <a:ext cx="3816424" cy="276999"/>
          </a:xfrm>
          <a:prstGeom prst="rect">
            <a:avLst/>
          </a:prstGeom>
        </p:spPr>
        <p:txBody>
          <a:bodyPr wrap="square">
            <a:spAutoFit/>
          </a:bodyPr>
          <a:lstStyle/>
          <a:p>
            <a:r>
              <a:rPr lang="fr-CH" sz="1200" b="1" dirty="0">
                <a:solidFill>
                  <a:schemeClr val="tx2"/>
                </a:solidFill>
              </a:rPr>
              <a:t>4. OTP (ex: </a:t>
            </a:r>
            <a:r>
              <a:rPr lang="fr-CH" sz="1200" b="1" dirty="0" err="1">
                <a:solidFill>
                  <a:schemeClr val="tx2"/>
                </a:solidFill>
              </a:rPr>
              <a:t>Yubikey</a:t>
            </a:r>
            <a:r>
              <a:rPr lang="fr-CH" sz="1200" b="1" dirty="0">
                <a:solidFill>
                  <a:schemeClr val="tx2"/>
                </a:solidFill>
              </a:rPr>
              <a:t>) + </a:t>
            </a:r>
            <a:r>
              <a:rPr lang="fr-CH" sz="1200" b="1" dirty="0" err="1" smtClean="0">
                <a:solidFill>
                  <a:schemeClr val="tx2"/>
                </a:solidFill>
              </a:rPr>
              <a:t>Captcha</a:t>
            </a:r>
            <a:endParaRPr lang="fr-FR" sz="1200" b="1" dirty="0">
              <a:solidFill>
                <a:schemeClr val="tx2"/>
              </a:solidFill>
            </a:endParaRPr>
          </a:p>
        </p:txBody>
      </p:sp>
      <p:sp>
        <p:nvSpPr>
          <p:cNvPr id="34" name="Rectangle 33"/>
          <p:cNvSpPr/>
          <p:nvPr/>
        </p:nvSpPr>
        <p:spPr>
          <a:xfrm>
            <a:off x="7092280" y="3933056"/>
            <a:ext cx="1106393" cy="276999"/>
          </a:xfrm>
          <a:prstGeom prst="rect">
            <a:avLst/>
          </a:prstGeom>
        </p:spPr>
        <p:txBody>
          <a:bodyPr wrap="none">
            <a:spAutoFit/>
          </a:bodyPr>
          <a:lstStyle/>
          <a:p>
            <a:r>
              <a:rPr lang="fr-CH" sz="1200" dirty="0">
                <a:solidFill>
                  <a:schemeClr val="tx2"/>
                </a:solidFill>
              </a:rPr>
              <a:t>1 seul facteur</a:t>
            </a:r>
            <a:endParaRPr lang="fr-FR" sz="1200" dirty="0">
              <a:solidFill>
                <a:schemeClr val="tx2"/>
              </a:solidFill>
            </a:endParaRPr>
          </a:p>
        </p:txBody>
      </p:sp>
      <p:sp>
        <p:nvSpPr>
          <p:cNvPr id="35" name="Rectangle 34"/>
          <p:cNvSpPr/>
          <p:nvPr/>
        </p:nvSpPr>
        <p:spPr>
          <a:xfrm>
            <a:off x="5220072" y="3789040"/>
            <a:ext cx="559769" cy="584775"/>
          </a:xfrm>
          <a:prstGeom prst="rect">
            <a:avLst/>
          </a:prstGeom>
        </p:spPr>
        <p:txBody>
          <a:bodyPr wrap="none">
            <a:spAutoFit/>
          </a:bodyPr>
          <a:lstStyle/>
          <a:p>
            <a:r>
              <a:rPr lang="fr-FR" sz="3200" dirty="0">
                <a:solidFill>
                  <a:srgbClr val="92D050"/>
                </a:solidFill>
                <a:sym typeface="Wingdings"/>
              </a:rPr>
              <a:t> </a:t>
            </a:r>
            <a:r>
              <a:rPr lang="fr-FR" sz="3200" dirty="0">
                <a:solidFill>
                  <a:srgbClr val="FF0000"/>
                </a:solidFill>
                <a:sym typeface="Wingdings"/>
              </a:rPr>
              <a:t></a:t>
            </a:r>
            <a:endParaRPr lang="fr-FR" dirty="0"/>
          </a:p>
        </p:txBody>
      </p:sp>
      <p:sp>
        <p:nvSpPr>
          <p:cNvPr id="36" name="Rectangle 35"/>
          <p:cNvSpPr/>
          <p:nvPr/>
        </p:nvSpPr>
        <p:spPr>
          <a:xfrm>
            <a:off x="683568" y="4475600"/>
            <a:ext cx="3816424" cy="461665"/>
          </a:xfrm>
          <a:prstGeom prst="rect">
            <a:avLst/>
          </a:prstGeom>
        </p:spPr>
        <p:txBody>
          <a:bodyPr wrap="square">
            <a:spAutoFit/>
          </a:bodyPr>
          <a:lstStyle/>
          <a:p>
            <a:r>
              <a:rPr lang="fr-CH" sz="1200" b="1" dirty="0">
                <a:solidFill>
                  <a:schemeClr val="tx2"/>
                </a:solidFill>
              </a:rPr>
              <a:t>5. Mot de passe défini par l’utilisateur + phrase secrète identifiant le site marchand</a:t>
            </a:r>
            <a:endParaRPr lang="fr-FR" sz="1200" b="1" dirty="0">
              <a:solidFill>
                <a:schemeClr val="tx2"/>
              </a:solidFill>
            </a:endParaRPr>
          </a:p>
        </p:txBody>
      </p:sp>
      <p:sp>
        <p:nvSpPr>
          <p:cNvPr id="37" name="Rectangle 36"/>
          <p:cNvSpPr/>
          <p:nvPr/>
        </p:nvSpPr>
        <p:spPr>
          <a:xfrm>
            <a:off x="7092280" y="4591001"/>
            <a:ext cx="1106393" cy="276999"/>
          </a:xfrm>
          <a:prstGeom prst="rect">
            <a:avLst/>
          </a:prstGeom>
        </p:spPr>
        <p:txBody>
          <a:bodyPr wrap="none">
            <a:spAutoFit/>
          </a:bodyPr>
          <a:lstStyle/>
          <a:p>
            <a:r>
              <a:rPr lang="fr-CH" sz="1200" dirty="0">
                <a:solidFill>
                  <a:schemeClr val="tx2"/>
                </a:solidFill>
              </a:rPr>
              <a:t>1 seul facteur</a:t>
            </a:r>
            <a:endParaRPr lang="fr-FR" sz="1200" dirty="0">
              <a:solidFill>
                <a:schemeClr val="tx2"/>
              </a:solidFill>
            </a:endParaRPr>
          </a:p>
        </p:txBody>
      </p:sp>
      <p:sp>
        <p:nvSpPr>
          <p:cNvPr id="38" name="Rectangle 37"/>
          <p:cNvSpPr/>
          <p:nvPr/>
        </p:nvSpPr>
        <p:spPr>
          <a:xfrm>
            <a:off x="5220072" y="4437112"/>
            <a:ext cx="559769" cy="584775"/>
          </a:xfrm>
          <a:prstGeom prst="rect">
            <a:avLst/>
          </a:prstGeom>
        </p:spPr>
        <p:txBody>
          <a:bodyPr wrap="none">
            <a:spAutoFit/>
          </a:bodyPr>
          <a:lstStyle/>
          <a:p>
            <a:r>
              <a:rPr lang="fr-FR" sz="3200" dirty="0">
                <a:solidFill>
                  <a:srgbClr val="92D050"/>
                </a:solidFill>
                <a:sym typeface="Wingdings"/>
              </a:rPr>
              <a:t> </a:t>
            </a:r>
            <a:r>
              <a:rPr lang="fr-FR" sz="3200" dirty="0">
                <a:solidFill>
                  <a:srgbClr val="FF0000"/>
                </a:solidFill>
                <a:sym typeface="Wingdings"/>
              </a:rPr>
              <a:t></a:t>
            </a:r>
            <a:endParaRPr lang="fr-FR" dirty="0"/>
          </a:p>
        </p:txBody>
      </p:sp>
      <p:sp>
        <p:nvSpPr>
          <p:cNvPr id="39" name="Rectangle 38"/>
          <p:cNvSpPr/>
          <p:nvPr/>
        </p:nvSpPr>
        <p:spPr>
          <a:xfrm>
            <a:off x="683568" y="5195680"/>
            <a:ext cx="3816424" cy="461665"/>
          </a:xfrm>
          <a:prstGeom prst="rect">
            <a:avLst/>
          </a:prstGeom>
        </p:spPr>
        <p:txBody>
          <a:bodyPr wrap="square">
            <a:spAutoFit/>
          </a:bodyPr>
          <a:lstStyle/>
          <a:p>
            <a:r>
              <a:rPr lang="fr-CH" sz="1200" b="1" dirty="0">
                <a:solidFill>
                  <a:schemeClr val="tx2"/>
                </a:solidFill>
              </a:rPr>
              <a:t>6. Mot de passe défini par l’utilisateur + OTP envoyé par e-mail</a:t>
            </a:r>
            <a:endParaRPr lang="fr-FR" sz="1200" b="1" dirty="0">
              <a:solidFill>
                <a:schemeClr val="tx2"/>
              </a:solidFill>
            </a:endParaRPr>
          </a:p>
        </p:txBody>
      </p:sp>
      <p:sp>
        <p:nvSpPr>
          <p:cNvPr id="40" name="Rectangle 39"/>
          <p:cNvSpPr/>
          <p:nvPr/>
        </p:nvSpPr>
        <p:spPr>
          <a:xfrm>
            <a:off x="7092280" y="5311081"/>
            <a:ext cx="1337226" cy="276999"/>
          </a:xfrm>
          <a:prstGeom prst="rect">
            <a:avLst/>
          </a:prstGeom>
        </p:spPr>
        <p:txBody>
          <a:bodyPr wrap="none">
            <a:spAutoFit/>
          </a:bodyPr>
          <a:lstStyle/>
          <a:p>
            <a:r>
              <a:rPr lang="fr-FR" sz="1200" dirty="0">
                <a:solidFill>
                  <a:schemeClr val="tx2"/>
                </a:solidFill>
              </a:rPr>
              <a:t>Pas multi-facteur</a:t>
            </a:r>
          </a:p>
        </p:txBody>
      </p:sp>
      <p:sp>
        <p:nvSpPr>
          <p:cNvPr id="41" name="Rectangle 40"/>
          <p:cNvSpPr/>
          <p:nvPr/>
        </p:nvSpPr>
        <p:spPr>
          <a:xfrm>
            <a:off x="5220072" y="5157192"/>
            <a:ext cx="559769" cy="584775"/>
          </a:xfrm>
          <a:prstGeom prst="rect">
            <a:avLst/>
          </a:prstGeom>
        </p:spPr>
        <p:txBody>
          <a:bodyPr wrap="none">
            <a:spAutoFit/>
          </a:bodyPr>
          <a:lstStyle/>
          <a:p>
            <a:r>
              <a:rPr lang="fr-FR" sz="3200" dirty="0">
                <a:solidFill>
                  <a:srgbClr val="92D050"/>
                </a:solidFill>
                <a:sym typeface="Wingdings"/>
              </a:rPr>
              <a:t> </a:t>
            </a:r>
            <a:r>
              <a:rPr lang="fr-FR" sz="3200" dirty="0">
                <a:solidFill>
                  <a:srgbClr val="FF0000"/>
                </a:solidFill>
                <a:sym typeface="Wingdings"/>
              </a:rPr>
              <a:t></a:t>
            </a:r>
            <a:endParaRPr lang="fr-FR" dirty="0"/>
          </a:p>
        </p:txBody>
      </p:sp>
      <p:sp>
        <p:nvSpPr>
          <p:cNvPr id="42" name="Rectangle 41"/>
          <p:cNvSpPr/>
          <p:nvPr/>
        </p:nvSpPr>
        <p:spPr>
          <a:xfrm>
            <a:off x="683568" y="5835041"/>
            <a:ext cx="3816424" cy="461665"/>
          </a:xfrm>
          <a:prstGeom prst="rect">
            <a:avLst/>
          </a:prstGeom>
        </p:spPr>
        <p:txBody>
          <a:bodyPr wrap="square">
            <a:spAutoFit/>
          </a:bodyPr>
          <a:lstStyle/>
          <a:p>
            <a:r>
              <a:rPr lang="fr-CH" sz="1200" b="1" dirty="0">
                <a:solidFill>
                  <a:schemeClr val="tx2"/>
                </a:solidFill>
              </a:rPr>
              <a:t>7. Mot de passe défini par l’utilisateur + OTP dynamique à trois chiffres</a:t>
            </a:r>
            <a:endParaRPr lang="fr-FR" sz="1200" b="1" dirty="0">
              <a:solidFill>
                <a:schemeClr val="tx2"/>
              </a:solidFill>
            </a:endParaRPr>
          </a:p>
        </p:txBody>
      </p:sp>
      <p:sp>
        <p:nvSpPr>
          <p:cNvPr id="43" name="Rectangle 42"/>
          <p:cNvSpPr/>
          <p:nvPr/>
        </p:nvSpPr>
        <p:spPr>
          <a:xfrm>
            <a:off x="7092281" y="5805264"/>
            <a:ext cx="1872208" cy="461665"/>
          </a:xfrm>
          <a:prstGeom prst="rect">
            <a:avLst/>
          </a:prstGeom>
        </p:spPr>
        <p:txBody>
          <a:bodyPr wrap="square">
            <a:spAutoFit/>
          </a:bodyPr>
          <a:lstStyle/>
          <a:p>
            <a:r>
              <a:rPr lang="fr-FR" sz="1200" dirty="0">
                <a:solidFill>
                  <a:schemeClr val="tx2"/>
                </a:solidFill>
              </a:rPr>
              <a:t>Une chance sur 1000 pour un attaquant?</a:t>
            </a:r>
          </a:p>
        </p:txBody>
      </p:sp>
      <p:sp>
        <p:nvSpPr>
          <p:cNvPr id="44" name="Rectangle 43"/>
          <p:cNvSpPr/>
          <p:nvPr/>
        </p:nvSpPr>
        <p:spPr>
          <a:xfrm>
            <a:off x="5220072" y="5796553"/>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Tree>
    <p:extLst>
      <p:ext uri="{BB962C8B-B14F-4D97-AF65-F5344CB8AC3E}">
        <p14:creationId xmlns:p14="http://schemas.microsoft.com/office/powerpoint/2010/main" val="273477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1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
        <p:nvSpPr>
          <p:cNvPr id="20" name="TextBox 7"/>
          <p:cNvSpPr txBox="1"/>
          <p:nvPr/>
        </p:nvSpPr>
        <p:spPr>
          <a:xfrm>
            <a:off x="4040669" y="843240"/>
            <a:ext cx="1436045"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QUIZZ</a:t>
            </a:r>
            <a:endParaRPr lang="fr-CH" sz="1200" dirty="0">
              <a:solidFill>
                <a:srgbClr val="002776"/>
              </a:solidFill>
              <a:cs typeface="Arial" pitchFamily="34" charset="0"/>
            </a:endParaRPr>
          </a:p>
        </p:txBody>
      </p:sp>
      <p:sp>
        <p:nvSpPr>
          <p:cNvPr id="24" name="Rectangle 23"/>
          <p:cNvSpPr/>
          <p:nvPr/>
        </p:nvSpPr>
        <p:spPr>
          <a:xfrm>
            <a:off x="4860032" y="1916832"/>
            <a:ext cx="187220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2"/>
          <p:cNvCxnSpPr/>
          <p:nvPr/>
        </p:nvCxnSpPr>
        <p:spPr>
          <a:xfrm>
            <a:off x="683568" y="1700808"/>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683568" y="2348880"/>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683568" y="3068960"/>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683568" y="3717032"/>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83568" y="4365104"/>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4644008" y="1261655"/>
            <a:ext cx="0" cy="31121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7020272" y="1261655"/>
            <a:ext cx="0" cy="311216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03648" y="1282498"/>
            <a:ext cx="1358064" cy="276999"/>
          </a:xfrm>
          <a:prstGeom prst="rect">
            <a:avLst/>
          </a:prstGeom>
        </p:spPr>
        <p:txBody>
          <a:bodyPr wrap="none">
            <a:spAutoFit/>
          </a:bodyPr>
          <a:lstStyle/>
          <a:p>
            <a:r>
              <a:rPr lang="fr-FR" sz="1200" b="1" dirty="0">
                <a:solidFill>
                  <a:schemeClr val="tx2"/>
                </a:solidFill>
              </a:rPr>
              <a:t>Authentification</a:t>
            </a:r>
            <a:endParaRPr lang="fr-FR" sz="1200" dirty="0"/>
          </a:p>
        </p:txBody>
      </p:sp>
      <p:sp>
        <p:nvSpPr>
          <p:cNvPr id="19" name="Rectangle 18"/>
          <p:cNvSpPr/>
          <p:nvPr/>
        </p:nvSpPr>
        <p:spPr>
          <a:xfrm>
            <a:off x="4522501" y="1196752"/>
            <a:ext cx="2497771" cy="461665"/>
          </a:xfrm>
          <a:prstGeom prst="rect">
            <a:avLst/>
          </a:prstGeom>
        </p:spPr>
        <p:txBody>
          <a:bodyPr wrap="square">
            <a:spAutoFit/>
          </a:bodyPr>
          <a:lstStyle/>
          <a:p>
            <a:pPr algn="ctr"/>
            <a:r>
              <a:rPr lang="fr-CH" sz="1200" b="1" dirty="0">
                <a:solidFill>
                  <a:schemeClr val="tx2"/>
                </a:solidFill>
              </a:rPr>
              <a:t>Remplit les critères d’une authentification forte</a:t>
            </a:r>
            <a:r>
              <a:rPr lang="fr-CH" sz="1200" b="1" dirty="0" smtClean="0">
                <a:solidFill>
                  <a:schemeClr val="tx2"/>
                </a:solidFill>
              </a:rPr>
              <a:t>?</a:t>
            </a:r>
            <a:endParaRPr lang="fr-FR" sz="1200" dirty="0"/>
          </a:p>
        </p:txBody>
      </p:sp>
      <p:sp>
        <p:nvSpPr>
          <p:cNvPr id="22" name="Rectangle 21"/>
          <p:cNvSpPr/>
          <p:nvPr/>
        </p:nvSpPr>
        <p:spPr>
          <a:xfrm>
            <a:off x="7178003" y="1274152"/>
            <a:ext cx="1786485" cy="461665"/>
          </a:xfrm>
          <a:prstGeom prst="rect">
            <a:avLst/>
          </a:prstGeom>
        </p:spPr>
        <p:txBody>
          <a:bodyPr wrap="square">
            <a:spAutoFit/>
          </a:bodyPr>
          <a:lstStyle/>
          <a:p>
            <a:pPr algn="ctr"/>
            <a:r>
              <a:rPr lang="fr-FR" sz="1200" b="1" dirty="0">
                <a:solidFill>
                  <a:schemeClr val="tx2"/>
                </a:solidFill>
              </a:rPr>
              <a:t>Points d’attention / limites</a:t>
            </a:r>
            <a:r>
              <a:rPr lang="fr-FR" sz="1200" b="1" dirty="0" smtClean="0">
                <a:solidFill>
                  <a:schemeClr val="tx2"/>
                </a:solidFill>
              </a:rPr>
              <a:t>?</a:t>
            </a:r>
            <a:endParaRPr lang="fr-FR" sz="1200" b="1" dirty="0">
              <a:solidFill>
                <a:schemeClr val="tx2"/>
              </a:solidFill>
            </a:endParaRPr>
          </a:p>
        </p:txBody>
      </p:sp>
      <p:sp>
        <p:nvSpPr>
          <p:cNvPr id="23" name="Rectangle 22"/>
          <p:cNvSpPr/>
          <p:nvPr/>
        </p:nvSpPr>
        <p:spPr>
          <a:xfrm>
            <a:off x="683568" y="1772816"/>
            <a:ext cx="3816424" cy="461665"/>
          </a:xfrm>
          <a:prstGeom prst="rect">
            <a:avLst/>
          </a:prstGeom>
        </p:spPr>
        <p:txBody>
          <a:bodyPr wrap="square">
            <a:spAutoFit/>
          </a:bodyPr>
          <a:lstStyle/>
          <a:p>
            <a:r>
              <a:rPr lang="fr-FR" sz="1200" b="1" dirty="0">
                <a:solidFill>
                  <a:schemeClr val="tx2"/>
                </a:solidFill>
              </a:rPr>
              <a:t>8. Mot de passe défini par l’utilisateur + OTP communiqué par téléphone par le Support</a:t>
            </a:r>
          </a:p>
        </p:txBody>
      </p:sp>
      <p:sp>
        <p:nvSpPr>
          <p:cNvPr id="26" name="Rectangle 25"/>
          <p:cNvSpPr/>
          <p:nvPr/>
        </p:nvSpPr>
        <p:spPr>
          <a:xfrm>
            <a:off x="7020272" y="1700808"/>
            <a:ext cx="2123729" cy="630942"/>
          </a:xfrm>
          <a:prstGeom prst="rect">
            <a:avLst/>
          </a:prstGeom>
        </p:spPr>
        <p:txBody>
          <a:bodyPr wrap="square">
            <a:spAutoFit/>
          </a:bodyPr>
          <a:lstStyle/>
          <a:p>
            <a:r>
              <a:rPr lang="fr-FR" sz="1200" dirty="0">
                <a:solidFill>
                  <a:schemeClr val="tx2"/>
                </a:solidFill>
              </a:rPr>
              <a:t>Quelle valeur de l’authentification ? </a:t>
            </a:r>
            <a:r>
              <a:rPr lang="fr-FR" sz="1100" dirty="0">
                <a:solidFill>
                  <a:schemeClr val="tx2"/>
                </a:solidFill>
              </a:rPr>
              <a:t>(erreur humaine, social engineering…)</a:t>
            </a:r>
          </a:p>
        </p:txBody>
      </p:sp>
      <p:sp>
        <p:nvSpPr>
          <p:cNvPr id="16" name="Rectangle 15"/>
          <p:cNvSpPr/>
          <p:nvPr/>
        </p:nvSpPr>
        <p:spPr>
          <a:xfrm>
            <a:off x="5220072" y="1734328"/>
            <a:ext cx="559769" cy="584775"/>
          </a:xfrm>
          <a:prstGeom prst="rect">
            <a:avLst/>
          </a:prstGeom>
        </p:spPr>
        <p:txBody>
          <a:bodyPr wrap="none">
            <a:spAutoFit/>
          </a:bodyPr>
          <a:lstStyle/>
          <a:p>
            <a:r>
              <a:rPr lang="fr-FR" sz="3200" dirty="0">
                <a:solidFill>
                  <a:srgbClr val="92D050"/>
                </a:solidFill>
                <a:sym typeface="Wingdings"/>
              </a:rPr>
              <a:t> </a:t>
            </a:r>
            <a:r>
              <a:rPr lang="fr-FR" sz="3200" dirty="0">
                <a:solidFill>
                  <a:srgbClr val="FF0000"/>
                </a:solidFill>
                <a:sym typeface="Wingdings"/>
              </a:rPr>
              <a:t></a:t>
            </a:r>
            <a:endParaRPr lang="fr-FR" dirty="0"/>
          </a:p>
        </p:txBody>
      </p:sp>
      <p:sp>
        <p:nvSpPr>
          <p:cNvPr id="27" name="Rectangle 26"/>
          <p:cNvSpPr/>
          <p:nvPr/>
        </p:nvSpPr>
        <p:spPr>
          <a:xfrm>
            <a:off x="683568" y="2450665"/>
            <a:ext cx="3960440" cy="461665"/>
          </a:xfrm>
          <a:prstGeom prst="rect">
            <a:avLst/>
          </a:prstGeom>
        </p:spPr>
        <p:txBody>
          <a:bodyPr wrap="square">
            <a:spAutoFit/>
          </a:bodyPr>
          <a:lstStyle/>
          <a:p>
            <a:r>
              <a:rPr lang="fr-FR" sz="1200" b="1" dirty="0">
                <a:solidFill>
                  <a:schemeClr val="tx2"/>
                </a:solidFill>
              </a:rPr>
              <a:t>9. Mot de passe défini par l’utilisateur + empreinte vocale</a:t>
            </a:r>
          </a:p>
        </p:txBody>
      </p:sp>
      <p:sp>
        <p:nvSpPr>
          <p:cNvPr id="28" name="Rectangle 27"/>
          <p:cNvSpPr/>
          <p:nvPr/>
        </p:nvSpPr>
        <p:spPr>
          <a:xfrm>
            <a:off x="7092280" y="2348880"/>
            <a:ext cx="1983685" cy="646331"/>
          </a:xfrm>
          <a:prstGeom prst="rect">
            <a:avLst/>
          </a:prstGeom>
        </p:spPr>
        <p:txBody>
          <a:bodyPr wrap="square">
            <a:spAutoFit/>
          </a:bodyPr>
          <a:lstStyle/>
          <a:p>
            <a:r>
              <a:rPr lang="fr-FR" sz="1200" dirty="0">
                <a:solidFill>
                  <a:schemeClr val="tx2"/>
                </a:solidFill>
              </a:rPr>
              <a:t>Probablement assez facile à contrefaire (« </a:t>
            </a:r>
            <a:r>
              <a:rPr lang="fr-FR" sz="1200" dirty="0" err="1">
                <a:solidFill>
                  <a:schemeClr val="tx2"/>
                </a:solidFill>
              </a:rPr>
              <a:t>replay</a:t>
            </a:r>
            <a:r>
              <a:rPr lang="fr-FR" sz="1200" dirty="0">
                <a:solidFill>
                  <a:schemeClr val="tx2"/>
                </a:solidFill>
              </a:rPr>
              <a:t> </a:t>
            </a:r>
            <a:r>
              <a:rPr lang="fr-FR" sz="1200" dirty="0" err="1">
                <a:solidFill>
                  <a:schemeClr val="tx2"/>
                </a:solidFill>
              </a:rPr>
              <a:t>attack</a:t>
            </a:r>
            <a:r>
              <a:rPr lang="fr-FR" sz="1200" dirty="0">
                <a:solidFill>
                  <a:schemeClr val="tx2"/>
                </a:solidFill>
              </a:rPr>
              <a:t> »).</a:t>
            </a:r>
          </a:p>
        </p:txBody>
      </p:sp>
      <p:sp>
        <p:nvSpPr>
          <p:cNvPr id="29" name="Rectangle 28"/>
          <p:cNvSpPr/>
          <p:nvPr/>
        </p:nvSpPr>
        <p:spPr>
          <a:xfrm>
            <a:off x="5220072" y="2412177"/>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30" name="Rectangle 29"/>
          <p:cNvSpPr/>
          <p:nvPr/>
        </p:nvSpPr>
        <p:spPr>
          <a:xfrm>
            <a:off x="683568" y="3179456"/>
            <a:ext cx="3816424" cy="461665"/>
          </a:xfrm>
          <a:prstGeom prst="rect">
            <a:avLst/>
          </a:prstGeom>
        </p:spPr>
        <p:txBody>
          <a:bodyPr wrap="square">
            <a:spAutoFit/>
          </a:bodyPr>
          <a:lstStyle/>
          <a:p>
            <a:r>
              <a:rPr lang="fr-FR" sz="1200" b="1" dirty="0">
                <a:solidFill>
                  <a:schemeClr val="tx2"/>
                </a:solidFill>
              </a:rPr>
              <a:t>10. Mot de passe défini par l’utilisateur + Challenge / Réponse</a:t>
            </a:r>
          </a:p>
        </p:txBody>
      </p:sp>
      <p:sp>
        <p:nvSpPr>
          <p:cNvPr id="31" name="Rectangle 30"/>
          <p:cNvSpPr/>
          <p:nvPr/>
        </p:nvSpPr>
        <p:spPr>
          <a:xfrm>
            <a:off x="7092280" y="3140968"/>
            <a:ext cx="1872208" cy="461665"/>
          </a:xfrm>
          <a:prstGeom prst="rect">
            <a:avLst/>
          </a:prstGeom>
        </p:spPr>
        <p:txBody>
          <a:bodyPr wrap="square">
            <a:spAutoFit/>
          </a:bodyPr>
          <a:lstStyle/>
          <a:p>
            <a:r>
              <a:rPr lang="fr-FR" sz="1200" dirty="0">
                <a:solidFill>
                  <a:schemeClr val="tx2"/>
                </a:solidFill>
              </a:rPr>
              <a:t>A priori sûr. A voir au cas par cas.</a:t>
            </a:r>
          </a:p>
        </p:txBody>
      </p:sp>
      <p:sp>
        <p:nvSpPr>
          <p:cNvPr id="32" name="Rectangle 31"/>
          <p:cNvSpPr/>
          <p:nvPr/>
        </p:nvSpPr>
        <p:spPr>
          <a:xfrm>
            <a:off x="5220072" y="3140968"/>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33" name="Rectangle 32"/>
          <p:cNvSpPr/>
          <p:nvPr/>
        </p:nvSpPr>
        <p:spPr>
          <a:xfrm>
            <a:off x="683568" y="3717032"/>
            <a:ext cx="3960440" cy="646331"/>
          </a:xfrm>
          <a:prstGeom prst="rect">
            <a:avLst/>
          </a:prstGeom>
        </p:spPr>
        <p:txBody>
          <a:bodyPr wrap="square">
            <a:spAutoFit/>
          </a:bodyPr>
          <a:lstStyle/>
          <a:p>
            <a:r>
              <a:rPr lang="fr-FR" sz="1200" b="1" dirty="0">
                <a:solidFill>
                  <a:schemeClr val="tx2"/>
                </a:solidFill>
              </a:rPr>
              <a:t>11. Mot de passe défini par l’utilisateur + notification  « push » vers </a:t>
            </a:r>
            <a:r>
              <a:rPr lang="fr-FR" sz="1200" b="1" dirty="0" err="1">
                <a:solidFill>
                  <a:schemeClr val="tx2"/>
                </a:solidFill>
              </a:rPr>
              <a:t>smartphone</a:t>
            </a:r>
            <a:r>
              <a:rPr lang="fr-FR" sz="1200" b="1" dirty="0">
                <a:solidFill>
                  <a:schemeClr val="tx2"/>
                </a:solidFill>
              </a:rPr>
              <a:t> </a:t>
            </a:r>
            <a:br>
              <a:rPr lang="fr-FR" sz="1200" b="1" dirty="0">
                <a:solidFill>
                  <a:schemeClr val="tx2"/>
                </a:solidFill>
              </a:rPr>
            </a:br>
            <a:r>
              <a:rPr lang="fr-FR" sz="1200" dirty="0">
                <a:solidFill>
                  <a:schemeClr val="tx2"/>
                </a:solidFill>
              </a:rPr>
              <a:t>(iPhone APN, </a:t>
            </a:r>
            <a:r>
              <a:rPr lang="fr-FR" sz="1200" dirty="0" err="1">
                <a:solidFill>
                  <a:schemeClr val="tx2"/>
                </a:solidFill>
              </a:rPr>
              <a:t>Android</a:t>
            </a:r>
            <a:r>
              <a:rPr lang="fr-FR" sz="1200" dirty="0">
                <a:solidFill>
                  <a:schemeClr val="tx2"/>
                </a:solidFill>
              </a:rPr>
              <a:t> C2DM/GCM)</a:t>
            </a:r>
          </a:p>
        </p:txBody>
      </p:sp>
      <p:sp>
        <p:nvSpPr>
          <p:cNvPr id="34" name="Rectangle 33"/>
          <p:cNvSpPr/>
          <p:nvPr/>
        </p:nvSpPr>
        <p:spPr>
          <a:xfrm>
            <a:off x="7092281" y="3831431"/>
            <a:ext cx="1872208" cy="461665"/>
          </a:xfrm>
          <a:prstGeom prst="rect">
            <a:avLst/>
          </a:prstGeom>
        </p:spPr>
        <p:txBody>
          <a:bodyPr wrap="square">
            <a:spAutoFit/>
          </a:bodyPr>
          <a:lstStyle/>
          <a:p>
            <a:r>
              <a:rPr lang="fr-FR" sz="1200" dirty="0">
                <a:solidFill>
                  <a:schemeClr val="tx2"/>
                </a:solidFill>
              </a:rPr>
              <a:t>Sécurité du </a:t>
            </a:r>
            <a:r>
              <a:rPr lang="fr-FR" sz="1200" dirty="0" err="1">
                <a:solidFill>
                  <a:schemeClr val="tx2"/>
                </a:solidFill>
              </a:rPr>
              <a:t>smartphone</a:t>
            </a:r>
            <a:r>
              <a:rPr lang="fr-FR" sz="1200" dirty="0">
                <a:solidFill>
                  <a:schemeClr val="tx2"/>
                </a:solidFill>
              </a:rPr>
              <a:t> : vol, perte, malware?</a:t>
            </a:r>
          </a:p>
        </p:txBody>
      </p:sp>
      <p:sp>
        <p:nvSpPr>
          <p:cNvPr id="35" name="Rectangle 34"/>
          <p:cNvSpPr/>
          <p:nvPr/>
        </p:nvSpPr>
        <p:spPr>
          <a:xfrm>
            <a:off x="5220072" y="3789040"/>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pic>
        <p:nvPicPr>
          <p:cNvPr id="45" name="Picture 2" descr="https://www.duosecurity.com/static/images/blog/2011/06/iphone-android-push-for-blog1.png"/>
          <p:cNvPicPr>
            <a:picLocks noChangeAspect="1" noChangeArrowheads="1"/>
          </p:cNvPicPr>
          <p:nvPr/>
        </p:nvPicPr>
        <p:blipFill rotWithShape="1">
          <a:blip r:embed="rId3">
            <a:extLst>
              <a:ext uri="{28A0092B-C50C-407E-A947-70E740481C1C}">
                <a14:useLocalDpi xmlns:a14="http://schemas.microsoft.com/office/drawing/2010/main" val="0"/>
              </a:ext>
            </a:extLst>
          </a:blip>
          <a:srcRect l="4316" t="3361" r="4250" b="3773"/>
          <a:stretch/>
        </p:blipFill>
        <p:spPr bwMode="auto">
          <a:xfrm>
            <a:off x="3734925" y="4509120"/>
            <a:ext cx="2137529" cy="2060848"/>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1674130" y="5138888"/>
            <a:ext cx="1965923" cy="230832"/>
          </a:xfrm>
          <a:prstGeom prst="rect">
            <a:avLst/>
          </a:prstGeom>
        </p:spPr>
        <p:txBody>
          <a:bodyPr wrap="none">
            <a:spAutoFit/>
          </a:bodyPr>
          <a:lstStyle/>
          <a:p>
            <a:pPr marL="17463"/>
            <a:r>
              <a:rPr lang="fr-FR" sz="900" dirty="0" smtClean="0">
                <a:solidFill>
                  <a:srgbClr val="002776"/>
                </a:solidFill>
              </a:rPr>
              <a:t>   Exemple de notification « push »</a:t>
            </a:r>
            <a:endParaRPr lang="fr-FR" sz="1200" dirty="0"/>
          </a:p>
        </p:txBody>
      </p:sp>
    </p:spTree>
    <p:extLst>
      <p:ext uri="{BB962C8B-B14F-4D97-AF65-F5344CB8AC3E}">
        <p14:creationId xmlns:p14="http://schemas.microsoft.com/office/powerpoint/2010/main" val="129503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16" grpId="0"/>
      <p:bldP spid="27" grpId="0"/>
      <p:bldP spid="28" grpId="0"/>
      <p:bldP spid="29" grpId="0"/>
      <p:bldP spid="30" grpId="0"/>
      <p:bldP spid="31" grpId="0"/>
      <p:bldP spid="32" grpId="0"/>
      <p:bldP spid="33" grpId="0"/>
      <p:bldP spid="34" grpId="0"/>
      <p:bldP spid="35" grpId="0"/>
      <p:bldP spid="4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5"/>
          <p:cNvSpPr>
            <a:spLocks noGrp="1"/>
          </p:cNvSpPr>
          <p:nvPr>
            <p:ph idx="1"/>
          </p:nvPr>
        </p:nvSpPr>
        <p:spPr>
          <a:xfrm>
            <a:off x="428625" y="1000125"/>
            <a:ext cx="8391847"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u="sng" dirty="0" smtClean="0"/>
              <a:t>Challenges et solutions possibles:</a:t>
            </a:r>
            <a:endParaRPr lang="fr-FR" sz="1600" u="sng" dirty="0" smtClean="0"/>
          </a:p>
          <a:p>
            <a:pPr marL="542925" lvl="2" indent="-3175" eaLnBrk="1" hangingPunct="1">
              <a:buFont typeface="Arial" pitchFamily="34" charset="0"/>
              <a:buNone/>
              <a:tabLst>
                <a:tab pos="8123238" algn="l"/>
                <a:tab pos="8229600" algn="r"/>
              </a:tabLst>
              <a:defRPr/>
            </a:pPr>
            <a:endParaRPr lang="fr-FR" sz="1600" dirty="0" smtClean="0"/>
          </a:p>
          <a:p>
            <a:pPr marL="542925" lvl="2" indent="-3175"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0" name="Rounded Rectangle 19"/>
          <p:cNvSpPr/>
          <p:nvPr/>
        </p:nvSpPr>
        <p:spPr>
          <a:xfrm>
            <a:off x="539552" y="1700808"/>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Sécurité</a:t>
            </a:r>
            <a:endParaRPr lang="fr-CH" dirty="0">
              <a:solidFill>
                <a:srgbClr val="C00000"/>
              </a:solidFill>
            </a:endParaRPr>
          </a:p>
        </p:txBody>
      </p:sp>
      <p:sp>
        <p:nvSpPr>
          <p:cNvPr id="29" name="Down Arrow 28"/>
          <p:cNvSpPr/>
          <p:nvPr/>
        </p:nvSpPr>
        <p:spPr>
          <a:xfrm rot="16200000">
            <a:off x="5616116" y="1664804"/>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2" name="TextBox 31"/>
          <p:cNvSpPr txBox="1"/>
          <p:nvPr/>
        </p:nvSpPr>
        <p:spPr>
          <a:xfrm>
            <a:off x="2627784" y="1628800"/>
            <a:ext cx="2448272" cy="261610"/>
          </a:xfrm>
          <a:prstGeom prst="rect">
            <a:avLst/>
          </a:prstGeom>
          <a:noFill/>
        </p:spPr>
        <p:txBody>
          <a:bodyPr wrap="square" rtlCol="0" anchor="ctr">
            <a:spAutoFit/>
          </a:bodyPr>
          <a:lstStyle/>
          <a:p>
            <a:pPr>
              <a:buFont typeface="Arial" pitchFamily="34" charset="0"/>
              <a:buChar char="•"/>
            </a:pPr>
            <a:r>
              <a:rPr lang="fr-CH" sz="1100" dirty="0" smtClean="0"/>
              <a:t> Attaques « MITM*» ou « MITB** » </a:t>
            </a:r>
          </a:p>
        </p:txBody>
      </p:sp>
      <p:sp>
        <p:nvSpPr>
          <p:cNvPr id="33" name="TextBox 32"/>
          <p:cNvSpPr txBox="1"/>
          <p:nvPr/>
        </p:nvSpPr>
        <p:spPr>
          <a:xfrm>
            <a:off x="2627784" y="1844824"/>
            <a:ext cx="2448272" cy="261610"/>
          </a:xfrm>
          <a:prstGeom prst="rect">
            <a:avLst/>
          </a:prstGeom>
          <a:noFill/>
        </p:spPr>
        <p:txBody>
          <a:bodyPr wrap="square" rtlCol="0" anchor="ctr">
            <a:spAutoFit/>
          </a:bodyPr>
          <a:lstStyle/>
          <a:p>
            <a:pPr>
              <a:buFont typeface="Arial" pitchFamily="34" charset="0"/>
              <a:buChar char="•"/>
            </a:pPr>
            <a:r>
              <a:rPr lang="fr-CH" sz="1100" dirty="0" smtClean="0"/>
              <a:t> Accès non-autorisé au </a:t>
            </a:r>
            <a:r>
              <a:rPr lang="fr-CH" sz="1100" dirty="0" err="1" smtClean="0"/>
              <a:t>token</a:t>
            </a:r>
            <a:endParaRPr lang="fr-CH" sz="1100" dirty="0" smtClean="0"/>
          </a:p>
        </p:txBody>
      </p:sp>
      <p:sp>
        <p:nvSpPr>
          <p:cNvPr id="34" name="Rounded Rectangle 33"/>
          <p:cNvSpPr/>
          <p:nvPr/>
        </p:nvSpPr>
        <p:spPr>
          <a:xfrm>
            <a:off x="539552" y="5229200"/>
            <a:ext cx="1800200" cy="504056"/>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sz="1400" dirty="0" smtClean="0">
                <a:solidFill>
                  <a:srgbClr val="C00000"/>
                </a:solidFill>
              </a:rPr>
              <a:t>Non-standardisation</a:t>
            </a:r>
            <a:endParaRPr lang="fr-CH" sz="1400" dirty="0">
              <a:solidFill>
                <a:srgbClr val="C00000"/>
              </a:solidFill>
            </a:endParaRPr>
          </a:p>
        </p:txBody>
      </p:sp>
      <p:sp>
        <p:nvSpPr>
          <p:cNvPr id="35" name="Down Arrow 34"/>
          <p:cNvSpPr/>
          <p:nvPr/>
        </p:nvSpPr>
        <p:spPr>
          <a:xfrm rot="16200000">
            <a:off x="5616116" y="2384884"/>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6" name="TextBox 35"/>
          <p:cNvSpPr txBox="1"/>
          <p:nvPr/>
        </p:nvSpPr>
        <p:spPr>
          <a:xfrm>
            <a:off x="2627784" y="2217058"/>
            <a:ext cx="2808312" cy="707886"/>
          </a:xfrm>
          <a:prstGeom prst="rect">
            <a:avLst/>
          </a:prstGeom>
          <a:noFill/>
        </p:spPr>
        <p:txBody>
          <a:bodyPr wrap="square" rtlCol="0" anchor="ctr">
            <a:spAutoFit/>
          </a:bodyPr>
          <a:lstStyle/>
          <a:p>
            <a:pPr>
              <a:buFont typeface="Arial" pitchFamily="34" charset="0"/>
              <a:buChar char="•"/>
            </a:pPr>
            <a:r>
              <a:rPr lang="fr-CH" sz="1100" dirty="0" smtClean="0"/>
              <a:t> </a:t>
            </a:r>
            <a:r>
              <a:rPr lang="fr-CH" sz="1100" dirty="0" err="1" smtClean="0"/>
              <a:t>Tokens</a:t>
            </a:r>
            <a:r>
              <a:rPr lang="fr-CH" sz="1100" dirty="0" smtClean="0"/>
              <a:t> connectés: drivers / middleware devant être compatibles </a:t>
            </a:r>
            <a:r>
              <a:rPr lang="fr-CH" sz="900" dirty="0" smtClean="0"/>
              <a:t>(-&gt; plutôt réservés à un environnement d’entreprise pour ne pas limiter l’utilisation)</a:t>
            </a:r>
          </a:p>
        </p:txBody>
      </p:sp>
      <p:sp>
        <p:nvSpPr>
          <p:cNvPr id="42" name="Rounded Rectangle 41"/>
          <p:cNvSpPr/>
          <p:nvPr/>
        </p:nvSpPr>
        <p:spPr>
          <a:xfrm>
            <a:off x="539552" y="3095382"/>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Conformité</a:t>
            </a:r>
            <a:endParaRPr lang="fr-CH" dirty="0">
              <a:solidFill>
                <a:srgbClr val="C00000"/>
              </a:solidFill>
            </a:endParaRPr>
          </a:p>
        </p:txBody>
      </p:sp>
      <p:sp>
        <p:nvSpPr>
          <p:cNvPr id="43" name="Down Arrow 42"/>
          <p:cNvSpPr/>
          <p:nvPr/>
        </p:nvSpPr>
        <p:spPr>
          <a:xfrm rot="16200000">
            <a:off x="5616116" y="3059378"/>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4" name="TextBox 43"/>
          <p:cNvSpPr txBox="1"/>
          <p:nvPr/>
        </p:nvSpPr>
        <p:spPr>
          <a:xfrm>
            <a:off x="2627784" y="2955794"/>
            <a:ext cx="2448272" cy="600164"/>
          </a:xfrm>
          <a:prstGeom prst="rect">
            <a:avLst/>
          </a:prstGeom>
          <a:noFill/>
        </p:spPr>
        <p:txBody>
          <a:bodyPr wrap="square" rtlCol="0" anchor="ctr">
            <a:spAutoFit/>
          </a:bodyPr>
          <a:lstStyle/>
          <a:p>
            <a:pPr>
              <a:buFont typeface="Arial" pitchFamily="34" charset="0"/>
              <a:buChar char="•"/>
            </a:pPr>
            <a:r>
              <a:rPr lang="fr-CH" sz="1100" dirty="0" smtClean="0"/>
              <a:t> Utilisation d’une solution d’authentification « véritablement multi-facteurs »? </a:t>
            </a:r>
          </a:p>
        </p:txBody>
      </p:sp>
      <p:sp>
        <p:nvSpPr>
          <p:cNvPr id="46" name="Rounded Rectangle 45"/>
          <p:cNvSpPr/>
          <p:nvPr/>
        </p:nvSpPr>
        <p:spPr>
          <a:xfrm>
            <a:off x="539552" y="3815462"/>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Coûts</a:t>
            </a:r>
            <a:endParaRPr lang="fr-CH" dirty="0">
              <a:solidFill>
                <a:srgbClr val="C00000"/>
              </a:solidFill>
            </a:endParaRPr>
          </a:p>
        </p:txBody>
      </p:sp>
      <p:sp>
        <p:nvSpPr>
          <p:cNvPr id="47" name="Down Arrow 46"/>
          <p:cNvSpPr/>
          <p:nvPr/>
        </p:nvSpPr>
        <p:spPr>
          <a:xfrm rot="16200000">
            <a:off x="5616116" y="3779458"/>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8" name="TextBox 47"/>
          <p:cNvSpPr txBox="1"/>
          <p:nvPr/>
        </p:nvSpPr>
        <p:spPr>
          <a:xfrm>
            <a:off x="2627784" y="3692932"/>
            <a:ext cx="2880320" cy="600164"/>
          </a:xfrm>
          <a:prstGeom prst="rect">
            <a:avLst/>
          </a:prstGeom>
          <a:noFill/>
        </p:spPr>
        <p:txBody>
          <a:bodyPr wrap="square" rtlCol="0" anchor="ctr">
            <a:spAutoFit/>
          </a:bodyPr>
          <a:lstStyle/>
          <a:p>
            <a:pPr>
              <a:buFont typeface="Arial" pitchFamily="34" charset="0"/>
              <a:buChar char="•"/>
            </a:pPr>
            <a:r>
              <a:rPr lang="fr-CH" sz="1100" dirty="0" smtClean="0"/>
              <a:t> Achat (~50 EUR / </a:t>
            </a:r>
            <a:r>
              <a:rPr lang="fr-CH" sz="1100" dirty="0" err="1" smtClean="0"/>
              <a:t>token</a:t>
            </a:r>
            <a:r>
              <a:rPr lang="fr-CH" sz="1100" dirty="0" smtClean="0"/>
              <a:t> / an) + licences</a:t>
            </a:r>
          </a:p>
          <a:p>
            <a:pPr>
              <a:buFont typeface="Arial" pitchFamily="34" charset="0"/>
              <a:buChar char="•"/>
            </a:pPr>
            <a:r>
              <a:rPr lang="fr-CH" sz="1100" dirty="0" smtClean="0"/>
              <a:t> Déploiement / Distribution</a:t>
            </a:r>
          </a:p>
          <a:p>
            <a:pPr>
              <a:buFont typeface="Arial" pitchFamily="34" charset="0"/>
              <a:buChar char="•"/>
            </a:pPr>
            <a:r>
              <a:rPr lang="fr-CH" sz="1100" dirty="0" smtClean="0"/>
              <a:t> Support (soft </a:t>
            </a:r>
            <a:r>
              <a:rPr lang="fr-CH" sz="1100" dirty="0" err="1" smtClean="0"/>
              <a:t>tokens</a:t>
            </a:r>
            <a:r>
              <a:rPr lang="fr-CH" sz="1100" dirty="0" smtClean="0"/>
              <a:t>)</a:t>
            </a:r>
          </a:p>
        </p:txBody>
      </p:sp>
      <p:sp>
        <p:nvSpPr>
          <p:cNvPr id="50" name="Rounded Rectangle 49"/>
          <p:cNvSpPr/>
          <p:nvPr/>
        </p:nvSpPr>
        <p:spPr>
          <a:xfrm>
            <a:off x="539552" y="4535542"/>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Continuité</a:t>
            </a:r>
            <a:endParaRPr lang="fr-CH" dirty="0">
              <a:solidFill>
                <a:srgbClr val="C00000"/>
              </a:solidFill>
            </a:endParaRPr>
          </a:p>
        </p:txBody>
      </p:sp>
      <p:sp>
        <p:nvSpPr>
          <p:cNvPr id="51" name="Down Arrow 50"/>
          <p:cNvSpPr/>
          <p:nvPr/>
        </p:nvSpPr>
        <p:spPr>
          <a:xfrm rot="16200000">
            <a:off x="5616116" y="4499538"/>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2" name="TextBox 51"/>
          <p:cNvSpPr txBox="1"/>
          <p:nvPr/>
        </p:nvSpPr>
        <p:spPr>
          <a:xfrm>
            <a:off x="2627784" y="4413012"/>
            <a:ext cx="2448272" cy="600164"/>
          </a:xfrm>
          <a:prstGeom prst="rect">
            <a:avLst/>
          </a:prstGeom>
          <a:noFill/>
        </p:spPr>
        <p:txBody>
          <a:bodyPr wrap="square" rtlCol="0" anchor="ctr">
            <a:spAutoFit/>
          </a:bodyPr>
          <a:lstStyle/>
          <a:p>
            <a:pPr>
              <a:buFont typeface="Arial" pitchFamily="34" charset="0"/>
              <a:buChar char="•"/>
            </a:pPr>
            <a:r>
              <a:rPr lang="fr-CH" sz="1100" dirty="0" smtClean="0"/>
              <a:t> Serveur d’authentification peut devenir un composant critique (impact en cas d’indisponibilité?)</a:t>
            </a:r>
          </a:p>
        </p:txBody>
      </p:sp>
      <p:sp>
        <p:nvSpPr>
          <p:cNvPr id="54" name="Rounded Rectangle 53"/>
          <p:cNvSpPr/>
          <p:nvPr/>
        </p:nvSpPr>
        <p:spPr>
          <a:xfrm>
            <a:off x="539552" y="2348880"/>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Intégration</a:t>
            </a:r>
            <a:endParaRPr lang="fr-CH" dirty="0">
              <a:solidFill>
                <a:srgbClr val="C00000"/>
              </a:solidFill>
            </a:endParaRPr>
          </a:p>
        </p:txBody>
      </p:sp>
      <p:sp>
        <p:nvSpPr>
          <p:cNvPr id="55" name="Down Arrow 54"/>
          <p:cNvSpPr/>
          <p:nvPr/>
        </p:nvSpPr>
        <p:spPr>
          <a:xfrm rot="16200000">
            <a:off x="5616116" y="5219618"/>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6" name="TextBox 55"/>
          <p:cNvSpPr txBox="1"/>
          <p:nvPr/>
        </p:nvSpPr>
        <p:spPr>
          <a:xfrm>
            <a:off x="2627784" y="5098976"/>
            <a:ext cx="2448272" cy="430887"/>
          </a:xfrm>
          <a:prstGeom prst="rect">
            <a:avLst/>
          </a:prstGeom>
          <a:noFill/>
        </p:spPr>
        <p:txBody>
          <a:bodyPr wrap="square" rtlCol="0" anchor="ctr">
            <a:spAutoFit/>
          </a:bodyPr>
          <a:lstStyle/>
          <a:p>
            <a:pPr>
              <a:buFont typeface="Arial" pitchFamily="34" charset="0"/>
              <a:buChar char="•"/>
            </a:pPr>
            <a:r>
              <a:rPr lang="fr-CH" sz="1100" dirty="0" smtClean="0"/>
              <a:t> Multiplication des </a:t>
            </a:r>
            <a:r>
              <a:rPr lang="fr-CH" sz="1100" dirty="0" err="1" smtClean="0"/>
              <a:t>tokens</a:t>
            </a:r>
            <a:r>
              <a:rPr lang="fr-CH" sz="1100" dirty="0" smtClean="0"/>
              <a:t> pour les utilisateurs?</a:t>
            </a:r>
          </a:p>
        </p:txBody>
      </p:sp>
      <p:sp>
        <p:nvSpPr>
          <p:cNvPr id="57" name="TextBox 56"/>
          <p:cNvSpPr txBox="1"/>
          <p:nvPr/>
        </p:nvSpPr>
        <p:spPr>
          <a:xfrm>
            <a:off x="2627784" y="5471646"/>
            <a:ext cx="2592288" cy="261610"/>
          </a:xfrm>
          <a:prstGeom prst="rect">
            <a:avLst/>
          </a:prstGeom>
          <a:noFill/>
        </p:spPr>
        <p:txBody>
          <a:bodyPr wrap="square" rtlCol="0" anchor="ctr">
            <a:spAutoFit/>
          </a:bodyPr>
          <a:lstStyle/>
          <a:p>
            <a:pPr>
              <a:buFont typeface="Arial" pitchFamily="34" charset="0"/>
              <a:buChar char="•"/>
            </a:pPr>
            <a:r>
              <a:rPr lang="fr-CH" sz="1100" dirty="0" smtClean="0"/>
              <a:t> Dépendance envers un fournisseur?</a:t>
            </a:r>
          </a:p>
        </p:txBody>
      </p:sp>
      <p:cxnSp>
        <p:nvCxnSpPr>
          <p:cNvPr id="58" name="Straight Connector 57"/>
          <p:cNvCxnSpPr/>
          <p:nvPr/>
        </p:nvCxnSpPr>
        <p:spPr>
          <a:xfrm>
            <a:off x="539552" y="2204864"/>
            <a:ext cx="7776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39552" y="2924944"/>
            <a:ext cx="7776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39552" y="3645024"/>
            <a:ext cx="7776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39552" y="4365104"/>
            <a:ext cx="7776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39552" y="5085184"/>
            <a:ext cx="7776864" cy="0"/>
          </a:xfrm>
          <a:prstGeom prst="line">
            <a:avLst/>
          </a:prstGeom>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6012160" y="2996952"/>
            <a:ext cx="2520280" cy="5693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CH" sz="1100" dirty="0" smtClean="0"/>
              <a:t> Les facteurs doivent être de différentes catégories (FFIEC) </a:t>
            </a:r>
            <a:br>
              <a:rPr lang="fr-CH" sz="1100" dirty="0" smtClean="0"/>
            </a:br>
            <a:r>
              <a:rPr lang="fr-CH" sz="900" dirty="0" smtClean="0"/>
              <a:t>(ex: OTP non-dynamiques à proscrire)</a:t>
            </a:r>
            <a:endParaRPr lang="fr-CH" sz="1100" dirty="0" smtClean="0"/>
          </a:p>
        </p:txBody>
      </p:sp>
      <p:sp>
        <p:nvSpPr>
          <p:cNvPr id="65" name="Rectangle 64"/>
          <p:cNvSpPr/>
          <p:nvPr/>
        </p:nvSpPr>
        <p:spPr>
          <a:xfrm>
            <a:off x="5940152" y="5157192"/>
            <a:ext cx="2592288"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CH" sz="1100" dirty="0" smtClean="0"/>
              <a:t> Soft-</a:t>
            </a:r>
            <a:r>
              <a:rPr lang="fr-CH" sz="1100" dirty="0" err="1" smtClean="0"/>
              <a:t>tokens</a:t>
            </a:r>
            <a:endParaRPr lang="fr-CH" sz="1100" dirty="0" smtClean="0"/>
          </a:p>
          <a:p>
            <a:pPr>
              <a:buFont typeface="Arial" pitchFamily="34" charset="0"/>
              <a:buChar char="•"/>
            </a:pPr>
            <a:r>
              <a:rPr lang="fr-CH" sz="1100" dirty="0" smtClean="0"/>
              <a:t> Initiatives de standardisation (ex: OATH) </a:t>
            </a:r>
            <a:r>
              <a:rPr lang="fr-CH" sz="900" dirty="0" smtClean="0"/>
              <a:t>- solutions compatibles à privilégier de manière générale. </a:t>
            </a:r>
            <a:endParaRPr lang="fr-CH" sz="1100" dirty="0" smtClean="0"/>
          </a:p>
        </p:txBody>
      </p:sp>
      <p:sp>
        <p:nvSpPr>
          <p:cNvPr id="67" name="TextBox 66"/>
          <p:cNvSpPr txBox="1"/>
          <p:nvPr/>
        </p:nvSpPr>
        <p:spPr>
          <a:xfrm>
            <a:off x="5940152" y="4365104"/>
            <a:ext cx="2592288"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buFont typeface="Arial" pitchFamily="34" charset="0"/>
              <a:buChar char="•"/>
            </a:pPr>
            <a:r>
              <a:rPr lang="fr-CH" sz="1100" dirty="0" smtClean="0"/>
              <a:t> Intégration au plan de continuité</a:t>
            </a:r>
          </a:p>
          <a:p>
            <a:pPr>
              <a:buFont typeface="Arial" pitchFamily="34" charset="0"/>
              <a:buChar char="•"/>
            </a:pPr>
            <a:r>
              <a:rPr lang="fr-CH" sz="1100" dirty="0" smtClean="0"/>
              <a:t> Authentification adaptative </a:t>
            </a:r>
            <a:r>
              <a:rPr lang="fr-CH" sz="900" dirty="0" smtClean="0"/>
              <a:t>(ex: authentification forte ou standard selon des scénarios et risques prédéfinis)</a:t>
            </a:r>
            <a:endParaRPr lang="fr-CH" sz="1100" dirty="0" smtClean="0"/>
          </a:p>
        </p:txBody>
      </p:sp>
      <p:sp>
        <p:nvSpPr>
          <p:cNvPr id="68" name="Rectangle 67"/>
          <p:cNvSpPr/>
          <p:nvPr/>
        </p:nvSpPr>
        <p:spPr>
          <a:xfrm>
            <a:off x="6012160" y="3789040"/>
            <a:ext cx="2520280" cy="2616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CH" sz="1100" dirty="0" smtClean="0"/>
              <a:t> Analyse coûts / bénéfices</a:t>
            </a:r>
          </a:p>
        </p:txBody>
      </p:sp>
      <p:sp>
        <p:nvSpPr>
          <p:cNvPr id="69" name="TextBox 68"/>
          <p:cNvSpPr txBox="1"/>
          <p:nvPr/>
        </p:nvSpPr>
        <p:spPr>
          <a:xfrm>
            <a:off x="6012160" y="1524126"/>
            <a:ext cx="2520280" cy="56938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buFont typeface="Arial" pitchFamily="34" charset="0"/>
              <a:buChar char="•"/>
            </a:pPr>
            <a:r>
              <a:rPr lang="fr-CH" sz="1100" dirty="0" smtClean="0"/>
              <a:t> Analyse des risques </a:t>
            </a:r>
          </a:p>
          <a:p>
            <a:pPr>
              <a:buFont typeface="Arial" pitchFamily="34" charset="0"/>
              <a:buChar char="•"/>
            </a:pPr>
            <a:r>
              <a:rPr lang="fr-CH" sz="1100" dirty="0" smtClean="0"/>
              <a:t> Audit de sécurité</a:t>
            </a:r>
            <a:r>
              <a:rPr lang="fr-CH" sz="900" dirty="0" smtClean="0"/>
              <a:t> </a:t>
            </a:r>
            <a:br>
              <a:rPr lang="fr-CH" sz="900" dirty="0" smtClean="0"/>
            </a:br>
            <a:r>
              <a:rPr lang="fr-CH" sz="900" dirty="0" smtClean="0"/>
              <a:t>(But: prévenir  toute interception de l’OTP)</a:t>
            </a:r>
            <a:endParaRPr lang="fr-CH" sz="1100" dirty="0" smtClean="0"/>
          </a:p>
        </p:txBody>
      </p:sp>
      <p:sp>
        <p:nvSpPr>
          <p:cNvPr id="73" name="TextBox 72"/>
          <p:cNvSpPr txBox="1"/>
          <p:nvPr/>
        </p:nvSpPr>
        <p:spPr>
          <a:xfrm>
            <a:off x="6012160" y="2348880"/>
            <a:ext cx="2520280"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buFont typeface="Arial" pitchFamily="34" charset="0"/>
              <a:buChar char="•"/>
            </a:pPr>
            <a:r>
              <a:rPr lang="fr-CH" sz="1100" dirty="0" smtClean="0"/>
              <a:t>  Choix de solution(s) adaptée(s) au contexte d’utilisation.</a:t>
            </a:r>
          </a:p>
        </p:txBody>
      </p:sp>
      <p:sp>
        <p:nvSpPr>
          <p:cNvPr id="74" name="Rectangle 73"/>
          <p:cNvSpPr/>
          <p:nvPr/>
        </p:nvSpPr>
        <p:spPr>
          <a:xfrm>
            <a:off x="971600" y="5877272"/>
            <a:ext cx="686406" cy="338554"/>
          </a:xfrm>
          <a:prstGeom prst="rect">
            <a:avLst/>
          </a:prstGeom>
        </p:spPr>
        <p:txBody>
          <a:bodyPr wrap="none">
            <a:spAutoFit/>
          </a:bodyPr>
          <a:lstStyle/>
          <a:p>
            <a:r>
              <a:rPr lang="fr-FR" sz="1600" b="1" dirty="0" err="1" smtClean="0">
                <a:solidFill>
                  <a:srgbClr val="002776"/>
                </a:solidFill>
              </a:rPr>
              <a:t>etc</a:t>
            </a:r>
            <a:r>
              <a:rPr lang="fr-FR" sz="1600" b="1" dirty="0" smtClean="0">
                <a:solidFill>
                  <a:srgbClr val="002776"/>
                </a:solidFill>
              </a:rPr>
              <a:t>…</a:t>
            </a:r>
            <a:endParaRPr lang="fr-CH" dirty="0"/>
          </a:p>
        </p:txBody>
      </p:sp>
      <p:sp>
        <p:nvSpPr>
          <p:cNvPr id="75" name="Rectangle 74"/>
          <p:cNvSpPr/>
          <p:nvPr/>
        </p:nvSpPr>
        <p:spPr>
          <a:xfrm>
            <a:off x="2195736" y="6237312"/>
            <a:ext cx="2880320" cy="369332"/>
          </a:xfrm>
          <a:prstGeom prst="rect">
            <a:avLst/>
          </a:prstGeom>
        </p:spPr>
        <p:txBody>
          <a:bodyPr wrap="square">
            <a:spAutoFit/>
          </a:bodyPr>
          <a:lstStyle/>
          <a:p>
            <a:r>
              <a:rPr lang="fr-CH" sz="900" dirty="0" smtClean="0"/>
              <a:t>*  MITM: « man-in-the-middle » </a:t>
            </a:r>
            <a:br>
              <a:rPr lang="fr-CH" sz="900" dirty="0" smtClean="0"/>
            </a:br>
            <a:r>
              <a:rPr lang="fr-CH" sz="900" dirty="0" smtClean="0"/>
              <a:t>** MITB: « man-in-the-browser »</a:t>
            </a:r>
          </a:p>
        </p:txBody>
      </p:sp>
      <p:sp>
        <p:nvSpPr>
          <p:cNvPr id="38"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2144493" y="2708920"/>
            <a:ext cx="4713150"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4. Non-répudiation</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La sophistication des attaques</a:t>
            </a:r>
            <a:endParaRPr lang="fr-CH" sz="1600" dirty="0" smtClean="0">
              <a:solidFill>
                <a:srgbClr val="002776"/>
              </a:solidFill>
              <a:cs typeface="Arial" charset="0"/>
            </a:endParaRPr>
          </a:p>
        </p:txBody>
      </p:sp>
      <p:cxnSp>
        <p:nvCxnSpPr>
          <p:cNvPr id="7" name="Straight Arrow Connector 6"/>
          <p:cNvCxnSpPr/>
          <p:nvPr/>
        </p:nvCxnSpPr>
        <p:spPr>
          <a:xfrm>
            <a:off x="683568" y="2424751"/>
            <a:ext cx="0" cy="3384376"/>
          </a:xfrm>
          <a:prstGeom prst="straightConnector1">
            <a:avLst/>
          </a:prstGeom>
          <a:ln w="50800" cmpd="sng">
            <a:solidFill>
              <a:schemeClr val="tx1">
                <a:lumMod val="50000"/>
                <a:lumOff val="50000"/>
              </a:schemeClr>
            </a:solidFill>
            <a:headEnd type="stealth" w="lg" len="lg"/>
            <a:tailEnd type="ova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83568" y="5809127"/>
            <a:ext cx="7920880" cy="0"/>
          </a:xfrm>
          <a:prstGeom prst="straightConnector1">
            <a:avLst/>
          </a:prstGeom>
          <a:ln w="50800" cmpd="sng">
            <a:solidFill>
              <a:schemeClr val="tx1">
                <a:lumMod val="50000"/>
                <a:lumOff val="50000"/>
              </a:schemeClr>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75760" y="1200615"/>
            <a:ext cx="1836000" cy="108000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r>
              <a:rPr lang="lb-LU" sz="1100" b="1" dirty="0" smtClean="0">
                <a:solidFill>
                  <a:schemeClr val="tx1"/>
                </a:solidFill>
              </a:rPr>
              <a:t>Attaquants néophytes</a:t>
            </a:r>
            <a:br>
              <a:rPr lang="lb-LU" sz="1100" b="1" dirty="0" smtClean="0">
                <a:solidFill>
                  <a:schemeClr val="tx1"/>
                </a:solidFill>
              </a:rPr>
            </a:br>
            <a:r>
              <a:rPr lang="lb-LU" sz="1100" b="1" dirty="0" smtClean="0">
                <a:solidFill>
                  <a:schemeClr val="tx1"/>
                </a:solidFill>
              </a:rPr>
              <a:t>(“script kiddies”)</a:t>
            </a:r>
          </a:p>
          <a:p>
            <a:pPr algn="ctr"/>
            <a:r>
              <a:rPr lang="lb-LU" sz="400" dirty="0" smtClean="0">
                <a:solidFill>
                  <a:schemeClr val="tx1"/>
                </a:solidFill>
              </a:rPr>
              <a:t/>
            </a:r>
            <a:br>
              <a:rPr lang="lb-LU" sz="400" dirty="0" smtClean="0">
                <a:solidFill>
                  <a:schemeClr val="tx1"/>
                </a:solidFill>
              </a:rPr>
            </a:br>
            <a:r>
              <a:rPr lang="lb-LU" sz="1100" dirty="0" smtClean="0">
                <a:solidFill>
                  <a:schemeClr val="tx1"/>
                </a:solidFill>
              </a:rPr>
              <a:t>Recherches non-ciblées </a:t>
            </a:r>
            <a:br>
              <a:rPr lang="lb-LU" sz="1100" dirty="0" smtClean="0">
                <a:solidFill>
                  <a:schemeClr val="tx1"/>
                </a:solidFill>
              </a:rPr>
            </a:br>
            <a:r>
              <a:rPr lang="lb-LU" sz="1100" dirty="0" smtClean="0">
                <a:solidFill>
                  <a:schemeClr val="tx1"/>
                </a:solidFill>
              </a:rPr>
              <a:t>sur l’Internet.</a:t>
            </a:r>
            <a:endParaRPr lang="lb-LU" sz="1100" dirty="0">
              <a:solidFill>
                <a:schemeClr val="tx1"/>
              </a:solidFill>
            </a:endParaRPr>
          </a:p>
        </p:txBody>
      </p:sp>
      <p:sp>
        <p:nvSpPr>
          <p:cNvPr id="10" name="Rectangle 9"/>
          <p:cNvSpPr/>
          <p:nvPr/>
        </p:nvSpPr>
        <p:spPr>
          <a:xfrm>
            <a:off x="2531915" y="1200615"/>
            <a:ext cx="1836000" cy="108000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r>
              <a:rPr lang="lb-LU" sz="1100" b="1" dirty="0" smtClean="0">
                <a:solidFill>
                  <a:schemeClr val="tx1"/>
                </a:solidFill>
              </a:rPr>
              <a:t>Attaquants sophistiqués</a:t>
            </a:r>
            <a:br>
              <a:rPr lang="lb-LU" sz="1100" b="1" dirty="0" smtClean="0">
                <a:solidFill>
                  <a:schemeClr val="tx1"/>
                </a:solidFill>
              </a:rPr>
            </a:br>
            <a:r>
              <a:rPr lang="lb-LU" sz="1100" b="1" dirty="0" smtClean="0">
                <a:solidFill>
                  <a:schemeClr val="tx1"/>
                </a:solidFill>
              </a:rPr>
              <a:t>(“Hackers Blackhat”)</a:t>
            </a:r>
          </a:p>
          <a:p>
            <a:pPr algn="ctr"/>
            <a:r>
              <a:rPr lang="lb-LU" sz="1100" dirty="0" smtClean="0">
                <a:solidFill>
                  <a:schemeClr val="tx1"/>
                </a:solidFill>
              </a:rPr>
              <a:t>Ciblent de manière générale les informations ayant potentiellement de la valeur.  </a:t>
            </a:r>
            <a:endParaRPr lang="lb-LU" sz="1100" dirty="0">
              <a:solidFill>
                <a:schemeClr val="tx1"/>
              </a:solidFill>
            </a:endParaRPr>
          </a:p>
        </p:txBody>
      </p:sp>
      <p:sp>
        <p:nvSpPr>
          <p:cNvPr id="11" name="Rectangle 10"/>
          <p:cNvSpPr/>
          <p:nvPr/>
        </p:nvSpPr>
        <p:spPr>
          <a:xfrm>
            <a:off x="4488070" y="1196752"/>
            <a:ext cx="1980000" cy="108000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r>
              <a:rPr lang="lb-LU" sz="1100" b="1" dirty="0" smtClean="0">
                <a:solidFill>
                  <a:schemeClr val="tx1"/>
                </a:solidFill>
              </a:rPr>
              <a:t>Espionnage industriel</a:t>
            </a:r>
          </a:p>
          <a:p>
            <a:pPr algn="ctr"/>
            <a:r>
              <a:rPr lang="lb-LU" sz="1100" b="1" dirty="0" smtClean="0">
                <a:solidFill>
                  <a:schemeClr val="tx1"/>
                </a:solidFill>
              </a:rPr>
              <a:t>(interne)</a:t>
            </a:r>
            <a:r>
              <a:rPr lang="lb-LU" sz="400" dirty="0" smtClean="0">
                <a:solidFill>
                  <a:schemeClr val="tx1"/>
                </a:solidFill>
              </a:rPr>
              <a:t/>
            </a:r>
            <a:br>
              <a:rPr lang="lb-LU" sz="400" dirty="0" smtClean="0">
                <a:solidFill>
                  <a:schemeClr val="tx1"/>
                </a:solidFill>
              </a:rPr>
            </a:br>
            <a:r>
              <a:rPr lang="lb-LU" sz="1100" dirty="0" smtClean="0">
                <a:solidFill>
                  <a:schemeClr val="tx1"/>
                </a:solidFill>
              </a:rPr>
              <a:t>Ciblent les données internes, y compris non-accessible de l’Internet.</a:t>
            </a:r>
            <a:endParaRPr lang="lb-LU" sz="1100" dirty="0">
              <a:solidFill>
                <a:schemeClr val="tx1"/>
              </a:solidFill>
            </a:endParaRPr>
          </a:p>
        </p:txBody>
      </p:sp>
      <p:sp>
        <p:nvSpPr>
          <p:cNvPr id="12" name="Rectangle 11"/>
          <p:cNvSpPr/>
          <p:nvPr/>
        </p:nvSpPr>
        <p:spPr>
          <a:xfrm>
            <a:off x="6588224" y="1200615"/>
            <a:ext cx="2016000" cy="108000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r>
              <a:rPr lang="lb-LU" sz="1100" b="1" dirty="0" smtClean="0">
                <a:solidFill>
                  <a:schemeClr val="tx1"/>
                </a:solidFill>
              </a:rPr>
              <a:t>Attaques attribuées </a:t>
            </a:r>
            <a:br>
              <a:rPr lang="lb-LU" sz="1100" b="1" dirty="0" smtClean="0">
                <a:solidFill>
                  <a:schemeClr val="tx1"/>
                </a:solidFill>
              </a:rPr>
            </a:br>
            <a:r>
              <a:rPr lang="lb-LU" sz="1100" b="1" dirty="0" smtClean="0">
                <a:solidFill>
                  <a:schemeClr val="tx1"/>
                </a:solidFill>
              </a:rPr>
              <a:t>à des états</a:t>
            </a:r>
            <a:br>
              <a:rPr lang="lb-LU" sz="1100" b="1" dirty="0" smtClean="0">
                <a:solidFill>
                  <a:schemeClr val="tx1"/>
                </a:solidFill>
              </a:rPr>
            </a:br>
            <a:r>
              <a:rPr lang="lb-LU" sz="1100" b="1" dirty="0" smtClean="0">
                <a:solidFill>
                  <a:schemeClr val="tx1"/>
                </a:solidFill>
              </a:rPr>
              <a:t>(Advanced Persistent Threat)</a:t>
            </a:r>
            <a:r>
              <a:rPr lang="lb-LU" sz="1100" dirty="0" smtClean="0">
                <a:solidFill>
                  <a:schemeClr val="tx1"/>
                </a:solidFill>
              </a:rPr>
              <a:t/>
            </a:r>
            <a:br>
              <a:rPr lang="lb-LU" sz="1100" dirty="0" smtClean="0">
                <a:solidFill>
                  <a:schemeClr val="tx1"/>
                </a:solidFill>
              </a:rPr>
            </a:br>
            <a:endParaRPr lang="lb-LU" sz="400" dirty="0" smtClean="0">
              <a:solidFill>
                <a:schemeClr val="tx1"/>
              </a:solidFill>
            </a:endParaRPr>
          </a:p>
          <a:p>
            <a:pPr algn="ctr"/>
            <a:r>
              <a:rPr lang="lb-LU" sz="1100" dirty="0" smtClean="0">
                <a:solidFill>
                  <a:schemeClr val="tx1"/>
                </a:solidFill>
              </a:rPr>
              <a:t>Attaques très spécifiques et très ciblées sur des individus ou organisations. </a:t>
            </a:r>
            <a:endParaRPr lang="lb-LU" sz="1100" dirty="0">
              <a:solidFill>
                <a:schemeClr val="tx1"/>
              </a:solidFill>
            </a:endParaRPr>
          </a:p>
        </p:txBody>
      </p:sp>
      <p:cxnSp>
        <p:nvCxnSpPr>
          <p:cNvPr id="13" name="Straight Arrow Connector 12"/>
          <p:cNvCxnSpPr/>
          <p:nvPr/>
        </p:nvCxnSpPr>
        <p:spPr>
          <a:xfrm>
            <a:off x="2483768" y="2280615"/>
            <a:ext cx="0" cy="3528512"/>
          </a:xfrm>
          <a:prstGeom prst="straightConnector1">
            <a:avLst/>
          </a:prstGeom>
          <a:ln w="38100" cmpd="sng">
            <a:solidFill>
              <a:srgbClr val="07571B"/>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426488" y="2280615"/>
            <a:ext cx="1496" cy="3528512"/>
          </a:xfrm>
          <a:prstGeom prst="straightConnector1">
            <a:avLst/>
          </a:prstGeom>
          <a:ln w="38100" cmpd="sng">
            <a:solidFill>
              <a:srgbClr val="07571B"/>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516216" y="2280615"/>
            <a:ext cx="0" cy="3528512"/>
          </a:xfrm>
          <a:prstGeom prst="straightConnector1">
            <a:avLst/>
          </a:prstGeom>
          <a:ln w="38100" cmpd="sng">
            <a:solidFill>
              <a:srgbClr val="07571B"/>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1438505" y="3092750"/>
            <a:ext cx="5865541" cy="2364059"/>
          </a:xfrm>
          <a:custGeom>
            <a:avLst/>
            <a:gdLst>
              <a:gd name="connsiteX0" fmla="*/ 0 w 5787483"/>
              <a:gd name="connsiteY0" fmla="*/ 2810108 h 2810108"/>
              <a:gd name="connsiteX1" fmla="*/ 1761893 w 5787483"/>
              <a:gd name="connsiteY1" fmla="*/ 2486722 h 2810108"/>
              <a:gd name="connsiteX2" fmla="*/ 3702205 w 5787483"/>
              <a:gd name="connsiteY2" fmla="*/ 1605776 h 2810108"/>
              <a:gd name="connsiteX3" fmla="*/ 5787483 w 5787483"/>
              <a:gd name="connsiteY3" fmla="*/ 0 h 2810108"/>
              <a:gd name="connsiteX0" fmla="*/ 0 w 7214839"/>
              <a:gd name="connsiteY0" fmla="*/ 3769113 h 3769113"/>
              <a:gd name="connsiteX1" fmla="*/ 1761893 w 7214839"/>
              <a:gd name="connsiteY1" fmla="*/ 3445727 h 3769113"/>
              <a:gd name="connsiteX2" fmla="*/ 3702205 w 7214839"/>
              <a:gd name="connsiteY2" fmla="*/ 2564781 h 3769113"/>
              <a:gd name="connsiteX3" fmla="*/ 7214839 w 7214839"/>
              <a:gd name="connsiteY3" fmla="*/ 0 h 3769113"/>
              <a:gd name="connsiteX0" fmla="*/ 0 w 7214839"/>
              <a:gd name="connsiteY0" fmla="*/ 3769113 h 3769113"/>
              <a:gd name="connsiteX1" fmla="*/ 1761893 w 7214839"/>
              <a:gd name="connsiteY1" fmla="*/ 3445727 h 3769113"/>
              <a:gd name="connsiteX2" fmla="*/ 3702205 w 7214839"/>
              <a:gd name="connsiteY2" fmla="*/ 2564781 h 3769113"/>
              <a:gd name="connsiteX3" fmla="*/ 7214839 w 7214839"/>
              <a:gd name="connsiteY3" fmla="*/ 0 h 3769113"/>
              <a:gd name="connsiteX0" fmla="*/ 0 w 7214839"/>
              <a:gd name="connsiteY0" fmla="*/ 3769113 h 3769113"/>
              <a:gd name="connsiteX1" fmla="*/ 1761893 w 7214839"/>
              <a:gd name="connsiteY1" fmla="*/ 3445727 h 3769113"/>
              <a:gd name="connsiteX2" fmla="*/ 3702205 w 7214839"/>
              <a:gd name="connsiteY2" fmla="*/ 2564781 h 3769113"/>
              <a:gd name="connsiteX3" fmla="*/ 7214839 w 7214839"/>
              <a:gd name="connsiteY3" fmla="*/ 0 h 3769113"/>
              <a:gd name="connsiteX0" fmla="*/ 0 w 6936058"/>
              <a:gd name="connsiteY0" fmla="*/ 3646450 h 3646450"/>
              <a:gd name="connsiteX1" fmla="*/ 1761893 w 6936058"/>
              <a:gd name="connsiteY1" fmla="*/ 3323064 h 3646450"/>
              <a:gd name="connsiteX2" fmla="*/ 3702205 w 6936058"/>
              <a:gd name="connsiteY2" fmla="*/ 2442118 h 3646450"/>
              <a:gd name="connsiteX3" fmla="*/ 6936058 w 6936058"/>
              <a:gd name="connsiteY3" fmla="*/ 0 h 3646450"/>
              <a:gd name="connsiteX0" fmla="*/ 0 w 6936058"/>
              <a:gd name="connsiteY0" fmla="*/ 3646450 h 3646450"/>
              <a:gd name="connsiteX1" fmla="*/ 1761893 w 6936058"/>
              <a:gd name="connsiteY1" fmla="*/ 3323064 h 3646450"/>
              <a:gd name="connsiteX2" fmla="*/ 3702205 w 6936058"/>
              <a:gd name="connsiteY2" fmla="*/ 2442118 h 3646450"/>
              <a:gd name="connsiteX3" fmla="*/ 6936058 w 6936058"/>
              <a:gd name="connsiteY3" fmla="*/ 0 h 3646450"/>
              <a:gd name="connsiteX0" fmla="*/ 0 w 6936058"/>
              <a:gd name="connsiteY0" fmla="*/ 3646450 h 3689744"/>
              <a:gd name="connsiteX1" fmla="*/ 1761893 w 6936058"/>
              <a:gd name="connsiteY1" fmla="*/ 3323064 h 3689744"/>
              <a:gd name="connsiteX2" fmla="*/ 6936058 w 6936058"/>
              <a:gd name="connsiteY2" fmla="*/ 0 h 3689744"/>
              <a:gd name="connsiteX0" fmla="*/ 0 w 6936058"/>
              <a:gd name="connsiteY0" fmla="*/ 3646450 h 3689744"/>
              <a:gd name="connsiteX1" fmla="*/ 1761893 w 6936058"/>
              <a:gd name="connsiteY1" fmla="*/ 3323064 h 3689744"/>
              <a:gd name="connsiteX2" fmla="*/ 6936058 w 6936058"/>
              <a:gd name="connsiteY2" fmla="*/ 0 h 3689744"/>
              <a:gd name="connsiteX0" fmla="*/ 0 w 6936058"/>
              <a:gd name="connsiteY0" fmla="*/ 3646450 h 3646450"/>
              <a:gd name="connsiteX1" fmla="*/ 6936058 w 6936058"/>
              <a:gd name="connsiteY1" fmla="*/ 0 h 3646450"/>
              <a:gd name="connsiteX0" fmla="*/ 0 w 6936058"/>
              <a:gd name="connsiteY0" fmla="*/ 3646450 h 3646450"/>
              <a:gd name="connsiteX1" fmla="*/ 6936058 w 6936058"/>
              <a:gd name="connsiteY1" fmla="*/ 0 h 3646450"/>
              <a:gd name="connsiteX0" fmla="*/ 0 w 6936058"/>
              <a:gd name="connsiteY0" fmla="*/ 3646450 h 3646450"/>
              <a:gd name="connsiteX1" fmla="*/ 6936058 w 6936058"/>
              <a:gd name="connsiteY1" fmla="*/ 0 h 3646450"/>
              <a:gd name="connsiteX0" fmla="*/ 0 w 6936058"/>
              <a:gd name="connsiteY0" fmla="*/ 3646450 h 3646450"/>
              <a:gd name="connsiteX1" fmla="*/ 6936058 w 6936058"/>
              <a:gd name="connsiteY1" fmla="*/ 0 h 3646450"/>
              <a:gd name="connsiteX0" fmla="*/ 0 w 6657277"/>
              <a:gd name="connsiteY0" fmla="*/ 3211552 h 3211552"/>
              <a:gd name="connsiteX1" fmla="*/ 6657277 w 6657277"/>
              <a:gd name="connsiteY1" fmla="*/ 0 h 3211552"/>
              <a:gd name="connsiteX0" fmla="*/ 0 w 6657277"/>
              <a:gd name="connsiteY0" fmla="*/ 3211552 h 3211552"/>
              <a:gd name="connsiteX1" fmla="*/ 6657277 w 6657277"/>
              <a:gd name="connsiteY1" fmla="*/ 0 h 3211552"/>
              <a:gd name="connsiteX0" fmla="*/ 0 w 6657277"/>
              <a:gd name="connsiteY0" fmla="*/ 3211552 h 3211552"/>
              <a:gd name="connsiteX1" fmla="*/ 6657277 w 6657277"/>
              <a:gd name="connsiteY1" fmla="*/ 0 h 3211552"/>
              <a:gd name="connsiteX0" fmla="*/ 0 w 6657277"/>
              <a:gd name="connsiteY0" fmla="*/ 3211552 h 3211552"/>
              <a:gd name="connsiteX1" fmla="*/ 6657277 w 6657277"/>
              <a:gd name="connsiteY1" fmla="*/ 0 h 3211552"/>
              <a:gd name="connsiteX0" fmla="*/ 0 w 6657277"/>
              <a:gd name="connsiteY0" fmla="*/ 3211552 h 3211552"/>
              <a:gd name="connsiteX1" fmla="*/ 6657277 w 6657277"/>
              <a:gd name="connsiteY1" fmla="*/ 0 h 3211552"/>
              <a:gd name="connsiteX0" fmla="*/ 0 w 6568067"/>
              <a:gd name="connsiteY0" fmla="*/ 3033132 h 3033132"/>
              <a:gd name="connsiteX1" fmla="*/ 6568067 w 6568067"/>
              <a:gd name="connsiteY1" fmla="*/ 0 h 3033132"/>
              <a:gd name="connsiteX0" fmla="*/ 0 w 6568067"/>
              <a:gd name="connsiteY0" fmla="*/ 3033132 h 3033132"/>
              <a:gd name="connsiteX1" fmla="*/ 6568067 w 6568067"/>
              <a:gd name="connsiteY1" fmla="*/ 0 h 3033132"/>
              <a:gd name="connsiteX0" fmla="*/ 0 w 6568067"/>
              <a:gd name="connsiteY0" fmla="*/ 2698596 h 2698596"/>
              <a:gd name="connsiteX1" fmla="*/ 6568067 w 6568067"/>
              <a:gd name="connsiteY1" fmla="*/ 0 h 2698596"/>
              <a:gd name="connsiteX0" fmla="*/ 0 w 6568067"/>
              <a:gd name="connsiteY0" fmla="*/ 2698596 h 2698596"/>
              <a:gd name="connsiteX1" fmla="*/ 6568067 w 6568067"/>
              <a:gd name="connsiteY1" fmla="*/ 0 h 2698596"/>
              <a:gd name="connsiteX0" fmla="*/ 0 w 6568067"/>
              <a:gd name="connsiteY0" fmla="*/ 2698596 h 2698596"/>
              <a:gd name="connsiteX1" fmla="*/ 6568067 w 6568067"/>
              <a:gd name="connsiteY1" fmla="*/ 0 h 2698596"/>
              <a:gd name="connsiteX0" fmla="*/ 0 w 6568067"/>
              <a:gd name="connsiteY0" fmla="*/ 2698596 h 2698596"/>
              <a:gd name="connsiteX1" fmla="*/ 6568067 w 6568067"/>
              <a:gd name="connsiteY1" fmla="*/ 0 h 2698596"/>
              <a:gd name="connsiteX0" fmla="*/ 0 w 6568067"/>
              <a:gd name="connsiteY0" fmla="*/ 2698596 h 2698596"/>
              <a:gd name="connsiteX1" fmla="*/ 6568067 w 6568067"/>
              <a:gd name="connsiteY1" fmla="*/ 0 h 2698596"/>
              <a:gd name="connsiteX0" fmla="*/ 0 w 6289287"/>
              <a:gd name="connsiteY0" fmla="*/ 2453269 h 2453269"/>
              <a:gd name="connsiteX1" fmla="*/ 6289287 w 6289287"/>
              <a:gd name="connsiteY1" fmla="*/ 0 h 2453269"/>
              <a:gd name="connsiteX0" fmla="*/ 0 w 6289287"/>
              <a:gd name="connsiteY0" fmla="*/ 2453269 h 2453269"/>
              <a:gd name="connsiteX1" fmla="*/ 6289287 w 6289287"/>
              <a:gd name="connsiteY1" fmla="*/ 0 h 245326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Lst>
            <a:ahLst/>
            <a:cxnLst>
              <a:cxn ang="0">
                <a:pos x="connsiteX0" y="connsiteY0"/>
              </a:cxn>
              <a:cxn ang="0">
                <a:pos x="connsiteX1" y="connsiteY1"/>
              </a:cxn>
            </a:cxnLst>
            <a:rect l="l" t="t" r="r" b="b"/>
            <a:pathLst>
              <a:path w="5865541" h="2364059">
                <a:moveTo>
                  <a:pt x="0" y="2364059"/>
                </a:moveTo>
                <a:cubicBezTo>
                  <a:pt x="37170" y="2341757"/>
                  <a:pt x="4824761" y="1828799"/>
                  <a:pt x="5865541" y="0"/>
                </a:cubicBezTo>
              </a:path>
            </a:pathLst>
          </a:custGeom>
          <a:noFill/>
          <a:ln w="57150">
            <a:solidFill>
              <a:srgbClr val="C0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b-LU"/>
          </a:p>
        </p:txBody>
      </p:sp>
      <p:sp>
        <p:nvSpPr>
          <p:cNvPr id="17" name="TextBox 16"/>
          <p:cNvSpPr txBox="1"/>
          <p:nvPr/>
        </p:nvSpPr>
        <p:spPr>
          <a:xfrm>
            <a:off x="3059832" y="5881135"/>
            <a:ext cx="4036682" cy="307777"/>
          </a:xfrm>
          <a:prstGeom prst="rect">
            <a:avLst/>
          </a:prstGeom>
          <a:noFill/>
        </p:spPr>
        <p:txBody>
          <a:bodyPr wrap="none" rtlCol="0">
            <a:spAutoFit/>
          </a:bodyPr>
          <a:lstStyle/>
          <a:p>
            <a:r>
              <a:rPr lang="lb-LU" sz="1400" b="1" dirty="0" smtClean="0"/>
              <a:t>Moyens alloués / sophistication des attaques</a:t>
            </a:r>
            <a:endParaRPr lang="lb-LU" sz="1400" b="1" dirty="0"/>
          </a:p>
        </p:txBody>
      </p:sp>
      <p:sp>
        <p:nvSpPr>
          <p:cNvPr id="18" name="TextBox 17"/>
          <p:cNvSpPr txBox="1"/>
          <p:nvPr/>
        </p:nvSpPr>
        <p:spPr>
          <a:xfrm rot="16200000">
            <a:off x="31380" y="4216574"/>
            <a:ext cx="780983" cy="307777"/>
          </a:xfrm>
          <a:prstGeom prst="rect">
            <a:avLst/>
          </a:prstGeom>
          <a:noFill/>
        </p:spPr>
        <p:txBody>
          <a:bodyPr wrap="none" rtlCol="0">
            <a:spAutoFit/>
          </a:bodyPr>
          <a:lstStyle/>
          <a:p>
            <a:r>
              <a:rPr lang="lb-LU" sz="1400" b="1" dirty="0" smtClean="0"/>
              <a:t>Risque</a:t>
            </a:r>
            <a:endParaRPr lang="lb-LU" sz="1400" b="1" dirty="0"/>
          </a:p>
        </p:txBody>
      </p:sp>
      <p:sp>
        <p:nvSpPr>
          <p:cNvPr id="19" name="TextBox 18"/>
          <p:cNvSpPr txBox="1"/>
          <p:nvPr/>
        </p:nvSpPr>
        <p:spPr>
          <a:xfrm>
            <a:off x="827584" y="4653136"/>
            <a:ext cx="1390124" cy="461665"/>
          </a:xfrm>
          <a:prstGeom prst="rect">
            <a:avLst/>
          </a:prstGeom>
          <a:noFill/>
        </p:spPr>
        <p:txBody>
          <a:bodyPr wrap="none" rtlCol="0">
            <a:spAutoFit/>
          </a:bodyPr>
          <a:lstStyle/>
          <a:p>
            <a:pPr algn="ctr"/>
            <a:r>
              <a:rPr lang="lb-LU" sz="1200" b="1" dirty="0" smtClean="0"/>
              <a:t>Passe-temps /</a:t>
            </a:r>
          </a:p>
          <a:p>
            <a:pPr algn="ctr"/>
            <a:r>
              <a:rPr lang="lb-LU" sz="1200" b="1" dirty="0" smtClean="0"/>
              <a:t>Expérimentation</a:t>
            </a:r>
          </a:p>
        </p:txBody>
      </p:sp>
      <p:sp>
        <p:nvSpPr>
          <p:cNvPr id="20" name="TextBox 19"/>
          <p:cNvSpPr txBox="1"/>
          <p:nvPr/>
        </p:nvSpPr>
        <p:spPr>
          <a:xfrm>
            <a:off x="2627784" y="3947952"/>
            <a:ext cx="1584176" cy="461665"/>
          </a:xfrm>
          <a:prstGeom prst="rect">
            <a:avLst/>
          </a:prstGeom>
          <a:noFill/>
        </p:spPr>
        <p:txBody>
          <a:bodyPr wrap="square" rtlCol="0">
            <a:spAutoFit/>
          </a:bodyPr>
          <a:lstStyle/>
          <a:p>
            <a:pPr algn="ctr"/>
            <a:r>
              <a:rPr lang="lb-LU" sz="1200" b="1" dirty="0" smtClean="0"/>
              <a:t>Recherche de gain financier</a:t>
            </a:r>
            <a:endParaRPr lang="lb-LU" sz="1200" b="1" dirty="0"/>
          </a:p>
        </p:txBody>
      </p:sp>
      <p:sp>
        <p:nvSpPr>
          <p:cNvPr id="21" name="TextBox 20"/>
          <p:cNvSpPr txBox="1"/>
          <p:nvPr/>
        </p:nvSpPr>
        <p:spPr>
          <a:xfrm>
            <a:off x="4644007" y="3083856"/>
            <a:ext cx="1728193" cy="1015663"/>
          </a:xfrm>
          <a:prstGeom prst="rect">
            <a:avLst/>
          </a:prstGeom>
          <a:noFill/>
        </p:spPr>
        <p:txBody>
          <a:bodyPr wrap="square" rtlCol="0">
            <a:spAutoFit/>
          </a:bodyPr>
          <a:lstStyle/>
          <a:p>
            <a:pPr algn="ctr"/>
            <a:r>
              <a:rPr lang="lb-LU" sz="1200" b="1" dirty="0" smtClean="0"/>
              <a:t>Attaques internes ciblées sur les informations de valeur et la propriété intellectuelle.</a:t>
            </a:r>
            <a:endParaRPr lang="lb-LU" sz="1200" b="1" dirty="0"/>
          </a:p>
        </p:txBody>
      </p:sp>
      <p:sp>
        <p:nvSpPr>
          <p:cNvPr id="22" name="TextBox 21"/>
          <p:cNvSpPr txBox="1"/>
          <p:nvPr/>
        </p:nvSpPr>
        <p:spPr>
          <a:xfrm>
            <a:off x="6479577" y="2352743"/>
            <a:ext cx="2233304" cy="461665"/>
          </a:xfrm>
          <a:prstGeom prst="rect">
            <a:avLst/>
          </a:prstGeom>
          <a:noFill/>
        </p:spPr>
        <p:txBody>
          <a:bodyPr wrap="none" rtlCol="0">
            <a:spAutoFit/>
          </a:bodyPr>
          <a:lstStyle/>
          <a:p>
            <a:pPr algn="ctr"/>
            <a:r>
              <a:rPr lang="lb-LU" sz="1200" b="1" dirty="0" smtClean="0"/>
              <a:t>Espionnage d’état</a:t>
            </a:r>
          </a:p>
          <a:p>
            <a:pPr algn="ctr"/>
            <a:r>
              <a:rPr lang="lb-LU" sz="1200" b="1" dirty="0" smtClean="0"/>
              <a:t>Déploiement de cyberarmes</a:t>
            </a:r>
            <a:endParaRPr lang="lb-LU" sz="1200"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smtClean="0"/>
              <a:t>prouver de manière irréfutable l’origine et l’intégrité des données, d’une manière  vérifiable par toute tierce-partie et à tout moment.</a:t>
            </a:r>
            <a:endParaRPr lang="fr-FR" sz="1600" dirty="0"/>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24"/>
          <p:cNvSpPr/>
          <p:nvPr/>
        </p:nvSpPr>
        <p:spPr>
          <a:xfrm>
            <a:off x="500063" y="1928813"/>
            <a:ext cx="3738203" cy="276999"/>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smtClean="0">
                <a:solidFill>
                  <a:schemeClr val="tx2"/>
                </a:solidFill>
                <a:latin typeface="+mn-lt"/>
                <a:cs typeface="+mn-cs"/>
              </a:rPr>
              <a:t>Propriétés fondamentales de la non-répudiation</a:t>
            </a:r>
            <a:r>
              <a:rPr lang="fr-FR" sz="1200" b="1" dirty="0" smtClean="0">
                <a:solidFill>
                  <a:schemeClr val="tx2"/>
                </a:solidFill>
                <a:latin typeface="+mn-lt"/>
                <a:cs typeface="+mn-cs"/>
              </a:rPr>
              <a:t>:</a:t>
            </a:r>
            <a:endParaRPr lang="fr-FR" sz="1200" b="1" dirty="0">
              <a:solidFill>
                <a:schemeClr val="tx2"/>
              </a:solidFill>
              <a:latin typeface="+mn-lt"/>
              <a:cs typeface="+mn-cs"/>
            </a:endParaRPr>
          </a:p>
        </p:txBody>
      </p:sp>
      <p:graphicFrame>
        <p:nvGraphicFramePr>
          <p:cNvPr id="6" name="Table 5"/>
          <p:cNvGraphicFramePr>
            <a:graphicFrameLocks noGrp="1"/>
          </p:cNvGraphicFramePr>
          <p:nvPr/>
        </p:nvGraphicFramePr>
        <p:xfrm>
          <a:off x="467544" y="2348880"/>
          <a:ext cx="8352928" cy="2621280"/>
        </p:xfrm>
        <a:graphic>
          <a:graphicData uri="http://schemas.openxmlformats.org/drawingml/2006/table">
            <a:tbl>
              <a:tblPr firstRow="1" bandRow="1">
                <a:tableStyleId>{5A111915-BE36-4E01-A7E5-04B1672EAD32}</a:tableStyleId>
              </a:tblPr>
              <a:tblGrid>
                <a:gridCol w="5328592"/>
                <a:gridCol w="3024336"/>
              </a:tblGrid>
              <a:tr h="370840">
                <a:tc>
                  <a:txBody>
                    <a:bodyPr/>
                    <a:lstStyle/>
                    <a:p>
                      <a:pPr marL="342900" indent="-342900">
                        <a:buFont typeface="+mj-lt"/>
                        <a:buAutoNum type="arabicPeriod"/>
                      </a:pPr>
                      <a:r>
                        <a:rPr lang="fr-CH" sz="1400" b="0" kern="1200" dirty="0" smtClean="0">
                          <a:solidFill>
                            <a:schemeClr val="tx2"/>
                          </a:solidFill>
                          <a:latin typeface="+mn-lt"/>
                          <a:ea typeface="+mn-ea"/>
                          <a:cs typeface="+mn-cs"/>
                        </a:rPr>
                        <a:t>Les transactions doivent être liées à un envoyeur dont l’identité</a:t>
                      </a:r>
                      <a:r>
                        <a:rPr lang="fr-CH" sz="1400" b="0" kern="1200" baseline="0" dirty="0" smtClean="0">
                          <a:solidFill>
                            <a:schemeClr val="tx2"/>
                          </a:solidFill>
                          <a:latin typeface="+mn-lt"/>
                          <a:ea typeface="+mn-ea"/>
                          <a:cs typeface="+mn-cs"/>
                        </a:rPr>
                        <a:t> est confirmée.</a:t>
                      </a:r>
                      <a:r>
                        <a:rPr lang="fr-CH" sz="1400" b="0" kern="1200" dirty="0" smtClean="0">
                          <a:solidFill>
                            <a:schemeClr val="tx2"/>
                          </a:solidFill>
                          <a:latin typeface="+mn-lt"/>
                          <a:ea typeface="+mn-ea"/>
                          <a:cs typeface="+mn-cs"/>
                        </a:rPr>
                        <a:t/>
                      </a:r>
                      <a:br>
                        <a:rPr lang="fr-CH" sz="1400" b="0" kern="1200" dirty="0" smtClean="0">
                          <a:solidFill>
                            <a:schemeClr val="tx2"/>
                          </a:solidFill>
                          <a:latin typeface="+mn-lt"/>
                          <a:ea typeface="+mn-ea"/>
                          <a:cs typeface="+mn-cs"/>
                        </a:rPr>
                      </a:br>
                      <a:r>
                        <a:rPr lang="fr-CH" sz="1100" b="0" kern="1200" dirty="0" smtClean="0">
                          <a:solidFill>
                            <a:schemeClr val="tx2"/>
                          </a:solidFill>
                          <a:latin typeface="+mn-lt"/>
                          <a:ea typeface="+mn-ea"/>
                          <a:cs typeface="+mn-cs"/>
                        </a:rPr>
                        <a:t>(-&gt; authentification forte avant</a:t>
                      </a:r>
                      <a:r>
                        <a:rPr lang="fr-CH" sz="1100" b="0" kern="1200" baseline="0" dirty="0" smtClean="0">
                          <a:solidFill>
                            <a:schemeClr val="tx2"/>
                          </a:solidFill>
                          <a:latin typeface="+mn-lt"/>
                          <a:ea typeface="+mn-ea"/>
                          <a:cs typeface="+mn-cs"/>
                        </a:rPr>
                        <a:t> soumission d’une transaction)</a:t>
                      </a:r>
                      <a:endParaRPr lang="fr-CH" sz="1400" b="0" kern="1200" dirty="0" smtClean="0">
                        <a:solidFill>
                          <a:schemeClr val="tx2"/>
                        </a:solidFill>
                        <a:latin typeface="+mn-lt"/>
                        <a:ea typeface="+mn-ea"/>
                        <a:cs typeface="+mn-cs"/>
                      </a:endParaRPr>
                    </a:p>
                  </a:txBody>
                  <a:tcPr>
                    <a:lnR w="12700" cap="flat" cmpd="sng" algn="ctr">
                      <a:solidFill>
                        <a:schemeClr val="accent1"/>
                      </a:solidFill>
                      <a:prstDash val="solid"/>
                      <a:round/>
                      <a:headEnd type="none" w="med" len="med"/>
                      <a:tailEnd type="none" w="med" len="med"/>
                    </a:lnR>
                    <a:noFill/>
                  </a:tcPr>
                </a:tc>
                <a:tc rowSpan="2">
                  <a:txBody>
                    <a:bodyPr/>
                    <a:lstStyle/>
                    <a:p>
                      <a:r>
                        <a:rPr lang="fr-CH" sz="1600" b="0" kern="1200" dirty="0" smtClean="0">
                          <a:solidFill>
                            <a:schemeClr val="tx2"/>
                          </a:solidFill>
                          <a:latin typeface="+mn-lt"/>
                          <a:ea typeface="+mn-ea"/>
                          <a:cs typeface="+mn-cs"/>
                        </a:rPr>
                        <a:t>Non-répudiation de l'origine</a:t>
                      </a:r>
                      <a:br>
                        <a:rPr lang="fr-CH" sz="1600" b="0" kern="1200" dirty="0" smtClean="0">
                          <a:solidFill>
                            <a:schemeClr val="tx2"/>
                          </a:solidFill>
                          <a:latin typeface="+mn-lt"/>
                          <a:ea typeface="+mn-ea"/>
                          <a:cs typeface="+mn-cs"/>
                        </a:rPr>
                      </a:br>
                      <a:r>
                        <a:rPr lang="fr-CH" sz="1100" b="0" kern="1200" dirty="0" smtClean="0">
                          <a:solidFill>
                            <a:schemeClr val="tx2"/>
                          </a:solidFill>
                          <a:latin typeface="+mn-lt"/>
                          <a:ea typeface="+mn-ea"/>
                          <a:cs typeface="+mn-cs"/>
                        </a:rPr>
                        <a:t>-&gt; prouve que les données ont été envoyées</a:t>
                      </a:r>
                      <a:endParaRPr lang="fr-CH" sz="1600" b="0" kern="1200" dirty="0" smtClean="0">
                        <a:solidFill>
                          <a:schemeClr val="tx2"/>
                        </a:solidFill>
                        <a:latin typeface="+mn-lt"/>
                        <a:ea typeface="+mn-ea"/>
                        <a:cs typeface="+mn-cs"/>
                      </a:endParaRPr>
                    </a:p>
                  </a:txBody>
                  <a:tcPr anchor="ctr">
                    <a:lnL w="12700" cap="flat" cmpd="sng" algn="ctr">
                      <a:solidFill>
                        <a:schemeClr val="accent1"/>
                      </a:solidFill>
                      <a:prstDash val="solid"/>
                      <a:round/>
                      <a:headEnd type="none" w="med" len="med"/>
                      <a:tailEnd type="none" w="med" len="med"/>
                    </a:lnL>
                    <a:lnB w="12700" cap="flat" cmpd="sng" algn="ctr">
                      <a:solidFill>
                        <a:schemeClr val="accent1"/>
                      </a:solidFill>
                      <a:prstDash val="solid"/>
                      <a:round/>
                      <a:headEnd type="none" w="med" len="med"/>
                      <a:tailEnd type="none" w="med" len="med"/>
                    </a:lnB>
                    <a:noFill/>
                  </a:tcPr>
                </a:tc>
              </a:tr>
              <a:tr h="370840">
                <a:tc>
                  <a:txBody>
                    <a:bodyPr/>
                    <a:lstStyle/>
                    <a:p>
                      <a:pPr marL="342900" marR="0" lvl="0" indent="-342900" algn="l" defTabSz="820007" rtl="0" eaLnBrk="1" fontAlgn="auto" latinLnBrk="0" hangingPunct="1">
                        <a:lnSpc>
                          <a:spcPct val="100000"/>
                        </a:lnSpc>
                        <a:spcBef>
                          <a:spcPts val="0"/>
                        </a:spcBef>
                        <a:spcAft>
                          <a:spcPts val="0"/>
                        </a:spcAft>
                        <a:buClrTx/>
                        <a:buSzTx/>
                        <a:buFont typeface="+mj-lt"/>
                        <a:buNone/>
                        <a:tabLst/>
                        <a:defRPr/>
                      </a:pPr>
                      <a:r>
                        <a:rPr kumimoji="0" lang="fr-CH" sz="1400" b="0" i="0" u="none" strike="noStrike" kern="1200" cap="none" spc="0" normalizeH="0" baseline="0" noProof="0" dirty="0" smtClean="0">
                          <a:ln>
                            <a:noFill/>
                          </a:ln>
                          <a:solidFill>
                            <a:srgbClr val="002776"/>
                          </a:solidFill>
                          <a:effectLst/>
                          <a:uLnTx/>
                          <a:uFillTx/>
                          <a:latin typeface="+mn-lt"/>
                          <a:ea typeface="+mn-ea"/>
                          <a:cs typeface="+mn-cs"/>
                        </a:rPr>
                        <a:t>2.    Les transactions ne doivent pas pouvoir être contrefaites.</a:t>
                      </a:r>
                      <a:br>
                        <a:rPr kumimoji="0" lang="fr-CH" sz="1400" b="0" i="0" u="none" strike="noStrike" kern="1200" cap="none" spc="0" normalizeH="0" baseline="0" noProof="0" dirty="0" smtClean="0">
                          <a:ln>
                            <a:noFill/>
                          </a:ln>
                          <a:solidFill>
                            <a:srgbClr val="002776"/>
                          </a:solidFill>
                          <a:effectLst/>
                          <a:uLnTx/>
                          <a:uFillTx/>
                          <a:latin typeface="+mn-lt"/>
                          <a:ea typeface="+mn-ea"/>
                          <a:cs typeface="+mn-cs"/>
                        </a:rPr>
                      </a:br>
                      <a:r>
                        <a:rPr kumimoji="0" lang="fr-CH" sz="1100" b="0" i="0" u="none" strike="noStrike" kern="1200" cap="none" spc="0" normalizeH="0" baseline="0" noProof="0" dirty="0" smtClean="0">
                          <a:ln>
                            <a:noFill/>
                          </a:ln>
                          <a:solidFill>
                            <a:srgbClr val="002776"/>
                          </a:solidFill>
                          <a:effectLst/>
                          <a:uLnTx/>
                          <a:uFillTx/>
                          <a:latin typeface="+mn-lt"/>
                          <a:ea typeface="+mn-ea"/>
                          <a:cs typeface="+mn-cs"/>
                        </a:rPr>
                        <a:t>(-&gt; intégrité des données envoyées pour permettre une vérification ultérieure)</a:t>
                      </a:r>
                      <a:r>
                        <a:rPr kumimoji="0" lang="fr-CH" sz="1400" b="0" i="0" u="none" strike="noStrike" kern="1200" cap="none" spc="0" normalizeH="0" baseline="0" noProof="0" dirty="0" smtClean="0">
                          <a:ln>
                            <a:noFill/>
                          </a:ln>
                          <a:solidFill>
                            <a:schemeClr val="tx2"/>
                          </a:solidFill>
                          <a:effectLst/>
                          <a:uLnTx/>
                          <a:uFillTx/>
                          <a:latin typeface="+mn-lt"/>
                          <a:ea typeface="+mn-ea"/>
                          <a:cs typeface="+mn-cs"/>
                        </a:rPr>
                        <a:t/>
                      </a:r>
                      <a:br>
                        <a:rPr kumimoji="0" lang="fr-CH" sz="1400" b="0" i="0" u="none" strike="noStrike" kern="1200" cap="none" spc="0" normalizeH="0" baseline="0" noProof="0" dirty="0" smtClean="0">
                          <a:ln>
                            <a:noFill/>
                          </a:ln>
                          <a:solidFill>
                            <a:schemeClr val="tx2"/>
                          </a:solidFill>
                          <a:effectLst/>
                          <a:uLnTx/>
                          <a:uFillTx/>
                          <a:latin typeface="+mn-lt"/>
                          <a:ea typeface="+mn-ea"/>
                          <a:cs typeface="+mn-cs"/>
                        </a:rPr>
                      </a:br>
                      <a:endParaRPr kumimoji="0" lang="fr-CH" sz="1400" b="0" i="0" u="none" strike="noStrike" kern="1200" cap="none" spc="0" normalizeH="0" baseline="0" noProof="0" dirty="0" smtClean="0">
                        <a:ln>
                          <a:noFill/>
                        </a:ln>
                        <a:solidFill>
                          <a:srgbClr val="002776"/>
                        </a:solidFill>
                        <a:effectLst/>
                        <a:uLnTx/>
                        <a:uFillTx/>
                        <a:latin typeface="+mn-lt"/>
                        <a:ea typeface="+mn-ea"/>
                        <a:cs typeface="+mn-cs"/>
                      </a:endParaRPr>
                    </a:p>
                  </a:txBody>
                  <a:tcPr>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vMerge="1">
                  <a:txBody>
                    <a:bodyPr/>
                    <a:lstStyle/>
                    <a:p>
                      <a:endParaRPr lang="fr-CH" sz="1600" kern="1200" dirty="0" smtClean="0">
                        <a:solidFill>
                          <a:schemeClr val="tx2"/>
                        </a:solidFill>
                        <a:latin typeface="+mn-lt"/>
                        <a:ea typeface="+mn-ea"/>
                        <a:cs typeface="+mn-cs"/>
                      </a:endParaRPr>
                    </a:p>
                  </a:txBody>
                  <a:tcPr/>
                </a:tc>
              </a:tr>
              <a:tr h="370840">
                <a:tc>
                  <a:txBody>
                    <a:bodyPr/>
                    <a:lstStyle/>
                    <a:p>
                      <a:pPr marL="342900" marR="0" lvl="0" indent="-342900" algn="l" defTabSz="820007" rtl="0" eaLnBrk="1" fontAlgn="auto" latinLnBrk="0" hangingPunct="1">
                        <a:lnSpc>
                          <a:spcPct val="100000"/>
                        </a:lnSpc>
                        <a:spcBef>
                          <a:spcPts val="0"/>
                        </a:spcBef>
                        <a:spcAft>
                          <a:spcPts val="0"/>
                        </a:spcAft>
                        <a:buClrTx/>
                        <a:buSzTx/>
                        <a:buFont typeface="+mj-lt"/>
                        <a:buNone/>
                        <a:tabLst/>
                        <a:defRPr/>
                      </a:pPr>
                      <a:r>
                        <a:rPr kumimoji="0" lang="fr-CH" sz="1400" b="0" i="0" u="none" strike="noStrike" kern="1200" cap="none" spc="0" normalizeH="0" baseline="0" noProof="0" dirty="0" smtClean="0">
                          <a:ln>
                            <a:noFill/>
                          </a:ln>
                          <a:solidFill>
                            <a:srgbClr val="002776"/>
                          </a:solidFill>
                          <a:effectLst/>
                          <a:uLnTx/>
                          <a:uFillTx/>
                          <a:latin typeface="+mn-lt"/>
                          <a:ea typeface="+mn-ea"/>
                          <a:cs typeface="+mn-cs"/>
                        </a:rPr>
                        <a:t>3.    Les transactions ne doivent pas pouvoir être altérées une fois reçues.</a:t>
                      </a:r>
                      <a:br>
                        <a:rPr kumimoji="0" lang="fr-CH" sz="1400" b="0" i="0" u="none" strike="noStrike" kern="1200" cap="none" spc="0" normalizeH="0" baseline="0" noProof="0" dirty="0" smtClean="0">
                          <a:ln>
                            <a:noFill/>
                          </a:ln>
                          <a:solidFill>
                            <a:srgbClr val="002776"/>
                          </a:solidFill>
                          <a:effectLst/>
                          <a:uLnTx/>
                          <a:uFillTx/>
                          <a:latin typeface="+mn-lt"/>
                          <a:ea typeface="+mn-ea"/>
                          <a:cs typeface="+mn-cs"/>
                        </a:rPr>
                      </a:br>
                      <a:endParaRPr kumimoji="0" lang="fr-CH" sz="1400" b="0" i="0" u="none" strike="noStrike" kern="1200" cap="none" spc="0" normalizeH="0" baseline="0" noProof="0" dirty="0" smtClean="0">
                        <a:ln>
                          <a:noFill/>
                        </a:ln>
                        <a:solidFill>
                          <a:srgbClr val="002776"/>
                        </a:solidFill>
                        <a:effectLst/>
                        <a:uLnTx/>
                        <a:uFillTx/>
                        <a:latin typeface="+mn-lt"/>
                        <a:ea typeface="+mn-ea"/>
                        <a:cs typeface="+mn-cs"/>
                      </a:endParaRPr>
                    </a:p>
                  </a:txBody>
                  <a:tcP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rowSpan="2">
                  <a:txBody>
                    <a:bodyPr/>
                    <a:lstStyle/>
                    <a:p>
                      <a:pPr marL="0" marR="0" indent="0" algn="l" defTabSz="820007" rtl="0" eaLnBrk="1" fontAlgn="auto" latinLnBrk="0" hangingPunct="1">
                        <a:lnSpc>
                          <a:spcPct val="100000"/>
                        </a:lnSpc>
                        <a:spcBef>
                          <a:spcPts val="0"/>
                        </a:spcBef>
                        <a:spcAft>
                          <a:spcPts val="0"/>
                        </a:spcAft>
                        <a:buClrTx/>
                        <a:buSzTx/>
                        <a:buFontTx/>
                        <a:buNone/>
                        <a:tabLst/>
                        <a:defRPr/>
                      </a:pPr>
                      <a:r>
                        <a:rPr lang="fr-CH" sz="1600" kern="1200" dirty="0" smtClean="0">
                          <a:solidFill>
                            <a:schemeClr val="tx2"/>
                          </a:solidFill>
                          <a:latin typeface="+mn-lt"/>
                          <a:ea typeface="+mn-ea"/>
                          <a:cs typeface="+mn-cs"/>
                        </a:rPr>
                        <a:t>Non-répudiation de l'arrivée </a:t>
                      </a:r>
                      <a:br>
                        <a:rPr lang="fr-CH" sz="1600" kern="1200" dirty="0" smtClean="0">
                          <a:solidFill>
                            <a:schemeClr val="tx2"/>
                          </a:solidFill>
                          <a:latin typeface="+mn-lt"/>
                          <a:ea typeface="+mn-ea"/>
                          <a:cs typeface="+mn-cs"/>
                        </a:rPr>
                      </a:br>
                      <a:r>
                        <a:rPr kumimoji="0" lang="fr-CH" sz="1100" b="0" i="0" u="none" strike="noStrike" kern="1200" cap="none" spc="0" normalizeH="0" baseline="0" noProof="0" dirty="0" smtClean="0">
                          <a:ln>
                            <a:noFill/>
                          </a:ln>
                          <a:solidFill>
                            <a:srgbClr val="002776"/>
                          </a:solidFill>
                          <a:effectLst/>
                          <a:uLnTx/>
                          <a:uFillTx/>
                          <a:latin typeface="+mn-lt"/>
                          <a:ea typeface="+mn-ea"/>
                          <a:cs typeface="+mn-cs"/>
                        </a:rPr>
                        <a:t>-&gt; prouve que les données ont été reçues</a:t>
                      </a:r>
                      <a:endParaRPr lang="fr-CH" sz="1600" kern="1200" dirty="0" smtClean="0">
                        <a:solidFill>
                          <a:schemeClr val="tx2"/>
                        </a:solidFill>
                        <a:latin typeface="+mn-lt"/>
                        <a:ea typeface="+mn-ea"/>
                        <a:cs typeface="+mn-cs"/>
                      </a:endParaRPr>
                    </a:p>
                  </a:txBody>
                  <a:tcPr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r>
              <a:tr h="370840">
                <a:tc>
                  <a:txBody>
                    <a:bodyPr/>
                    <a:lstStyle/>
                    <a:p>
                      <a:pPr marL="342900" marR="0" lvl="0" indent="-342900" algn="l" defTabSz="820007" rtl="0" eaLnBrk="1" fontAlgn="auto" latinLnBrk="0" hangingPunct="1">
                        <a:lnSpc>
                          <a:spcPct val="100000"/>
                        </a:lnSpc>
                        <a:spcBef>
                          <a:spcPts val="0"/>
                        </a:spcBef>
                        <a:spcAft>
                          <a:spcPts val="0"/>
                        </a:spcAft>
                        <a:buClrTx/>
                        <a:buSzTx/>
                        <a:buFont typeface="+mj-lt"/>
                        <a:buNone/>
                        <a:tabLst/>
                        <a:defRPr/>
                      </a:pPr>
                      <a:r>
                        <a:rPr kumimoji="0" lang="fr-CH" sz="1400" b="0" i="0" u="none" strike="noStrike" kern="1200" cap="none" spc="0" normalizeH="0" baseline="0" noProof="0" dirty="0" smtClean="0">
                          <a:ln>
                            <a:noFill/>
                          </a:ln>
                          <a:solidFill>
                            <a:srgbClr val="002776"/>
                          </a:solidFill>
                          <a:effectLst/>
                          <a:uLnTx/>
                          <a:uFillTx/>
                          <a:latin typeface="+mn-lt"/>
                          <a:ea typeface="+mn-ea"/>
                          <a:cs typeface="+mn-cs"/>
                        </a:rPr>
                        <a:t>4.    Les transactions doivent rester vérifiables dans le temps.</a:t>
                      </a:r>
                      <a:r>
                        <a:rPr kumimoji="0" lang="fr-CH" sz="1400" b="0" i="0" u="none" strike="noStrike" kern="1200" cap="none" spc="0" normalizeH="0" baseline="0" noProof="0" dirty="0" smtClean="0">
                          <a:ln>
                            <a:noFill/>
                          </a:ln>
                          <a:solidFill>
                            <a:schemeClr val="tx2"/>
                          </a:solidFill>
                          <a:effectLst/>
                          <a:uLnTx/>
                          <a:uFillTx/>
                          <a:latin typeface="+mn-lt"/>
                          <a:ea typeface="+mn-ea"/>
                          <a:cs typeface="+mn-cs"/>
                        </a:rPr>
                        <a:t/>
                      </a:r>
                      <a:br>
                        <a:rPr kumimoji="0" lang="fr-CH" sz="1400" b="0" i="0" u="none" strike="noStrike" kern="1200" cap="none" spc="0" normalizeH="0" baseline="0" noProof="0" dirty="0" smtClean="0">
                          <a:ln>
                            <a:noFill/>
                          </a:ln>
                          <a:solidFill>
                            <a:schemeClr val="tx2"/>
                          </a:solidFill>
                          <a:effectLst/>
                          <a:uLnTx/>
                          <a:uFillTx/>
                          <a:latin typeface="+mn-lt"/>
                          <a:ea typeface="+mn-ea"/>
                          <a:cs typeface="+mn-cs"/>
                        </a:rPr>
                      </a:br>
                      <a:endParaRPr kumimoji="0" lang="fr-CH" sz="1400" b="0" i="0" u="none" strike="noStrike" kern="1200" cap="none" spc="0" normalizeH="0" baseline="0" noProof="0" dirty="0" smtClean="0">
                        <a:ln>
                          <a:noFill/>
                        </a:ln>
                        <a:solidFill>
                          <a:srgbClr val="002776"/>
                        </a:solidFill>
                        <a:effectLst/>
                        <a:uLnTx/>
                        <a:uFillTx/>
                        <a:latin typeface="+mn-lt"/>
                        <a:ea typeface="+mn-ea"/>
                        <a:cs typeface="+mn-cs"/>
                      </a:endParaRPr>
                    </a:p>
                  </a:txBody>
                  <a:tcPr>
                    <a:lnR w="12700" cap="flat" cmpd="sng" algn="ctr">
                      <a:solidFill>
                        <a:schemeClr val="accent1"/>
                      </a:solidFill>
                      <a:prstDash val="solid"/>
                      <a:round/>
                      <a:headEnd type="none" w="med" len="med"/>
                      <a:tailEnd type="none" w="med" len="med"/>
                    </a:lnR>
                  </a:tcPr>
                </a:tc>
                <a:tc vMerge="1">
                  <a:txBody>
                    <a:bodyPr/>
                    <a:lstStyle/>
                    <a:p>
                      <a:endParaRPr lang="fr-CH" sz="1600" kern="1200" dirty="0" smtClean="0">
                        <a:solidFill>
                          <a:schemeClr val="tx2"/>
                        </a:solidFill>
                        <a:latin typeface="+mn-lt"/>
                        <a:ea typeface="+mn-ea"/>
                        <a:cs typeface="+mn-cs"/>
                      </a:endParaRPr>
                    </a:p>
                  </a:txBody>
                  <a:tcPr/>
                </a:tc>
              </a:tr>
            </a:tbl>
          </a:graphicData>
        </a:graphic>
      </p:graphicFrame>
      <p:sp>
        <p:nvSpPr>
          <p:cNvPr id="8"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4) Non-répudiation</a:t>
            </a:r>
            <a:r>
              <a:rPr lang="fr-CH" sz="1800" dirty="0" smtClean="0">
                <a:solidFill>
                  <a:srgbClr val="00B050"/>
                </a:solidFill>
              </a:rPr>
              <a:t> (1/4)</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None/>
              <a:tabLst>
                <a:tab pos="8123238" algn="l"/>
                <a:tab pos="8229600" algn="r"/>
              </a:tabLst>
              <a:defRPr/>
            </a:pPr>
            <a:r>
              <a:rPr lang="fr-FR" sz="1600" b="1" dirty="0" smtClean="0"/>
              <a:t>Cas #1 - Mise en œuvre de la non-répudiation via une solution de type</a:t>
            </a:r>
            <a:r>
              <a:rPr lang="fr-FR" sz="1600" b="1" dirty="0"/>
              <a:t> OTP </a:t>
            </a:r>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graphicFrame>
        <p:nvGraphicFramePr>
          <p:cNvPr id="58371" name="Object 3"/>
          <p:cNvGraphicFramePr>
            <a:graphicFrameLocks noChangeAspect="1"/>
          </p:cNvGraphicFramePr>
          <p:nvPr/>
        </p:nvGraphicFramePr>
        <p:xfrm>
          <a:off x="323528" y="1484784"/>
          <a:ext cx="8352928" cy="4776830"/>
        </p:xfrm>
        <a:graphic>
          <a:graphicData uri="http://schemas.openxmlformats.org/presentationml/2006/ole">
            <mc:AlternateContent xmlns:mc="http://schemas.openxmlformats.org/markup-compatibility/2006">
              <mc:Choice xmlns:v="urn:schemas-microsoft-com:vml" Requires="v">
                <p:oleObj spid="_x0000_s111715" name="Visio" r:id="rId4" imgW="10081260" imgH="5764149" progId="Visio.Drawing.11">
                  <p:embed/>
                </p:oleObj>
              </mc:Choice>
              <mc:Fallback>
                <p:oleObj name="Visio" r:id="rId4" imgW="10081260" imgH="5764149"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484784"/>
                        <a:ext cx="8352928" cy="477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32"/>
          <p:cNvSpPr>
            <a:spLocks noChangeArrowheads="1"/>
          </p:cNvSpPr>
          <p:nvPr/>
        </p:nvSpPr>
        <p:spPr bwMode="auto">
          <a:xfrm>
            <a:off x="251520" y="3861048"/>
            <a:ext cx="1872208" cy="338554"/>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(1) (2) &amp; (3) Authentification forte du client et du serveur web.</a:t>
            </a:r>
            <a:endParaRPr lang="fr-CH" sz="800" b="1" dirty="0"/>
          </a:p>
        </p:txBody>
      </p:sp>
      <p:sp>
        <p:nvSpPr>
          <p:cNvPr id="9" name="Rectangle 32"/>
          <p:cNvSpPr>
            <a:spLocks noChangeArrowheads="1"/>
          </p:cNvSpPr>
          <p:nvPr/>
        </p:nvSpPr>
        <p:spPr bwMode="auto">
          <a:xfrm>
            <a:off x="251520" y="4365104"/>
            <a:ext cx="1872208" cy="707886"/>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(8) Intégrité de la transaction au moyen du hash </a:t>
            </a:r>
            <a:r>
              <a:rPr lang="fr-CH" sz="800" b="1" dirty="0" smtClean="0">
                <a:solidFill>
                  <a:srgbClr val="0070C0"/>
                </a:solidFill>
              </a:rPr>
              <a:t>(inclure la réponse du </a:t>
            </a:r>
            <a:r>
              <a:rPr lang="en-GB" sz="800" b="1" dirty="0" smtClean="0">
                <a:solidFill>
                  <a:srgbClr val="0070C0"/>
                </a:solidFill>
              </a:rPr>
              <a:t>token</a:t>
            </a:r>
            <a:r>
              <a:rPr lang="fr-CH" sz="800" b="1" dirty="0" smtClean="0">
                <a:solidFill>
                  <a:srgbClr val="0070C0"/>
                </a:solidFill>
              </a:rPr>
              <a:t> basée sur le temps rend une falsification très complexe)</a:t>
            </a:r>
            <a:endParaRPr lang="fr-CH" sz="800" b="1" dirty="0">
              <a:solidFill>
                <a:srgbClr val="0070C0"/>
              </a:solidFill>
            </a:endParaRPr>
          </a:p>
        </p:txBody>
      </p:sp>
      <p:sp>
        <p:nvSpPr>
          <p:cNvPr id="10" name="Rectangle 32"/>
          <p:cNvSpPr>
            <a:spLocks noChangeArrowheads="1"/>
          </p:cNvSpPr>
          <p:nvPr/>
        </p:nvSpPr>
        <p:spPr bwMode="auto">
          <a:xfrm>
            <a:off x="251520" y="5301208"/>
            <a:ext cx="1872208" cy="954107"/>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(9) La confirmation digitale signée avec la clé privée du server applicatif permet de vérifier la transaction (comparaison possible avec les logs enregistrés en cas de contestation).</a:t>
            </a:r>
            <a:endParaRPr lang="fr-CH" sz="800" b="1" dirty="0">
              <a:solidFill>
                <a:srgbClr val="0070C0"/>
              </a:solidFill>
            </a:endParaRPr>
          </a:p>
        </p:txBody>
      </p:sp>
      <p:sp>
        <p:nvSpPr>
          <p:cNvPr id="12"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4) Non-répudiation</a:t>
            </a:r>
            <a:r>
              <a:rPr lang="fr-CH" sz="1800" dirty="0" smtClean="0">
                <a:solidFill>
                  <a:srgbClr val="00B050"/>
                </a:solidFill>
              </a:rPr>
              <a:t> (2/4)</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6" name="Object 4"/>
          <p:cNvGraphicFramePr>
            <a:graphicFrameLocks noChangeAspect="1"/>
          </p:cNvGraphicFramePr>
          <p:nvPr/>
        </p:nvGraphicFramePr>
        <p:xfrm>
          <a:off x="179512" y="1484784"/>
          <a:ext cx="8826349" cy="4392488"/>
        </p:xfrm>
        <a:graphic>
          <a:graphicData uri="http://schemas.openxmlformats.org/presentationml/2006/ole">
            <mc:AlternateContent xmlns:mc="http://schemas.openxmlformats.org/markup-compatibility/2006">
              <mc:Choice xmlns:v="urn:schemas-microsoft-com:vml" Requires="v">
                <p:oleObj spid="_x0000_s112739" name="Visio" r:id="rId4" imgW="10384917" imgH="5167122" progId="Visio.Drawing.11">
                  <p:embed/>
                </p:oleObj>
              </mc:Choice>
              <mc:Fallback>
                <p:oleObj name="Visio" r:id="rId4" imgW="10384917" imgH="5167122"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484784"/>
                        <a:ext cx="8826349"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None/>
              <a:tabLst>
                <a:tab pos="8123238" algn="l"/>
                <a:tab pos="8229600" algn="r"/>
              </a:tabLst>
              <a:defRPr/>
            </a:pPr>
            <a:r>
              <a:rPr lang="fr-FR" sz="1600" b="1" dirty="0" smtClean="0"/>
              <a:t>Cas #2 - Mise en œuvre de la non-répudiation via signatures électroniques</a:t>
            </a:r>
            <a:endParaRPr lang="fr-FR" sz="1600" dirty="0"/>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11" name="Rectangle 32"/>
          <p:cNvSpPr>
            <a:spLocks noChangeArrowheads="1"/>
          </p:cNvSpPr>
          <p:nvPr/>
        </p:nvSpPr>
        <p:spPr bwMode="auto">
          <a:xfrm>
            <a:off x="251520" y="3861048"/>
            <a:ext cx="1872208" cy="338554"/>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(1) (2) &amp; (3) Authentification forte du client et du serveur web.</a:t>
            </a:r>
            <a:endParaRPr lang="fr-CH" sz="800" b="1" dirty="0"/>
          </a:p>
        </p:txBody>
      </p:sp>
      <p:sp>
        <p:nvSpPr>
          <p:cNvPr id="12" name="Rectangle 32"/>
          <p:cNvSpPr>
            <a:spLocks noChangeArrowheads="1"/>
          </p:cNvSpPr>
          <p:nvPr/>
        </p:nvSpPr>
        <p:spPr bwMode="auto">
          <a:xfrm>
            <a:off x="251520" y="4365104"/>
            <a:ext cx="1872208" cy="707886"/>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(6) Intégrité de la transaction au moyen du hash des attributs </a:t>
            </a:r>
            <a:r>
              <a:rPr lang="fr-CH" sz="800" b="1" dirty="0" smtClean="0">
                <a:solidFill>
                  <a:srgbClr val="0070C0"/>
                </a:solidFill>
              </a:rPr>
              <a:t>(importance du stockage sécurisé de la clé privée de l’utilisateur).</a:t>
            </a:r>
            <a:endParaRPr lang="fr-CH" sz="800" b="1" dirty="0">
              <a:solidFill>
                <a:srgbClr val="0070C0"/>
              </a:solidFill>
            </a:endParaRPr>
          </a:p>
        </p:txBody>
      </p:sp>
      <p:sp>
        <p:nvSpPr>
          <p:cNvPr id="13" name="Rectangle 32"/>
          <p:cNvSpPr>
            <a:spLocks noChangeArrowheads="1"/>
          </p:cNvSpPr>
          <p:nvPr/>
        </p:nvSpPr>
        <p:spPr bwMode="auto">
          <a:xfrm>
            <a:off x="251520" y="5301208"/>
            <a:ext cx="1872208" cy="954107"/>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(7) La confirmation digitale signée avec la clé privée du server applicatif permet de vérifier la transaction (comparaison possible avec les logs enregistrés en cas de contestation).</a:t>
            </a:r>
            <a:endParaRPr lang="fr-CH" sz="800" b="1" dirty="0">
              <a:solidFill>
                <a:srgbClr val="0070C0"/>
              </a:solidFill>
            </a:endParaRPr>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4) Non-répudiation</a:t>
            </a:r>
            <a:r>
              <a:rPr lang="fr-CH" sz="1800" dirty="0" smtClean="0">
                <a:solidFill>
                  <a:srgbClr val="00B050"/>
                </a:solidFill>
              </a:rPr>
              <a:t> (3/4)</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24"/>
          <p:cNvSpPr/>
          <p:nvPr/>
        </p:nvSpPr>
        <p:spPr>
          <a:xfrm>
            <a:off x="467544" y="1124744"/>
            <a:ext cx="4430700" cy="276999"/>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smtClean="0">
                <a:solidFill>
                  <a:schemeClr val="tx2"/>
                </a:solidFill>
                <a:latin typeface="+mn-lt"/>
                <a:cs typeface="+mn-cs"/>
              </a:rPr>
              <a:t>Comparaison des différents concepts de non-répudiation</a:t>
            </a:r>
            <a:r>
              <a:rPr lang="fr-FR" sz="1200" b="1" dirty="0" smtClean="0">
                <a:solidFill>
                  <a:schemeClr val="tx2"/>
                </a:solidFill>
                <a:latin typeface="+mn-lt"/>
                <a:cs typeface="+mn-cs"/>
              </a:rPr>
              <a:t>:</a:t>
            </a:r>
            <a:endParaRPr lang="fr-FR" sz="1200" b="1" dirty="0">
              <a:solidFill>
                <a:schemeClr val="tx2"/>
              </a:solidFill>
              <a:latin typeface="+mn-lt"/>
              <a:cs typeface="+mn-cs"/>
            </a:endParaRPr>
          </a:p>
        </p:txBody>
      </p:sp>
      <p:graphicFrame>
        <p:nvGraphicFramePr>
          <p:cNvPr id="7" name="Table 6"/>
          <p:cNvGraphicFramePr>
            <a:graphicFrameLocks noGrp="1"/>
          </p:cNvGraphicFramePr>
          <p:nvPr/>
        </p:nvGraphicFramePr>
        <p:xfrm>
          <a:off x="539552" y="1628800"/>
          <a:ext cx="6408711" cy="4344483"/>
        </p:xfrm>
        <a:graphic>
          <a:graphicData uri="http://schemas.openxmlformats.org/drawingml/2006/table">
            <a:tbl>
              <a:tblPr firstRow="1" bandRow="1">
                <a:tableStyleId>{5C22544A-7EE6-4342-B048-85BDC9FD1C3A}</a:tableStyleId>
              </a:tblPr>
              <a:tblGrid>
                <a:gridCol w="360040"/>
                <a:gridCol w="4752528"/>
                <a:gridCol w="1296143"/>
              </a:tblGrid>
              <a:tr h="744083">
                <a:tc>
                  <a:txBody>
                    <a:bodyPr/>
                    <a:lstStyle/>
                    <a:p>
                      <a:r>
                        <a:rPr lang="fr-CH" sz="1050" b="1" dirty="0" smtClean="0">
                          <a:solidFill>
                            <a:schemeClr val="tx1"/>
                          </a:solidFill>
                        </a:rPr>
                        <a:t>1</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FE82"/>
                    </a:solidFill>
                  </a:tcPr>
                </a:tc>
                <a:tc>
                  <a:txBody>
                    <a:bodyPr/>
                    <a:lstStyle/>
                    <a:p>
                      <a:pPr marL="228600" indent="-228600">
                        <a:buFont typeface="Arial" pitchFamily="34" charset="0"/>
                        <a:buChar char="•"/>
                      </a:pPr>
                      <a:r>
                        <a:rPr lang="fr-CH" sz="1050" dirty="0" smtClean="0">
                          <a:solidFill>
                            <a:schemeClr val="tx1"/>
                          </a:solidFill>
                        </a:rPr>
                        <a:t>Certificats numériques émis</a:t>
                      </a:r>
                      <a:r>
                        <a:rPr lang="fr-CH" sz="1050" baseline="0" dirty="0" smtClean="0">
                          <a:solidFill>
                            <a:schemeClr val="tx1"/>
                          </a:solidFill>
                        </a:rPr>
                        <a:t> par un tiers de confiance </a:t>
                      </a:r>
                      <a:r>
                        <a:rPr lang="fr-CH" sz="1050" u="sng" baseline="0" dirty="0" smtClean="0">
                          <a:solidFill>
                            <a:schemeClr val="accent1">
                              <a:lumMod val="60000"/>
                              <a:lumOff val="40000"/>
                            </a:schemeClr>
                          </a:solidFill>
                        </a:rPr>
                        <a:t>qualifié</a:t>
                      </a:r>
                      <a:r>
                        <a:rPr lang="fr-CH" sz="1050" baseline="0" dirty="0" smtClean="0">
                          <a:solidFill>
                            <a:schemeClr val="tx1"/>
                          </a:solidFill>
                        </a:rPr>
                        <a:t> (« </a:t>
                      </a:r>
                      <a:r>
                        <a:rPr lang="fr-CH" sz="1050" baseline="0" dirty="0" err="1" smtClean="0">
                          <a:solidFill>
                            <a:schemeClr val="tx1"/>
                          </a:solidFill>
                        </a:rPr>
                        <a:t>Qualified</a:t>
                      </a:r>
                      <a:r>
                        <a:rPr lang="fr-CH" sz="1050" baseline="0" dirty="0" smtClean="0">
                          <a:solidFill>
                            <a:schemeClr val="tx1"/>
                          </a:solidFill>
                        </a:rPr>
                        <a:t> CA »)</a:t>
                      </a:r>
                    </a:p>
                    <a:p>
                      <a:pPr marL="228600" indent="-228600">
                        <a:buFont typeface="Arial" pitchFamily="34" charset="0"/>
                        <a:buChar char="•"/>
                      </a:pPr>
                      <a:r>
                        <a:rPr lang="fr-CH" sz="1050" baseline="0" dirty="0" smtClean="0">
                          <a:solidFill>
                            <a:schemeClr val="tx1"/>
                          </a:solidFill>
                        </a:rPr>
                        <a:t>Certificats conservés sur des dispositifs </a:t>
                      </a:r>
                      <a:r>
                        <a:rPr lang="fr-CH" sz="1050" u="sng" baseline="0" dirty="0" smtClean="0">
                          <a:solidFill>
                            <a:schemeClr val="accent1">
                              <a:lumMod val="60000"/>
                              <a:lumOff val="40000"/>
                            </a:schemeClr>
                          </a:solidFill>
                        </a:rPr>
                        <a:t>matériels</a:t>
                      </a:r>
                      <a:r>
                        <a:rPr lang="fr-CH" sz="1050" baseline="0" dirty="0" smtClean="0">
                          <a:solidFill>
                            <a:schemeClr val="tx1"/>
                          </a:solidFill>
                        </a:rPr>
                        <a:t> (ex: </a:t>
                      </a:r>
                      <a:r>
                        <a:rPr lang="fr-CH" sz="1050" baseline="0" dirty="0" err="1" smtClean="0">
                          <a:solidFill>
                            <a:schemeClr val="tx1"/>
                          </a:solidFill>
                        </a:rPr>
                        <a:t>smartcards</a:t>
                      </a:r>
                      <a:r>
                        <a:rPr lang="fr-CH" sz="1050" baseline="0" dirty="0" smtClean="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FE82"/>
                    </a:solidFill>
                  </a:tcPr>
                </a:tc>
                <a:tc>
                  <a:txBody>
                    <a:bodyPr/>
                    <a:lstStyle/>
                    <a:p>
                      <a:r>
                        <a:rPr lang="fr-CH" sz="1050" dirty="0" smtClean="0">
                          <a:solidFill>
                            <a:schemeClr val="tx1"/>
                          </a:solidFill>
                        </a:rPr>
                        <a:t>Etat de l’art de la non-répudiation</a:t>
                      </a:r>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FE82"/>
                    </a:solidFill>
                  </a:tcPr>
                </a:tc>
              </a:tr>
              <a:tr h="744083">
                <a:tc>
                  <a:txBody>
                    <a:bodyPr/>
                    <a:lstStyle/>
                    <a:p>
                      <a:r>
                        <a:rPr lang="fr-CH" sz="1050" b="1" dirty="0" smtClean="0">
                          <a:solidFill>
                            <a:schemeClr val="tx1"/>
                          </a:solidFill>
                        </a:rPr>
                        <a:t>2</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numériques émis par un tiers de confiance </a:t>
                      </a:r>
                      <a:r>
                        <a:rPr kumimoji="0" lang="fr-CH" sz="1050" b="1" i="0" u="none" strike="noStrike" kern="1200" cap="none" spc="0" normalizeH="0" baseline="0" noProof="0" dirty="0" smtClean="0">
                          <a:ln>
                            <a:noFill/>
                          </a:ln>
                          <a:solidFill>
                            <a:schemeClr val="accent1">
                              <a:lumMod val="60000"/>
                              <a:lumOff val="40000"/>
                            </a:schemeClr>
                          </a:solidFill>
                          <a:effectLst/>
                          <a:uLnTx/>
                          <a:uFillTx/>
                          <a:latin typeface="+mn-lt"/>
                          <a:ea typeface="+mn-ea"/>
                          <a:cs typeface="+mn-cs"/>
                        </a:rPr>
                        <a:t>qualifié</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 </a:t>
                      </a:r>
                      <a:r>
                        <a:rPr kumimoji="0" lang="fr-CH" sz="1050" b="1" i="0" u="none" strike="noStrike" kern="1200" cap="none" spc="0" normalizeH="0" baseline="0" noProof="0" dirty="0" err="1" smtClean="0">
                          <a:ln>
                            <a:noFill/>
                          </a:ln>
                          <a:solidFill>
                            <a:srgbClr val="000000"/>
                          </a:solidFill>
                          <a:effectLst/>
                          <a:uLnTx/>
                          <a:uFillTx/>
                          <a:latin typeface="+mn-lt"/>
                          <a:ea typeface="+mn-ea"/>
                          <a:cs typeface="+mn-cs"/>
                        </a:rPr>
                        <a:t>Qualified</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CA »)</a:t>
                      </a:r>
                    </a:p>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conservés sur des dispositifs </a:t>
                      </a:r>
                      <a:r>
                        <a:rPr kumimoji="0" lang="fr-CH" sz="1050" b="1" i="0" u="sng" strike="noStrike" kern="1200" cap="none" spc="0" normalizeH="0" baseline="0" noProof="0" dirty="0" smtClean="0">
                          <a:ln>
                            <a:noFill/>
                          </a:ln>
                          <a:solidFill>
                            <a:srgbClr val="7030A0"/>
                          </a:solidFill>
                          <a:effectLst/>
                          <a:uLnTx/>
                          <a:uFillTx/>
                          <a:latin typeface="+mn-lt"/>
                          <a:ea typeface="+mn-ea"/>
                          <a:cs typeface="+mn-cs"/>
                        </a:rPr>
                        <a:t>logiciels</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(ex: système d’exploitation)</a:t>
                      </a:r>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rowSpan="4">
                  <a:txBody>
                    <a:bodyPr/>
                    <a:lstStyle/>
                    <a:p>
                      <a:r>
                        <a:rPr lang="fr-CH" sz="1050" b="1" kern="1200" dirty="0" smtClean="0">
                          <a:solidFill>
                            <a:schemeClr val="tx1"/>
                          </a:solidFill>
                          <a:latin typeface="+mn-lt"/>
                          <a:ea typeface="+mn-ea"/>
                          <a:cs typeface="+mn-cs"/>
                        </a:rPr>
                        <a:t>Suffisant pour la non-répudiation comme mesure de sécurité*</a:t>
                      </a:r>
                      <a:br>
                        <a:rPr lang="fr-CH" sz="1050" b="1" kern="1200" dirty="0" smtClean="0">
                          <a:solidFill>
                            <a:schemeClr val="tx1"/>
                          </a:solidFill>
                          <a:latin typeface="+mn-lt"/>
                          <a:ea typeface="+mn-ea"/>
                          <a:cs typeface="+mn-cs"/>
                        </a:rPr>
                      </a:br>
                      <a:r>
                        <a:rPr lang="fr-CH" sz="1050" b="0" kern="1200" dirty="0" smtClean="0">
                          <a:solidFill>
                            <a:schemeClr val="tx1"/>
                          </a:solidFill>
                          <a:latin typeface="+mn-lt"/>
                          <a:ea typeface="+mn-ea"/>
                          <a:cs typeface="+mn-cs"/>
                        </a:rPr>
                        <a:t>(élément de résolution</a:t>
                      </a:r>
                      <a:r>
                        <a:rPr lang="fr-CH" sz="1050" b="0" kern="1200" baseline="0" dirty="0" smtClean="0">
                          <a:solidFill>
                            <a:schemeClr val="tx1"/>
                          </a:solidFill>
                          <a:latin typeface="+mn-lt"/>
                          <a:ea typeface="+mn-ea"/>
                          <a:cs typeface="+mn-cs"/>
                        </a:rPr>
                        <a:t> de litiges mais à valeur limitée d’un point de vue légal)</a:t>
                      </a:r>
                      <a:endParaRPr lang="fr-CH" sz="1050" b="1" kern="1200" dirty="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r>
              <a:tr h="744083">
                <a:tc>
                  <a:txBody>
                    <a:bodyPr/>
                    <a:lstStyle/>
                    <a:p>
                      <a:r>
                        <a:rPr lang="fr-CH" sz="1050" b="1" dirty="0" smtClean="0">
                          <a:solidFill>
                            <a:schemeClr val="tx1"/>
                          </a:solidFill>
                        </a:rPr>
                        <a:t>3</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numériques émis par un tiers de confiance </a:t>
                      </a:r>
                      <a:r>
                        <a:rPr kumimoji="0" lang="fr-CH" sz="1050" b="1" i="0" u="none" strike="noStrike" kern="1200" cap="none" spc="0" normalizeH="0" baseline="0" noProof="0" dirty="0" smtClean="0">
                          <a:ln>
                            <a:noFill/>
                          </a:ln>
                          <a:solidFill>
                            <a:srgbClr val="7030A0"/>
                          </a:solidFill>
                          <a:effectLst/>
                          <a:uLnTx/>
                          <a:uFillTx/>
                          <a:latin typeface="+mn-lt"/>
                          <a:ea typeface="+mn-ea"/>
                          <a:cs typeface="+mn-cs"/>
                        </a:rPr>
                        <a:t>non-qualifié </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non-</a:t>
                      </a:r>
                      <a:r>
                        <a:rPr kumimoji="0" lang="fr-CH" sz="1050" b="1" i="0" u="none" strike="noStrike" kern="1200" cap="none" spc="0" normalizeH="0" baseline="0" noProof="0" dirty="0" err="1" smtClean="0">
                          <a:ln>
                            <a:noFill/>
                          </a:ln>
                          <a:solidFill>
                            <a:srgbClr val="000000"/>
                          </a:solidFill>
                          <a:effectLst/>
                          <a:uLnTx/>
                          <a:uFillTx/>
                          <a:latin typeface="+mn-lt"/>
                          <a:ea typeface="+mn-ea"/>
                          <a:cs typeface="+mn-cs"/>
                        </a:rPr>
                        <a:t>Qualified</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CA »)</a:t>
                      </a:r>
                    </a:p>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conservés sur des dispositifs </a:t>
                      </a:r>
                      <a:r>
                        <a:rPr kumimoji="0" lang="fr-CH" sz="1050" b="1" i="0" u="sng" strike="noStrike" kern="1200" cap="none" spc="0" normalizeH="0" baseline="0" noProof="0" dirty="0" smtClean="0">
                          <a:ln>
                            <a:noFill/>
                          </a:ln>
                          <a:solidFill>
                            <a:srgbClr val="002776">
                              <a:lumMod val="60000"/>
                              <a:lumOff val="40000"/>
                            </a:srgbClr>
                          </a:solidFill>
                          <a:effectLst/>
                          <a:uLnTx/>
                          <a:uFillTx/>
                          <a:latin typeface="+mn-lt"/>
                          <a:ea typeface="+mn-ea"/>
                          <a:cs typeface="+mn-cs"/>
                        </a:rPr>
                        <a:t>matériels</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(ex: </a:t>
                      </a:r>
                      <a:r>
                        <a:rPr kumimoji="0" lang="fr-CH" sz="1050" b="1" i="0" u="none" strike="noStrike" kern="1200" cap="none" spc="0" normalizeH="0" baseline="0" noProof="0" dirty="0" err="1" smtClean="0">
                          <a:ln>
                            <a:noFill/>
                          </a:ln>
                          <a:solidFill>
                            <a:srgbClr val="000000"/>
                          </a:solidFill>
                          <a:effectLst/>
                          <a:uLnTx/>
                          <a:uFillTx/>
                          <a:latin typeface="+mn-lt"/>
                          <a:ea typeface="+mn-ea"/>
                          <a:cs typeface="+mn-cs"/>
                        </a:rPr>
                        <a:t>smartcards</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a:t>
                      </a:r>
                      <a:endParaRPr lang="fr-CH" sz="105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vMerge="1">
                  <a:txBody>
                    <a:bodyPr/>
                    <a:lstStyle/>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4083">
                <a:tc>
                  <a:txBody>
                    <a:bodyPr/>
                    <a:lstStyle/>
                    <a:p>
                      <a:r>
                        <a:rPr lang="fr-CH" sz="1050" b="1" dirty="0" smtClean="0">
                          <a:solidFill>
                            <a:schemeClr val="tx1"/>
                          </a:solidFill>
                        </a:rPr>
                        <a:t>4</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numériques émis par un tiers de confiance </a:t>
                      </a:r>
                      <a:r>
                        <a:rPr kumimoji="0" lang="fr-CH" sz="1050" b="1" i="0" u="none" strike="noStrike" kern="1200" cap="none" spc="0" normalizeH="0" baseline="0" noProof="0" dirty="0" smtClean="0">
                          <a:ln>
                            <a:noFill/>
                          </a:ln>
                          <a:solidFill>
                            <a:srgbClr val="7030A0"/>
                          </a:solidFill>
                          <a:effectLst/>
                          <a:uLnTx/>
                          <a:uFillTx/>
                          <a:latin typeface="+mn-lt"/>
                          <a:ea typeface="+mn-ea"/>
                          <a:cs typeface="+mn-cs"/>
                        </a:rPr>
                        <a:t>non-qualifié </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non-</a:t>
                      </a:r>
                      <a:r>
                        <a:rPr kumimoji="0" lang="fr-CH" sz="1050" b="1" i="0" u="none" strike="noStrike" kern="1200" cap="none" spc="0" normalizeH="0" baseline="0" noProof="0" dirty="0" err="1" smtClean="0">
                          <a:ln>
                            <a:noFill/>
                          </a:ln>
                          <a:solidFill>
                            <a:srgbClr val="000000"/>
                          </a:solidFill>
                          <a:effectLst/>
                          <a:uLnTx/>
                          <a:uFillTx/>
                          <a:latin typeface="+mn-lt"/>
                          <a:ea typeface="+mn-ea"/>
                          <a:cs typeface="+mn-cs"/>
                        </a:rPr>
                        <a:t>Qualified</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CA »)</a:t>
                      </a:r>
                    </a:p>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conservés sur des dispositifs </a:t>
                      </a:r>
                      <a:r>
                        <a:rPr kumimoji="0" lang="fr-CH" sz="1050" b="1" i="0" u="sng" strike="noStrike" kern="1200" cap="none" spc="0" normalizeH="0" baseline="0" noProof="0" dirty="0" smtClean="0">
                          <a:ln>
                            <a:noFill/>
                          </a:ln>
                          <a:solidFill>
                            <a:srgbClr val="7030A0"/>
                          </a:solidFill>
                          <a:effectLst/>
                          <a:uLnTx/>
                          <a:uFillTx/>
                          <a:latin typeface="+mn-lt"/>
                          <a:ea typeface="+mn-ea"/>
                          <a:cs typeface="+mn-cs"/>
                        </a:rPr>
                        <a:t>logiciels</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(ex: système d’exploitation)</a:t>
                      </a:r>
                      <a:endParaRPr lang="fr-CH" sz="1050" dirty="0" smtClean="0">
                        <a:solidFill>
                          <a:schemeClr val="tx1"/>
                        </a:solidFill>
                      </a:endParaRPr>
                    </a:p>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vMerge="1">
                  <a:txBody>
                    <a:bodyPr/>
                    <a:lstStyle/>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76611">
                <a:tc>
                  <a:txBody>
                    <a:bodyPr/>
                    <a:lstStyle/>
                    <a:p>
                      <a:r>
                        <a:rPr lang="fr-CH" sz="1050" b="1" dirty="0" smtClean="0">
                          <a:solidFill>
                            <a:schemeClr val="tx1"/>
                          </a:solidFill>
                        </a:rPr>
                        <a:t>5</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Solution OTP avec challenge / réponse</a:t>
                      </a:r>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vMerge="1">
                  <a:txBody>
                    <a:bodyPr/>
                    <a:lstStyle/>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4083">
                <a:tc>
                  <a:txBody>
                    <a:bodyPr/>
                    <a:lstStyle/>
                    <a:p>
                      <a:r>
                        <a:rPr lang="fr-CH" sz="1050" b="1" dirty="0" smtClean="0">
                          <a:solidFill>
                            <a:schemeClr val="tx1"/>
                          </a:solidFill>
                        </a:rPr>
                        <a:t>6</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Solution OTP </a:t>
                      </a:r>
                      <a:r>
                        <a:rPr kumimoji="0" lang="fr-CH" sz="1050" b="1" i="0" u="none" strike="noStrike" kern="1200" cap="none" spc="0" normalizeH="0" baseline="0" noProof="0" dirty="0" smtClean="0">
                          <a:ln>
                            <a:noFill/>
                          </a:ln>
                          <a:solidFill>
                            <a:srgbClr val="C00000"/>
                          </a:solidFill>
                          <a:effectLst/>
                          <a:uLnTx/>
                          <a:uFillTx/>
                          <a:latin typeface="+mn-lt"/>
                          <a:ea typeface="+mn-ea"/>
                          <a:cs typeface="+mn-cs"/>
                        </a:rPr>
                        <a:t>sans challenge / réponse</a:t>
                      </a:r>
                      <a:endParaRPr kumimoji="0" lang="fr-CH" sz="1050" b="0" i="0" u="none" strike="noStrike" kern="1200" cap="none" spc="0" normalizeH="0" baseline="0" noProof="0" dirty="0" smtClean="0">
                        <a:ln>
                          <a:noFill/>
                        </a:ln>
                        <a:solidFill>
                          <a:srgbClr val="C00000"/>
                        </a:solidFill>
                        <a:effectLst/>
                        <a:uLnTx/>
                        <a:uFillTx/>
                        <a:latin typeface="+mn-lt"/>
                        <a:ea typeface="+mn-ea"/>
                        <a:cs typeface="+mn-cs"/>
                      </a:endParaRPr>
                    </a:p>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sz="1050" b="1" dirty="0" smtClean="0">
                          <a:solidFill>
                            <a:srgbClr val="C00000"/>
                          </a:solidFill>
                        </a:rPr>
                        <a:t>Apporte des éléments de non-répudiation, mais non-suffisant.</a:t>
                      </a:r>
                      <a:endParaRPr lang="fr-CH" sz="105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9" name="Straight Arrow Connector 8"/>
          <p:cNvCxnSpPr/>
          <p:nvPr/>
        </p:nvCxnSpPr>
        <p:spPr>
          <a:xfrm flipV="1">
            <a:off x="7236296" y="1628800"/>
            <a:ext cx="0" cy="3528392"/>
          </a:xfrm>
          <a:prstGeom prst="straightConnector1">
            <a:avLst/>
          </a:prstGeom>
          <a:ln w="5715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092280" y="980728"/>
            <a:ext cx="1656184" cy="461665"/>
          </a:xfrm>
          <a:prstGeom prst="rect">
            <a:avLst/>
          </a:prstGeom>
        </p:spPr>
        <p:txBody>
          <a:bodyPr wrap="square">
            <a:spAutoFit/>
          </a:bodyPr>
          <a:lstStyle/>
          <a:p>
            <a:r>
              <a:rPr lang="fr-FR" sz="1200" b="1" u="sng" dirty="0" smtClean="0">
                <a:solidFill>
                  <a:srgbClr val="002776"/>
                </a:solidFill>
              </a:rPr>
              <a:t>Valeur en terme de non-répudiation</a:t>
            </a:r>
            <a:endParaRPr lang="fr-CH" dirty="0"/>
          </a:p>
        </p:txBody>
      </p:sp>
      <p:sp>
        <p:nvSpPr>
          <p:cNvPr id="11" name="Rectangle 10"/>
          <p:cNvSpPr/>
          <p:nvPr/>
        </p:nvSpPr>
        <p:spPr>
          <a:xfrm>
            <a:off x="7452320" y="1556792"/>
            <a:ext cx="670376" cy="276999"/>
          </a:xfrm>
          <a:prstGeom prst="rect">
            <a:avLst/>
          </a:prstGeom>
        </p:spPr>
        <p:txBody>
          <a:bodyPr wrap="none">
            <a:spAutoFit/>
          </a:bodyPr>
          <a:lstStyle/>
          <a:p>
            <a:r>
              <a:rPr lang="fr-FR" sz="1200" b="1" dirty="0" smtClean="0">
                <a:solidFill>
                  <a:srgbClr val="002776"/>
                </a:solidFill>
              </a:rPr>
              <a:t>Elevée</a:t>
            </a:r>
            <a:endParaRPr lang="fr-CH" dirty="0"/>
          </a:p>
        </p:txBody>
      </p:sp>
      <p:sp>
        <p:nvSpPr>
          <p:cNvPr id="13" name="Rectangle 12"/>
          <p:cNvSpPr/>
          <p:nvPr/>
        </p:nvSpPr>
        <p:spPr>
          <a:xfrm>
            <a:off x="7380312" y="4869160"/>
            <a:ext cx="851515" cy="276999"/>
          </a:xfrm>
          <a:prstGeom prst="rect">
            <a:avLst/>
          </a:prstGeom>
        </p:spPr>
        <p:txBody>
          <a:bodyPr wrap="none">
            <a:spAutoFit/>
          </a:bodyPr>
          <a:lstStyle/>
          <a:p>
            <a:r>
              <a:rPr lang="fr-FR" sz="1200" b="1" dirty="0" smtClean="0">
                <a:solidFill>
                  <a:srgbClr val="002776"/>
                </a:solidFill>
              </a:rPr>
              <a:t>Moyenne</a:t>
            </a:r>
            <a:endParaRPr lang="fr-CH" dirty="0"/>
          </a:p>
        </p:txBody>
      </p:sp>
      <p:sp>
        <p:nvSpPr>
          <p:cNvPr id="1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4) Non-répudiation</a:t>
            </a:r>
            <a:r>
              <a:rPr lang="fr-CH" sz="1800" dirty="0" smtClean="0">
                <a:solidFill>
                  <a:srgbClr val="00B050"/>
                </a:solidFill>
              </a:rPr>
              <a:t> (4/4)</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586653" y="2708920"/>
            <a:ext cx="5828840"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5. Horodatage sécurisé</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7" descr="http://upload.wikimedia.org/wikipedia/commons/9/9b/Trusted_timestamping.gif"/>
          <p:cNvPicPr>
            <a:picLocks noChangeAspect="1" noChangeArrowheads="1"/>
          </p:cNvPicPr>
          <p:nvPr/>
        </p:nvPicPr>
        <p:blipFill>
          <a:blip r:embed="rId3" cstate="print"/>
          <a:srcRect/>
          <a:stretch>
            <a:fillRect/>
          </a:stretch>
        </p:blipFill>
        <p:spPr bwMode="auto">
          <a:xfrm>
            <a:off x="2339975" y="2205038"/>
            <a:ext cx="6624638" cy="4057650"/>
          </a:xfrm>
          <a:prstGeom prst="rect">
            <a:avLst/>
          </a:prstGeom>
          <a:noFill/>
          <a:ln w="9525">
            <a:noFill/>
            <a:miter lim="800000"/>
            <a:headEnd/>
            <a:tailEnd/>
          </a:ln>
        </p:spPr>
      </p:pic>
      <p:sp>
        <p:nvSpPr>
          <p:cNvPr id="4" name="Rectangle 5"/>
          <p:cNvSpPr>
            <a:spLocks noGrp="1"/>
          </p:cNvSpPr>
          <p:nvPr>
            <p:ph idx="1"/>
          </p:nvPr>
        </p:nvSpPr>
        <p:spPr>
          <a:xfrm>
            <a:off x="428625" y="1000125"/>
            <a:ext cx="7815263" cy="5219700"/>
          </a:xfrm>
        </p:spPr>
        <p:txBody>
          <a:bodyPr/>
          <a:lstStyle/>
          <a:p>
            <a:pPr lvl="2" eaLnBrk="1" hangingPunct="1">
              <a:tabLst>
                <a:tab pos="8123238" algn="l"/>
                <a:tab pos="8229600" algn="r"/>
              </a:tabLst>
              <a:defRPr/>
            </a:pPr>
            <a:endParaRPr lang="fr-FR" sz="18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a:t>utilisation de la cryptographie asymétrique (signatures numériques  &amp; fonctions de hachage) pour associer de manière fiable un document à une date &amp; heure et </a:t>
            </a:r>
            <a:r>
              <a:rPr lang="fr-FR" sz="1600" u="sng" dirty="0"/>
              <a:t>prouver</a:t>
            </a:r>
            <a:r>
              <a:rPr lang="fr-FR" sz="1600" dirty="0"/>
              <a:t> l’existence de données à un instant donné..  </a:t>
            </a:r>
          </a:p>
          <a:p>
            <a:pPr marL="182563" lvl="2" indent="-1588" eaLnBrk="1" hangingPunct="1">
              <a:buFont typeface="Arial" pitchFamily="34" charset="0"/>
              <a:buNone/>
              <a:tabLst>
                <a:tab pos="8123238" algn="l"/>
                <a:tab pos="8229600" algn="r"/>
              </a:tabLst>
              <a:defRPr/>
            </a:pPr>
            <a:r>
              <a:rPr lang="fr-FR" sz="1800" b="1" dirty="0"/>
              <a:t/>
            </a:r>
            <a:br>
              <a:rPr lang="fr-FR" sz="1800" b="1" dirty="0"/>
            </a:br>
            <a:r>
              <a:rPr lang="fr-FR" sz="1800" b="1" dirty="0"/>
              <a:t>Mise en œuvre:</a:t>
            </a:r>
            <a:endParaRPr lang="fr-FR" altLang="en-GB" sz="1800" dirty="0">
              <a:solidFill>
                <a:srgbClr val="002776"/>
              </a:solidFill>
            </a:endParaRPr>
          </a:p>
          <a:p>
            <a:pPr marL="182563" lvl="2" indent="-1588" eaLnBrk="1" hangingPunct="1">
              <a:buFont typeface="Arial" pitchFamily="34" charset="0"/>
              <a:buNone/>
              <a:tabLst>
                <a:tab pos="8123238" algn="l"/>
                <a:tab pos="8229600" algn="r"/>
              </a:tabLst>
              <a:defRPr/>
            </a:pPr>
            <a:endParaRPr lang="fr-FR" altLang="en-GB" sz="1800" dirty="0">
              <a:solidFill>
                <a:srgbClr val="002776"/>
              </a:solidFill>
            </a:endParaRPr>
          </a:p>
          <a:p>
            <a:pPr lvl="3" eaLnBrk="1" hangingPunct="1">
              <a:buFont typeface="Arial" pitchFamily="34" charset="0"/>
              <a:buNone/>
              <a:tabLst>
                <a:tab pos="8123238" algn="l"/>
                <a:tab pos="8229600" algn="r"/>
              </a:tabLst>
              <a:defRPr/>
            </a:pPr>
            <a:endParaRPr lang="fr-FR" altLang="en-GB" dirty="0">
              <a:solidFill>
                <a:srgbClr val="002776"/>
              </a:solidFill>
            </a:endParaRPr>
          </a:p>
          <a:p>
            <a:pPr lvl="2" eaLnBrk="1" hangingPunct="1">
              <a:buFont typeface="Arial" pitchFamily="34" charset="0"/>
              <a:buNone/>
              <a:tabLst>
                <a:tab pos="8123238" algn="l"/>
                <a:tab pos="8229600" algn="r"/>
              </a:tabLst>
              <a:defRPr/>
            </a:pPr>
            <a:endParaRPr lang="fr-FR" sz="1800" dirty="0">
              <a:solidFill>
                <a:srgbClr val="002776"/>
              </a:solidFill>
            </a:endParaRPr>
          </a:p>
          <a:p>
            <a:pPr eaLnBrk="1" hangingPunct="1">
              <a:tabLst>
                <a:tab pos="8123238" algn="l"/>
                <a:tab pos="8229600" algn="r"/>
              </a:tabLst>
              <a:defRPr/>
            </a:pPr>
            <a:endParaRPr lang="fr-FR" sz="2600" dirty="0">
              <a:solidFill>
                <a:srgbClr val="002776"/>
              </a:solidFill>
            </a:endParaRPr>
          </a:p>
          <a:p>
            <a:pPr lvl="1" eaLnBrk="1" hangingPunct="1">
              <a:tabLst>
                <a:tab pos="8123238" algn="l"/>
                <a:tab pos="8229600" algn="r"/>
              </a:tabLst>
              <a:defRPr/>
            </a:pPr>
            <a:endParaRPr lang="fr-FR" altLang="en-GB" dirty="0">
              <a:solidFill>
                <a:srgbClr val="002776"/>
              </a:solidFill>
            </a:endParaRPr>
          </a:p>
          <a:p>
            <a:pPr marL="237745" indent="-237745" defTabSz="913964" eaLnBrk="1" hangingPunct="1">
              <a:spcAft>
                <a:spcPts val="269"/>
              </a:spcAft>
              <a:buFont typeface="Arial" pitchFamily="34" charset="0"/>
              <a:buNone/>
              <a:defRPr/>
            </a:pPr>
            <a:endParaRPr sz="1800" dirty="0" smtClean="0"/>
          </a:p>
        </p:txBody>
      </p:sp>
      <p:sp>
        <p:nvSpPr>
          <p:cNvPr id="153605" name="Rectangle 7"/>
          <p:cNvSpPr>
            <a:spLocks noChangeArrowheads="1"/>
          </p:cNvSpPr>
          <p:nvPr/>
        </p:nvSpPr>
        <p:spPr bwMode="auto">
          <a:xfrm>
            <a:off x="611188" y="2781300"/>
            <a:ext cx="1873250" cy="1570038"/>
          </a:xfrm>
          <a:prstGeom prst="rect">
            <a:avLst/>
          </a:prstGeom>
          <a:noFill/>
          <a:ln w="9525">
            <a:noFill/>
            <a:miter lim="800000"/>
            <a:headEnd/>
            <a:tailEnd/>
          </a:ln>
        </p:spPr>
        <p:txBody>
          <a:bodyPr>
            <a:spAutoFit/>
          </a:bodyPr>
          <a:lstStyle/>
          <a:p>
            <a:r>
              <a:rPr lang="fr-FR" altLang="en-GB" sz="1600" dirty="0">
                <a:solidFill>
                  <a:srgbClr val="002776"/>
                </a:solidFill>
              </a:rPr>
              <a:t>Etape 1 : Génération d’un « </a:t>
            </a:r>
            <a:r>
              <a:rPr lang="fr-FR" altLang="en-GB" sz="1600" dirty="0" err="1">
                <a:solidFill>
                  <a:srgbClr val="002776"/>
                </a:solidFill>
              </a:rPr>
              <a:t>timestamp</a:t>
            </a:r>
            <a:r>
              <a:rPr lang="fr-FR" altLang="en-GB" sz="1600" dirty="0">
                <a:solidFill>
                  <a:srgbClr val="002776"/>
                </a:solidFill>
              </a:rPr>
              <a:t> »  sécurisé par une autorité neutre d’horodatage.</a:t>
            </a:r>
            <a:endParaRPr lang="en-GB" sz="1600" dirty="0"/>
          </a:p>
        </p:txBody>
      </p:sp>
      <p:sp>
        <p:nvSpPr>
          <p:cNvPr id="153606" name="Rectangle 6"/>
          <p:cNvSpPr>
            <a:spLocks noChangeArrowheads="1"/>
          </p:cNvSpPr>
          <p:nvPr/>
        </p:nvSpPr>
        <p:spPr bwMode="auto">
          <a:xfrm>
            <a:off x="611188" y="5013325"/>
            <a:ext cx="1611312" cy="830263"/>
          </a:xfrm>
          <a:prstGeom prst="rect">
            <a:avLst/>
          </a:prstGeom>
          <a:noFill/>
          <a:ln w="9525">
            <a:noFill/>
            <a:miter lim="800000"/>
            <a:headEnd/>
            <a:tailEnd/>
          </a:ln>
        </p:spPr>
        <p:txBody>
          <a:bodyPr wrap="none">
            <a:spAutoFit/>
          </a:bodyPr>
          <a:lstStyle/>
          <a:p>
            <a:pPr>
              <a:buFont typeface="Arial" pitchFamily="34" charset="0"/>
              <a:buChar char="•"/>
            </a:pPr>
            <a:r>
              <a:rPr lang="fr-FR" altLang="en-GB" sz="1600">
                <a:solidFill>
                  <a:srgbClr val="002776"/>
                </a:solidFill>
              </a:rPr>
              <a:t> Intégrité</a:t>
            </a:r>
          </a:p>
          <a:p>
            <a:pPr>
              <a:buFont typeface="Arial" pitchFamily="34" charset="0"/>
              <a:buChar char="•"/>
            </a:pPr>
            <a:r>
              <a:rPr lang="fr-FR" sz="1600">
                <a:solidFill>
                  <a:srgbClr val="002776"/>
                </a:solidFill>
              </a:rPr>
              <a:t> Authenticité</a:t>
            </a:r>
          </a:p>
          <a:p>
            <a:pPr>
              <a:buFont typeface="Arial" pitchFamily="34" charset="0"/>
              <a:buChar char="•"/>
            </a:pPr>
            <a:r>
              <a:rPr lang="fr-FR" sz="1600">
                <a:solidFill>
                  <a:srgbClr val="002776"/>
                </a:solidFill>
              </a:rPr>
              <a:t> Confidentialité</a:t>
            </a:r>
            <a:endParaRPr lang="fr-CH" sz="1600"/>
          </a:p>
        </p:txBody>
      </p:sp>
      <p:sp>
        <p:nvSpPr>
          <p:cNvPr id="8" name="Right Arrow 7"/>
          <p:cNvSpPr/>
          <p:nvPr/>
        </p:nvSpPr>
        <p:spPr>
          <a:xfrm rot="5400000">
            <a:off x="971550" y="4510088"/>
            <a:ext cx="360363" cy="503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grpSp>
        <p:nvGrpSpPr>
          <p:cNvPr id="2" name="Group 13"/>
          <p:cNvGrpSpPr>
            <a:grpSpLocks/>
          </p:cNvGrpSpPr>
          <p:nvPr/>
        </p:nvGrpSpPr>
        <p:grpSpPr bwMode="auto">
          <a:xfrm>
            <a:off x="8012113" y="5229225"/>
            <a:ext cx="952500" cy="709613"/>
            <a:chOff x="7956376" y="5157192"/>
            <a:chExt cx="952505" cy="709047"/>
          </a:xfrm>
        </p:grpSpPr>
        <p:sp>
          <p:nvSpPr>
            <p:cNvPr id="153616" name="Rectangle 8"/>
            <p:cNvSpPr>
              <a:spLocks noChangeArrowheads="1"/>
            </p:cNvSpPr>
            <p:nvPr/>
          </p:nvSpPr>
          <p:spPr bwMode="auto">
            <a:xfrm>
              <a:off x="7956376" y="5589240"/>
              <a:ext cx="952505" cy="276999"/>
            </a:xfrm>
            <a:prstGeom prst="rect">
              <a:avLst/>
            </a:prstGeom>
            <a:noFill/>
            <a:ln w="9525">
              <a:noFill/>
              <a:miter lim="800000"/>
              <a:headEnd/>
              <a:tailEnd/>
            </a:ln>
          </p:spPr>
          <p:txBody>
            <a:bodyPr wrap="none">
              <a:spAutoFit/>
            </a:bodyPr>
            <a:lstStyle/>
            <a:p>
              <a:r>
                <a:rPr lang="fr-FR" sz="1200"/>
                <a:t>« En clair »</a:t>
              </a:r>
              <a:endParaRPr lang="fr-CH" sz="1200"/>
            </a:p>
          </p:txBody>
        </p:sp>
        <p:cxnSp>
          <p:nvCxnSpPr>
            <p:cNvPr id="13" name="Straight Arrow Connector 12"/>
            <p:cNvCxnSpPr/>
            <p:nvPr/>
          </p:nvCxnSpPr>
          <p:spPr>
            <a:xfrm>
              <a:off x="8388178" y="5157192"/>
              <a:ext cx="0" cy="504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a:grpSpLocks/>
          </p:cNvGrpSpPr>
          <p:nvPr/>
        </p:nvGrpSpPr>
        <p:grpSpPr bwMode="auto">
          <a:xfrm>
            <a:off x="4716463" y="5732463"/>
            <a:ext cx="952500" cy="709612"/>
            <a:chOff x="7956376" y="5157192"/>
            <a:chExt cx="952505" cy="709047"/>
          </a:xfrm>
        </p:grpSpPr>
        <p:sp>
          <p:nvSpPr>
            <p:cNvPr id="153614" name="Rectangle 15"/>
            <p:cNvSpPr>
              <a:spLocks noChangeArrowheads="1"/>
            </p:cNvSpPr>
            <p:nvPr/>
          </p:nvSpPr>
          <p:spPr bwMode="auto">
            <a:xfrm>
              <a:off x="7956376" y="5589240"/>
              <a:ext cx="952505" cy="276999"/>
            </a:xfrm>
            <a:prstGeom prst="rect">
              <a:avLst/>
            </a:prstGeom>
            <a:noFill/>
            <a:ln w="9525">
              <a:noFill/>
              <a:miter lim="800000"/>
              <a:headEnd/>
              <a:tailEnd/>
            </a:ln>
          </p:spPr>
          <p:txBody>
            <a:bodyPr wrap="none">
              <a:spAutoFit/>
            </a:bodyPr>
            <a:lstStyle/>
            <a:p>
              <a:r>
                <a:rPr lang="fr-FR" sz="1200"/>
                <a:t>« En clair »</a:t>
              </a:r>
              <a:endParaRPr lang="fr-CH" sz="1200"/>
            </a:p>
          </p:txBody>
        </p:sp>
        <p:cxnSp>
          <p:nvCxnSpPr>
            <p:cNvPr id="17" name="Straight Arrow Connector 16"/>
            <p:cNvCxnSpPr/>
            <p:nvPr/>
          </p:nvCxnSpPr>
          <p:spPr>
            <a:xfrm>
              <a:off x="8388178" y="5157192"/>
              <a:ext cx="0" cy="5044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p:cNvCxnSpPr/>
          <p:nvPr/>
        </p:nvCxnSpPr>
        <p:spPr>
          <a:xfrm flipH="1">
            <a:off x="7956550" y="3429000"/>
            <a:ext cx="71913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964613" y="3543300"/>
            <a:ext cx="0" cy="158273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8748713" y="5119688"/>
            <a:ext cx="2159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3613" name="Rectangle 45"/>
          <p:cNvSpPr>
            <a:spLocks noChangeArrowheads="1"/>
          </p:cNvSpPr>
          <p:nvPr/>
        </p:nvSpPr>
        <p:spPr bwMode="auto">
          <a:xfrm>
            <a:off x="8675688" y="3357563"/>
            <a:ext cx="407987" cy="214312"/>
          </a:xfrm>
          <a:prstGeom prst="rect">
            <a:avLst/>
          </a:prstGeom>
          <a:noFill/>
          <a:ln w="9525">
            <a:noFill/>
            <a:miter lim="800000"/>
            <a:headEnd/>
            <a:tailEnd/>
          </a:ln>
        </p:spPr>
        <p:txBody>
          <a:bodyPr wrap="none">
            <a:spAutoFit/>
          </a:bodyPr>
          <a:lstStyle/>
          <a:p>
            <a:r>
              <a:rPr lang="fr-FR" sz="800"/>
              <a:t>idem</a:t>
            </a:r>
            <a:endParaRPr lang="fr-CH" sz="800"/>
          </a:p>
        </p:txBody>
      </p:sp>
      <p:sp>
        <p:nvSpPr>
          <p:cNvPr id="20"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5) L’horodatage sécurisé</a:t>
            </a:r>
            <a:r>
              <a:rPr lang="fr-CH" sz="1800" dirty="0" smtClean="0">
                <a:solidFill>
                  <a:srgbClr val="00B050"/>
                </a:solidFill>
              </a:rPr>
              <a:t> (1/2)</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http://upload.wikimedia.org/wikipedia/commons/3/3e/Checking_timestamp.gif"/>
          <p:cNvPicPr>
            <a:picLocks noChangeAspect="1" noChangeArrowheads="1"/>
          </p:cNvPicPr>
          <p:nvPr/>
        </p:nvPicPr>
        <p:blipFill>
          <a:blip r:embed="rId3" cstate="print"/>
          <a:srcRect/>
          <a:stretch>
            <a:fillRect/>
          </a:stretch>
        </p:blipFill>
        <p:spPr bwMode="auto">
          <a:xfrm>
            <a:off x="2339975" y="1125538"/>
            <a:ext cx="6640513" cy="3973512"/>
          </a:xfrm>
          <a:prstGeom prst="rect">
            <a:avLst/>
          </a:prstGeom>
          <a:noFill/>
          <a:ln w="9525">
            <a:noFill/>
            <a:miter lim="800000"/>
            <a:headEnd/>
            <a:tailEnd/>
          </a:ln>
        </p:spPr>
      </p:pic>
      <p:sp>
        <p:nvSpPr>
          <p:cNvPr id="4" name="Rectangle 5"/>
          <p:cNvSpPr>
            <a:spLocks noGrp="1"/>
          </p:cNvSpPr>
          <p:nvPr>
            <p:ph idx="1"/>
          </p:nvPr>
        </p:nvSpPr>
        <p:spPr>
          <a:xfrm>
            <a:off x="428625" y="1000125"/>
            <a:ext cx="7815263" cy="5219700"/>
          </a:xfrm>
        </p:spPr>
        <p:txBody>
          <a:bodyPr/>
          <a:lstStyle/>
          <a:p>
            <a:pPr lvl="2" eaLnBrk="1" hangingPunct="1">
              <a:tabLst>
                <a:tab pos="8123238" algn="l"/>
                <a:tab pos="8229600" algn="r"/>
              </a:tabLst>
              <a:defRPr/>
            </a:pPr>
            <a:endParaRPr lang="fr-FR" sz="1800" b="1"/>
          </a:p>
          <a:p>
            <a:pPr marL="182563" lvl="2" indent="-1588" eaLnBrk="1" hangingPunct="1">
              <a:buFont typeface="Arial" pitchFamily="34" charset="0"/>
              <a:buNone/>
              <a:tabLst>
                <a:tab pos="8123238" algn="l"/>
                <a:tab pos="8229600" algn="r"/>
              </a:tabLst>
              <a:defRPr/>
            </a:pPr>
            <a:r>
              <a:rPr lang="fr-FR" sz="1800" b="1"/>
              <a:t>Mise en œuvre:</a:t>
            </a:r>
            <a:endParaRPr lang="fr-FR" altLang="en-GB" sz="1800">
              <a:solidFill>
                <a:srgbClr val="002776"/>
              </a:solidFill>
            </a:endParaRPr>
          </a:p>
          <a:p>
            <a:pPr lvl="3" eaLnBrk="1" hangingPunct="1">
              <a:buFont typeface="Arial" pitchFamily="34" charset="0"/>
              <a:buNone/>
              <a:tabLst>
                <a:tab pos="8123238" algn="l"/>
                <a:tab pos="8229600" algn="r"/>
              </a:tabLst>
              <a:defRPr/>
            </a:pPr>
            <a:endParaRPr lang="fr-FR" altLang="en-GB">
              <a:solidFill>
                <a:srgbClr val="002776"/>
              </a:solidFill>
            </a:endParaRPr>
          </a:p>
          <a:p>
            <a:pPr lvl="2" eaLnBrk="1" hangingPunct="1">
              <a:buFont typeface="Arial" pitchFamily="34" charset="0"/>
              <a:buNone/>
              <a:tabLst>
                <a:tab pos="8123238" algn="l"/>
                <a:tab pos="8229600" algn="r"/>
              </a:tabLst>
              <a:defRPr/>
            </a:pPr>
            <a:endParaRPr lang="fr-FR" sz="1800">
              <a:solidFill>
                <a:srgbClr val="002776"/>
              </a:solidFill>
            </a:endParaRPr>
          </a:p>
          <a:p>
            <a:pPr eaLnBrk="1" hangingPunct="1">
              <a:tabLst>
                <a:tab pos="8123238" algn="l"/>
                <a:tab pos="8229600" algn="r"/>
              </a:tabLst>
              <a:defRPr/>
            </a:pPr>
            <a:endParaRPr lang="fr-FR" sz="2600">
              <a:solidFill>
                <a:srgbClr val="002776"/>
              </a:solidFill>
            </a:endParaRPr>
          </a:p>
          <a:p>
            <a:pPr lvl="1" eaLnBrk="1" hangingPunct="1">
              <a:tabLst>
                <a:tab pos="8123238" algn="l"/>
                <a:tab pos="8229600" algn="r"/>
              </a:tabLst>
              <a:defRPr/>
            </a:pPr>
            <a:endParaRPr lang="fr-FR" altLang="en-GB">
              <a:solidFill>
                <a:srgbClr val="002776"/>
              </a:solidFill>
            </a:endParaRPr>
          </a:p>
          <a:p>
            <a:pPr marL="237745" indent="-237745" defTabSz="913964" eaLnBrk="1" hangingPunct="1">
              <a:spcAft>
                <a:spcPts val="269"/>
              </a:spcAft>
              <a:buFont typeface="Arial" pitchFamily="34" charset="0"/>
              <a:buNone/>
              <a:defRPr/>
            </a:pPr>
            <a:endParaRPr sz="1800" smtClean="0"/>
          </a:p>
        </p:txBody>
      </p:sp>
      <p:sp>
        <p:nvSpPr>
          <p:cNvPr id="143365" name="Rectangle 7"/>
          <p:cNvSpPr>
            <a:spLocks noChangeArrowheads="1"/>
          </p:cNvSpPr>
          <p:nvPr/>
        </p:nvSpPr>
        <p:spPr bwMode="auto">
          <a:xfrm>
            <a:off x="395288" y="1700213"/>
            <a:ext cx="2089150" cy="3262432"/>
          </a:xfrm>
          <a:prstGeom prst="rect">
            <a:avLst/>
          </a:prstGeom>
          <a:noFill/>
          <a:ln w="9525">
            <a:noFill/>
            <a:miter lim="800000"/>
            <a:headEnd/>
            <a:tailEnd/>
          </a:ln>
        </p:spPr>
        <p:txBody>
          <a:bodyPr>
            <a:spAutoFit/>
          </a:bodyPr>
          <a:lstStyle/>
          <a:p>
            <a:pPr>
              <a:defRPr/>
            </a:pPr>
            <a:r>
              <a:rPr lang="fr-FR" altLang="en-GB" sz="1600" dirty="0">
                <a:solidFill>
                  <a:srgbClr val="002776"/>
                </a:solidFill>
              </a:rPr>
              <a:t>Etape 2 : Vérification du « </a:t>
            </a:r>
            <a:r>
              <a:rPr lang="fr-FR" altLang="en-GB" sz="1600" dirty="0" err="1">
                <a:solidFill>
                  <a:srgbClr val="002776"/>
                </a:solidFill>
              </a:rPr>
              <a:t>timestamp</a:t>
            </a:r>
            <a:r>
              <a:rPr lang="fr-FR" altLang="en-GB" sz="1600" dirty="0">
                <a:solidFill>
                  <a:srgbClr val="002776"/>
                </a:solidFill>
              </a:rPr>
              <a:t> »  sécurisé à tout moment:</a:t>
            </a:r>
          </a:p>
          <a:p>
            <a:pPr marL="342900" indent="-342900">
              <a:buFont typeface="+mj-lt"/>
              <a:buAutoNum type="arabicPeriod"/>
              <a:defRPr/>
            </a:pPr>
            <a:r>
              <a:rPr lang="fr-FR" sz="1400" dirty="0">
                <a:solidFill>
                  <a:srgbClr val="002776"/>
                </a:solidFill>
              </a:rPr>
              <a:t>- Hash(fichier) </a:t>
            </a:r>
            <a:br>
              <a:rPr lang="fr-FR" sz="1400" dirty="0">
                <a:solidFill>
                  <a:srgbClr val="002776"/>
                </a:solidFill>
              </a:rPr>
            </a:br>
            <a:r>
              <a:rPr lang="fr-FR" sz="1400" dirty="0">
                <a:solidFill>
                  <a:srgbClr val="002776"/>
                </a:solidFill>
              </a:rPr>
              <a:t>- Ajout du </a:t>
            </a:r>
            <a:r>
              <a:rPr lang="fr-FR" sz="1400" dirty="0" err="1">
                <a:solidFill>
                  <a:srgbClr val="002776"/>
                </a:solidFill>
              </a:rPr>
              <a:t>timestamp</a:t>
            </a:r>
            <a:r>
              <a:rPr lang="fr-FR" sz="1400" dirty="0">
                <a:solidFill>
                  <a:srgbClr val="002776"/>
                </a:solidFill>
              </a:rPr>
              <a:t> reçu</a:t>
            </a:r>
          </a:p>
          <a:p>
            <a:pPr marL="342900" indent="-342900">
              <a:defRPr/>
            </a:pPr>
            <a:r>
              <a:rPr lang="fr-FR" sz="1400" dirty="0">
                <a:solidFill>
                  <a:srgbClr val="002776"/>
                </a:solidFill>
              </a:rPr>
              <a:t>  </a:t>
            </a:r>
          </a:p>
          <a:p>
            <a:pPr marL="342900" indent="-342900">
              <a:defRPr/>
            </a:pPr>
            <a:r>
              <a:rPr lang="fr-FR" sz="1400" dirty="0">
                <a:solidFill>
                  <a:srgbClr val="002776"/>
                </a:solidFill>
              </a:rPr>
              <a:t>2. Déchiffrement du </a:t>
            </a:r>
            <a:r>
              <a:rPr lang="fr-FR" sz="1400" dirty="0" err="1">
                <a:solidFill>
                  <a:srgbClr val="002776"/>
                </a:solidFill>
              </a:rPr>
              <a:t>timestamp</a:t>
            </a:r>
            <a:r>
              <a:rPr lang="fr-FR" sz="1400" dirty="0">
                <a:solidFill>
                  <a:srgbClr val="002776"/>
                </a:solidFill>
              </a:rPr>
              <a:t> sécurisé avec la clé publique du TSA</a:t>
            </a:r>
            <a:r>
              <a:rPr lang="fr-FR" sz="1400" dirty="0" smtClean="0">
                <a:solidFill>
                  <a:srgbClr val="002776"/>
                </a:solidFill>
              </a:rPr>
              <a:t>.</a:t>
            </a:r>
            <a:br>
              <a:rPr lang="fr-FR" sz="1400" dirty="0" smtClean="0">
                <a:solidFill>
                  <a:srgbClr val="002776"/>
                </a:solidFill>
              </a:rPr>
            </a:br>
            <a:endParaRPr lang="fr-FR" sz="1400" dirty="0">
              <a:solidFill>
                <a:srgbClr val="002776"/>
              </a:solidFill>
            </a:endParaRPr>
          </a:p>
          <a:p>
            <a:pPr marL="342900" indent="-342900">
              <a:defRPr/>
            </a:pPr>
            <a:r>
              <a:rPr lang="en-GB" sz="1600" b="1" dirty="0"/>
              <a:t>=&gt; COMPARAISON</a:t>
            </a:r>
          </a:p>
        </p:txBody>
      </p:sp>
      <p:sp>
        <p:nvSpPr>
          <p:cNvPr id="154630" name="Rectangle 7"/>
          <p:cNvSpPr>
            <a:spLocks noChangeArrowheads="1"/>
          </p:cNvSpPr>
          <p:nvPr/>
        </p:nvSpPr>
        <p:spPr bwMode="auto">
          <a:xfrm>
            <a:off x="395288" y="5300663"/>
            <a:ext cx="8748712" cy="1077912"/>
          </a:xfrm>
          <a:prstGeom prst="rect">
            <a:avLst/>
          </a:prstGeom>
          <a:noFill/>
          <a:ln w="9525">
            <a:noFill/>
            <a:miter lim="800000"/>
            <a:headEnd/>
            <a:tailEnd/>
          </a:ln>
        </p:spPr>
        <p:txBody>
          <a:bodyPr>
            <a:spAutoFit/>
          </a:bodyPr>
          <a:lstStyle/>
          <a:p>
            <a:r>
              <a:rPr lang="fr-FR" altLang="en-GB" sz="1600" dirty="0">
                <a:solidFill>
                  <a:srgbClr val="002776"/>
                </a:solidFill>
              </a:rPr>
              <a:t>Challenges:</a:t>
            </a:r>
          </a:p>
          <a:p>
            <a:pPr>
              <a:buFontTx/>
              <a:buChar char="-"/>
            </a:pPr>
            <a:r>
              <a:rPr lang="fr-FR" sz="1600" dirty="0">
                <a:solidFill>
                  <a:srgbClr val="002776"/>
                </a:solidFill>
              </a:rPr>
              <a:t> Archivage sécurisé des </a:t>
            </a:r>
            <a:r>
              <a:rPr lang="fr-FR" sz="1600" dirty="0" err="1">
                <a:solidFill>
                  <a:srgbClr val="002776"/>
                </a:solidFill>
              </a:rPr>
              <a:t>Timestamps</a:t>
            </a:r>
            <a:r>
              <a:rPr lang="fr-FR" sz="1600" dirty="0">
                <a:solidFill>
                  <a:srgbClr val="002776"/>
                </a:solidFill>
              </a:rPr>
              <a:t> (-&gt; </a:t>
            </a:r>
            <a:r>
              <a:rPr lang="fr-FR" sz="1600" dirty="0" smtClean="0">
                <a:solidFill>
                  <a:srgbClr val="002776"/>
                </a:solidFill>
              </a:rPr>
              <a:t>support de type ’’WORM’’)</a:t>
            </a:r>
            <a:endParaRPr lang="fr-FR" sz="1600" dirty="0">
              <a:solidFill>
                <a:srgbClr val="002776"/>
              </a:solidFill>
            </a:endParaRPr>
          </a:p>
          <a:p>
            <a:pPr>
              <a:buFontTx/>
              <a:buChar char="-"/>
            </a:pPr>
            <a:r>
              <a:rPr lang="fr-FR" sz="1600" dirty="0">
                <a:solidFill>
                  <a:srgbClr val="002776"/>
                </a:solidFill>
              </a:rPr>
              <a:t> Assurer une non-répudiation sur le long terme (-&gt; algorithmes &amp; supports de stockage)</a:t>
            </a:r>
          </a:p>
          <a:p>
            <a:pPr>
              <a:buFontTx/>
              <a:buChar char="-"/>
            </a:pPr>
            <a:r>
              <a:rPr lang="fr-FR" sz="1600" dirty="0">
                <a:solidFill>
                  <a:srgbClr val="002776"/>
                </a:solidFill>
              </a:rPr>
              <a:t> Confiance en un seul tiers? (-&gt; multiples TSA, arbres de </a:t>
            </a:r>
            <a:r>
              <a:rPr lang="fr-FR" sz="1600" dirty="0" err="1">
                <a:solidFill>
                  <a:srgbClr val="002776"/>
                </a:solidFill>
              </a:rPr>
              <a:t>Merkel</a:t>
            </a:r>
            <a:r>
              <a:rPr lang="fr-FR" sz="1600" dirty="0">
                <a:solidFill>
                  <a:srgbClr val="002776"/>
                </a:solidFill>
              </a:rPr>
              <a:t>, etc.)</a:t>
            </a:r>
            <a:endParaRPr lang="en-GB" sz="1600" dirty="0"/>
          </a:p>
        </p:txBody>
      </p:sp>
      <p:sp>
        <p:nvSpPr>
          <p:cNvPr id="8"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5) L’horodatage sécurisé</a:t>
            </a:r>
            <a:r>
              <a:rPr lang="fr-CH" sz="1800" dirty="0" smtClean="0">
                <a:solidFill>
                  <a:srgbClr val="00B050"/>
                </a:solidFill>
              </a:rPr>
              <a:t> (2/2)</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3596820" y="2708920"/>
            <a:ext cx="1808508"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6. SSH</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4"/>
            <a:ext cx="8607425" cy="5381203"/>
          </a:xfrm>
        </p:spPr>
        <p:txBody>
          <a:bodyPr/>
          <a:lstStyle/>
          <a:p>
            <a:pPr marL="182563" lvl="2" indent="-1588" eaLnBrk="1" hangingPunct="1">
              <a:buNone/>
              <a:tabLst>
                <a:tab pos="8123238" algn="l"/>
                <a:tab pos="8229600" algn="r"/>
              </a:tabLst>
              <a:defRPr/>
            </a:pPr>
            <a:r>
              <a:rPr lang="fr-FR" sz="1600" b="1" dirty="0" smtClean="0"/>
              <a:t>Fonctions: </a:t>
            </a:r>
            <a:br>
              <a:rPr lang="fr-FR" sz="1600" b="1" dirty="0" smtClean="0"/>
            </a:br>
            <a:r>
              <a:rPr lang="fr-FR" sz="1600" b="1" dirty="0" smtClean="0"/>
              <a:t>1) </a:t>
            </a:r>
            <a:r>
              <a:rPr lang="fr-FR" sz="1600" dirty="0" smtClean="0"/>
              <a:t>protocole sécurisé d’administration à distance (ligne de commande)  </a:t>
            </a:r>
            <a:r>
              <a:rPr lang="fr-FR" sz="1600" dirty="0">
                <a:solidFill>
                  <a:srgbClr val="00B050"/>
                </a:solidFill>
              </a:rPr>
              <a:t>(</a:t>
            </a:r>
            <a:r>
              <a:rPr lang="fr-FR" sz="1600" b="1" dirty="0" smtClean="0">
                <a:solidFill>
                  <a:srgbClr val="00B050"/>
                </a:solidFill>
              </a:rPr>
              <a:t>S</a:t>
            </a:r>
            <a:r>
              <a:rPr lang="fr-FR" sz="1600" dirty="0" smtClean="0">
                <a:solidFill>
                  <a:srgbClr val="00B050"/>
                </a:solidFill>
              </a:rPr>
              <a:t>ecure </a:t>
            </a:r>
            <a:r>
              <a:rPr lang="fr-FR" sz="1600" b="1" dirty="0" err="1" smtClean="0">
                <a:solidFill>
                  <a:srgbClr val="00B050"/>
                </a:solidFill>
              </a:rPr>
              <a:t>SH</a:t>
            </a:r>
            <a:r>
              <a:rPr lang="fr-FR" sz="1600" dirty="0" err="1" smtClean="0">
                <a:solidFill>
                  <a:srgbClr val="00B050"/>
                </a:solidFill>
              </a:rPr>
              <a:t>ell</a:t>
            </a:r>
            <a:r>
              <a:rPr lang="fr-FR" sz="1600" dirty="0" smtClean="0">
                <a:solidFill>
                  <a:srgbClr val="00B050"/>
                </a:solidFill>
              </a:rPr>
              <a:t>)</a:t>
            </a:r>
          </a:p>
          <a:p>
            <a:pPr marL="182563" lvl="2" indent="-1588" eaLnBrk="1" hangingPunct="1">
              <a:buNone/>
              <a:tabLst>
                <a:tab pos="8123238" algn="l"/>
                <a:tab pos="8229600" algn="r"/>
              </a:tabLst>
              <a:defRPr/>
            </a:pPr>
            <a:r>
              <a:rPr lang="fr-FR" sz="1600" dirty="0"/>
              <a:t>	</a:t>
            </a:r>
            <a:r>
              <a:rPr lang="fr-FR" sz="1400" dirty="0" smtClean="0"/>
              <a:t>       &gt; standard pour l’administration des plateformes UNIX / Linux </a:t>
            </a:r>
            <a:r>
              <a:rPr lang="fr-FR" sz="1200" dirty="0" smtClean="0"/>
              <a:t>(remplacement de </a:t>
            </a:r>
            <a:r>
              <a:rPr lang="fr-FR" sz="1200" dirty="0" err="1" smtClean="0"/>
              <a:t>telnet</a:t>
            </a:r>
            <a:r>
              <a:rPr lang="fr-FR" sz="1200" dirty="0" smtClean="0"/>
              <a:t>)</a:t>
            </a:r>
            <a:br>
              <a:rPr lang="fr-FR" sz="1200" dirty="0" smtClean="0"/>
            </a:br>
            <a:r>
              <a:rPr lang="fr-FR" sz="1400" dirty="0" smtClean="0"/>
              <a:t/>
            </a:r>
            <a:br>
              <a:rPr lang="fr-FR" sz="1400" dirty="0" smtClean="0"/>
            </a:br>
            <a:endParaRPr lang="fr-FR" sz="1400" dirty="0" smtClean="0"/>
          </a:p>
          <a:p>
            <a:pPr marL="182563" lvl="2" indent="-1588" eaLnBrk="1" hangingPunct="1">
              <a:buNone/>
              <a:tabLst>
                <a:tab pos="8123238" algn="l"/>
                <a:tab pos="8229600" algn="r"/>
              </a:tabLst>
              <a:defRPr/>
            </a:pPr>
            <a:endParaRPr lang="fr-FR" sz="1400" dirty="0"/>
          </a:p>
          <a:p>
            <a:pPr marL="182563" lvl="2" indent="-1588" eaLnBrk="1" hangingPunct="1">
              <a:buNone/>
              <a:tabLst>
                <a:tab pos="8123238" algn="l"/>
                <a:tab pos="8229600" algn="r"/>
              </a:tabLst>
              <a:defRPr/>
            </a:pPr>
            <a:endParaRPr lang="fr-FR" sz="1400" dirty="0" smtClean="0"/>
          </a:p>
          <a:p>
            <a:pPr marL="182563" lvl="2" indent="-1588" eaLnBrk="1" hangingPunct="1">
              <a:buNone/>
              <a:tabLst>
                <a:tab pos="8123238" algn="l"/>
                <a:tab pos="8229600" algn="r"/>
              </a:tabLst>
              <a:defRPr/>
            </a:pPr>
            <a:endParaRPr lang="fr-FR" sz="1400" dirty="0"/>
          </a:p>
          <a:p>
            <a:pPr marL="182563" lvl="2" indent="-1588" eaLnBrk="1" hangingPunct="1">
              <a:buNone/>
              <a:tabLst>
                <a:tab pos="8123238" algn="l"/>
                <a:tab pos="8229600" algn="r"/>
              </a:tabLst>
              <a:defRPr/>
            </a:pPr>
            <a:endParaRPr lang="fr-FR" sz="1400" dirty="0" smtClean="0"/>
          </a:p>
          <a:p>
            <a:pPr marL="182563" lvl="2" indent="-1588" eaLnBrk="1" hangingPunct="1">
              <a:buNone/>
              <a:tabLst>
                <a:tab pos="8123238" algn="l"/>
                <a:tab pos="8229600" algn="r"/>
              </a:tabLst>
              <a:defRPr/>
            </a:pPr>
            <a:endParaRPr lang="fr-FR" sz="1400" dirty="0"/>
          </a:p>
          <a:p>
            <a:pPr marL="182563" lvl="2" indent="-1588" eaLnBrk="1" hangingPunct="1">
              <a:buNone/>
              <a:tabLst>
                <a:tab pos="8123238" algn="l"/>
                <a:tab pos="8229600" algn="r"/>
              </a:tabLst>
              <a:defRPr/>
            </a:pPr>
            <a:endParaRPr lang="fr-FR" sz="1400" dirty="0" smtClean="0"/>
          </a:p>
          <a:p>
            <a:pPr marL="182563" lvl="2" indent="-1588" eaLnBrk="1" hangingPunct="1">
              <a:buNone/>
              <a:tabLst>
                <a:tab pos="8123238" algn="l"/>
                <a:tab pos="8229600" algn="r"/>
              </a:tabLst>
              <a:defRPr/>
            </a:pPr>
            <a:r>
              <a:rPr lang="fr-FR" sz="1400" dirty="0" smtClean="0"/>
              <a:t/>
            </a:r>
            <a:br>
              <a:rPr lang="fr-FR" sz="1400" dirty="0" smtClean="0"/>
            </a:br>
            <a:r>
              <a:rPr lang="fr-FR" sz="1400" dirty="0" smtClean="0"/>
              <a:t/>
            </a:r>
            <a:br>
              <a:rPr lang="fr-FR" sz="1400" dirty="0" smtClean="0"/>
            </a:br>
            <a:r>
              <a:rPr lang="fr-FR" sz="1000" dirty="0" smtClean="0"/>
              <a:t/>
            </a:r>
            <a:br>
              <a:rPr lang="fr-FR" sz="1000" dirty="0" smtClean="0"/>
            </a:br>
            <a:r>
              <a:rPr lang="fr-FR" sz="1000" dirty="0" smtClean="0"/>
              <a:t/>
            </a:r>
            <a:br>
              <a:rPr lang="fr-FR" sz="1000" dirty="0" smtClean="0"/>
            </a:br>
            <a:r>
              <a:rPr lang="fr-FR" sz="1600" dirty="0" smtClean="0"/>
              <a:t/>
            </a:r>
            <a:br>
              <a:rPr lang="fr-FR" sz="1600" dirty="0" smtClean="0"/>
            </a:br>
            <a:r>
              <a:rPr lang="fr-FR" sz="1600" b="1" dirty="0"/>
              <a:t> </a:t>
            </a:r>
            <a:r>
              <a:rPr lang="fr-FR" sz="1600" b="1" dirty="0" smtClean="0"/>
              <a:t>2) </a:t>
            </a:r>
            <a:r>
              <a:rPr lang="fr-FR" sz="1600" dirty="0" smtClean="0"/>
              <a:t>protocole sécurisé de transport de données </a:t>
            </a:r>
            <a:r>
              <a:rPr lang="fr-FR" sz="1200" dirty="0">
                <a:solidFill>
                  <a:srgbClr val="002776"/>
                </a:solidFill>
              </a:rPr>
              <a:t/>
            </a:r>
            <a:br>
              <a:rPr lang="fr-FR" sz="1200" dirty="0">
                <a:solidFill>
                  <a:srgbClr val="002776"/>
                </a:solidFill>
              </a:rPr>
            </a:br>
            <a:r>
              <a:rPr lang="fr-FR" sz="1200" dirty="0" smtClean="0">
                <a:solidFill>
                  <a:srgbClr val="002776"/>
                </a:solidFill>
              </a:rPr>
              <a:t>      &gt; R</a:t>
            </a:r>
            <a:r>
              <a:rPr lang="fr-FR" sz="1100" dirty="0" smtClean="0">
                <a:solidFill>
                  <a:srgbClr val="002776"/>
                </a:solidFill>
              </a:rPr>
              <a:t>emplacement </a:t>
            </a:r>
            <a:r>
              <a:rPr lang="fr-FR" sz="1100" dirty="0">
                <a:solidFill>
                  <a:srgbClr val="002776"/>
                </a:solidFill>
              </a:rPr>
              <a:t>de FTP par </a:t>
            </a:r>
            <a:r>
              <a:rPr lang="fr-FR" sz="1100" dirty="0" smtClean="0">
                <a:solidFill>
                  <a:srgbClr val="002776"/>
                </a:solidFill>
              </a:rPr>
              <a:t>SFTP</a:t>
            </a:r>
            <a:br>
              <a:rPr lang="fr-FR" sz="1100" dirty="0" smtClean="0">
                <a:solidFill>
                  <a:srgbClr val="002776"/>
                </a:solidFill>
              </a:rPr>
            </a:br>
            <a:r>
              <a:rPr lang="fr-FR" sz="1100" dirty="0" smtClean="0">
                <a:solidFill>
                  <a:srgbClr val="002776"/>
                </a:solidFill>
              </a:rPr>
              <a:t>       &gt; </a:t>
            </a:r>
            <a:r>
              <a:rPr lang="fr-FR" sz="1100" dirty="0">
                <a:solidFill>
                  <a:srgbClr val="002776"/>
                </a:solidFill>
              </a:rPr>
              <a:t>Remplacement de </a:t>
            </a:r>
            <a:r>
              <a:rPr lang="fr-FR" sz="1100" dirty="0" smtClean="0">
                <a:solidFill>
                  <a:srgbClr val="002776"/>
                </a:solidFill>
              </a:rPr>
              <a:t>RCP par SCP</a:t>
            </a:r>
            <a:endParaRPr lang="fr-FR" sz="1200" dirty="0" smtClean="0">
              <a:solidFill>
                <a:srgbClr val="002776"/>
              </a:solidFill>
            </a:endParaRPr>
          </a:p>
          <a:p>
            <a:pPr marL="182563" lvl="2" indent="-1588" eaLnBrk="1" hangingPunct="1">
              <a:buNone/>
              <a:tabLst>
                <a:tab pos="8123238" algn="l"/>
                <a:tab pos="8229600" algn="r"/>
              </a:tabLst>
              <a:defRPr/>
            </a:pPr>
            <a:endParaRPr lang="fr-FR" sz="1200" dirty="0">
              <a:solidFill>
                <a:srgbClr val="002776"/>
              </a:solidFill>
            </a:endParaRPr>
          </a:p>
          <a:p>
            <a:pPr marL="182563" lvl="2" indent="-1588" eaLnBrk="1" hangingPunct="1">
              <a:buNone/>
              <a:tabLst>
                <a:tab pos="8123238" algn="l"/>
                <a:tab pos="8229600" algn="r"/>
              </a:tabLst>
              <a:defRPr/>
            </a:pPr>
            <a:r>
              <a:rPr lang="fr-FR" sz="1600" b="1" dirty="0"/>
              <a:t> </a:t>
            </a:r>
            <a:r>
              <a:rPr lang="fr-FR" sz="1600" b="1" dirty="0" smtClean="0"/>
              <a:t>3) </a:t>
            </a:r>
            <a:r>
              <a:rPr lang="fr-FR" sz="1600" dirty="0"/>
              <a:t>protocole </a:t>
            </a:r>
            <a:r>
              <a:rPr lang="fr-FR" sz="1600" dirty="0" smtClean="0"/>
              <a:t>de tunneling:</a:t>
            </a:r>
            <a:br>
              <a:rPr lang="fr-FR" sz="1600" dirty="0" smtClean="0"/>
            </a:br>
            <a:r>
              <a:rPr lang="fr-CH" sz="1400" dirty="0"/>
              <a:t> </a:t>
            </a:r>
            <a:r>
              <a:rPr lang="fr-FR" sz="1100" dirty="0" smtClean="0">
                <a:solidFill>
                  <a:srgbClr val="002776"/>
                </a:solidFill>
              </a:rPr>
              <a:t>       </a:t>
            </a:r>
            <a:r>
              <a:rPr lang="fr-FR" sz="1100" dirty="0">
                <a:solidFill>
                  <a:srgbClr val="002776"/>
                </a:solidFill>
              </a:rPr>
              <a:t>&gt; </a:t>
            </a:r>
            <a:r>
              <a:rPr lang="fr-FR" sz="1100" dirty="0" smtClean="0">
                <a:solidFill>
                  <a:srgbClr val="002776"/>
                </a:solidFill>
              </a:rPr>
              <a:t>Permet de </a:t>
            </a:r>
            <a:r>
              <a:rPr lang="fr-CH" sz="1100" dirty="0" smtClean="0"/>
              <a:t>transférer </a:t>
            </a:r>
            <a:r>
              <a:rPr lang="fr-CH" sz="1100" dirty="0"/>
              <a:t>des ports TCP d'une machine vers une autre, créant ainsi un </a:t>
            </a:r>
            <a:r>
              <a:rPr lang="fr-CH" sz="1100" dirty="0" smtClean="0"/>
              <a:t>tunnel.</a:t>
            </a:r>
          </a:p>
          <a:p>
            <a:pPr marL="182563" lvl="2" indent="-1588" eaLnBrk="1" hangingPunct="1">
              <a:buNone/>
              <a:tabLst>
                <a:tab pos="8123238" algn="l"/>
                <a:tab pos="8229600" algn="r"/>
              </a:tabLst>
              <a:defRPr/>
            </a:pPr>
            <a:r>
              <a:rPr lang="fr-CH" sz="1100" dirty="0" smtClean="0">
                <a:solidFill>
                  <a:srgbClr val="002776"/>
                </a:solidFill>
              </a:rPr>
              <a:t>	        &gt; Couramment </a:t>
            </a:r>
            <a:r>
              <a:rPr lang="fr-CH" sz="1100" dirty="0">
                <a:solidFill>
                  <a:srgbClr val="002776"/>
                </a:solidFill>
              </a:rPr>
              <a:t>utilisé afin de sécuriser une connexion qui ne l'est pas (par exemple le protocole de récupérations de courrier électronique </a:t>
            </a:r>
            <a:r>
              <a:rPr lang="fr-CH" sz="1100" dirty="0" smtClean="0">
                <a:solidFill>
                  <a:srgbClr val="002776"/>
                </a:solidFill>
              </a:rPr>
              <a:t>POP3 – port 110 par défaut) </a:t>
            </a:r>
            <a:r>
              <a:rPr lang="fr-CH" sz="1100" dirty="0">
                <a:solidFill>
                  <a:srgbClr val="002776"/>
                </a:solidFill>
              </a:rPr>
              <a:t>en la faisant transférer </a:t>
            </a:r>
            <a:r>
              <a:rPr lang="fr-CH" sz="1100" dirty="0" smtClean="0">
                <a:solidFill>
                  <a:srgbClr val="002776"/>
                </a:solidFill>
              </a:rPr>
              <a:t>sur un autre port (ex: 443) par </a:t>
            </a:r>
            <a:r>
              <a:rPr lang="fr-CH" sz="1100" dirty="0">
                <a:solidFill>
                  <a:srgbClr val="002776"/>
                </a:solidFill>
              </a:rPr>
              <a:t>le biais du tunnel chiffré SSH. </a:t>
            </a:r>
            <a:endParaRPr lang="fr-FR" sz="1600" b="1" dirty="0"/>
          </a:p>
        </p:txBody>
      </p:sp>
      <p:sp>
        <p:nvSpPr>
          <p:cNvPr id="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6) SSH / </a:t>
            </a:r>
            <a:r>
              <a:rPr lang="fr-CH" sz="1800" dirty="0" err="1" smtClean="0">
                <a:solidFill>
                  <a:schemeClr val="accent1">
                    <a:lumMod val="60000"/>
                    <a:lumOff val="40000"/>
                  </a:schemeClr>
                </a:solidFill>
              </a:rPr>
              <a:t>OpenSSH</a:t>
            </a:r>
            <a:endParaRPr lang="fr-CH" sz="1600" dirty="0" smtClean="0">
              <a:solidFill>
                <a:srgbClr val="00B050"/>
              </a:solidFill>
              <a:cs typeface="Arial" charset="0"/>
            </a:endParaRPr>
          </a:p>
        </p:txBody>
      </p:sp>
      <p:grpSp>
        <p:nvGrpSpPr>
          <p:cNvPr id="13" name="Group 12"/>
          <p:cNvGrpSpPr/>
          <p:nvPr/>
        </p:nvGrpSpPr>
        <p:grpSpPr>
          <a:xfrm>
            <a:off x="3095293" y="1772816"/>
            <a:ext cx="5424274" cy="2592288"/>
            <a:chOff x="3095293" y="1772816"/>
            <a:chExt cx="5424274" cy="2592288"/>
          </a:xfrm>
        </p:grpSpPr>
        <p:pic>
          <p:nvPicPr>
            <p:cNvPr id="114691" name="Picture 3"/>
            <p:cNvPicPr>
              <a:picLocks noChangeAspect="1" noChangeArrowheads="1"/>
            </p:cNvPicPr>
            <p:nvPr/>
          </p:nvPicPr>
          <p:blipFill>
            <a:blip r:embed="rId3" cstate="print"/>
            <a:srcRect/>
            <a:stretch>
              <a:fillRect/>
            </a:stretch>
          </p:blipFill>
          <p:spPr bwMode="auto">
            <a:xfrm>
              <a:off x="3095293" y="1772816"/>
              <a:ext cx="5424274" cy="2592288"/>
            </a:xfrm>
            <a:prstGeom prst="rect">
              <a:avLst/>
            </a:prstGeom>
            <a:noFill/>
            <a:ln w="9525">
              <a:noFill/>
              <a:miter lim="800000"/>
              <a:headEnd/>
              <a:tailEnd/>
            </a:ln>
          </p:spPr>
        </p:pic>
        <p:sp>
          <p:nvSpPr>
            <p:cNvPr id="9" name="Rectangle 8"/>
            <p:cNvSpPr/>
            <p:nvPr/>
          </p:nvSpPr>
          <p:spPr>
            <a:xfrm>
              <a:off x="3851920" y="2204864"/>
              <a:ext cx="504056"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Rectangle 9"/>
            <p:cNvSpPr/>
            <p:nvPr/>
          </p:nvSpPr>
          <p:spPr>
            <a:xfrm>
              <a:off x="6156176" y="3717032"/>
              <a:ext cx="1008112"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12" name="Rectangle 11"/>
          <p:cNvSpPr/>
          <p:nvPr/>
        </p:nvSpPr>
        <p:spPr>
          <a:xfrm>
            <a:off x="467544" y="1916832"/>
            <a:ext cx="2448272" cy="569387"/>
          </a:xfrm>
          <a:prstGeom prst="rect">
            <a:avLst/>
          </a:prstGeom>
        </p:spPr>
        <p:txBody>
          <a:bodyPr wrap="square">
            <a:spAutoFit/>
          </a:bodyPr>
          <a:lstStyle/>
          <a:p>
            <a:r>
              <a:rPr lang="fr-FR" sz="1100" dirty="0" smtClean="0">
                <a:solidFill>
                  <a:srgbClr val="002776"/>
                </a:solidFill>
              </a:rPr>
              <a:t>Exemple de session SSH:</a:t>
            </a:r>
            <a:br>
              <a:rPr lang="fr-FR" sz="1100" dirty="0" smtClean="0">
                <a:solidFill>
                  <a:srgbClr val="002776"/>
                </a:solidFill>
              </a:rPr>
            </a:br>
            <a:r>
              <a:rPr lang="fr-FR" sz="1000" dirty="0" smtClean="0">
                <a:solidFill>
                  <a:srgbClr val="002776"/>
                </a:solidFill>
              </a:rPr>
              <a:t>- </a:t>
            </a:r>
            <a:r>
              <a:rPr lang="fr-FR" sz="1000" b="1" dirty="0" smtClean="0">
                <a:solidFill>
                  <a:srgbClr val="002776"/>
                </a:solidFill>
              </a:rPr>
              <a:t>serveur SSH</a:t>
            </a:r>
            <a:r>
              <a:rPr lang="fr-FR" sz="1000" dirty="0" smtClean="0">
                <a:solidFill>
                  <a:srgbClr val="002776"/>
                </a:solidFill>
              </a:rPr>
              <a:t>: </a:t>
            </a:r>
            <a:r>
              <a:rPr lang="fr-FR" sz="1000" dirty="0" err="1" smtClean="0">
                <a:solidFill>
                  <a:srgbClr val="002776"/>
                </a:solidFill>
              </a:rPr>
              <a:t>openssh</a:t>
            </a:r>
            <a:r>
              <a:rPr lang="fr-FR" sz="1000" dirty="0" smtClean="0">
                <a:solidFill>
                  <a:srgbClr val="002776"/>
                </a:solidFill>
              </a:rPr>
              <a:t>-server (Linux)</a:t>
            </a:r>
            <a:br>
              <a:rPr lang="fr-FR" sz="1000" dirty="0" smtClean="0">
                <a:solidFill>
                  <a:srgbClr val="002776"/>
                </a:solidFill>
              </a:rPr>
            </a:br>
            <a:r>
              <a:rPr lang="fr-FR" sz="1000" dirty="0" smtClean="0">
                <a:solidFill>
                  <a:srgbClr val="002776"/>
                </a:solidFill>
              </a:rPr>
              <a:t>- </a:t>
            </a:r>
            <a:r>
              <a:rPr lang="fr-FR" sz="1000" b="1" dirty="0" smtClean="0">
                <a:solidFill>
                  <a:srgbClr val="002776"/>
                </a:solidFill>
              </a:rPr>
              <a:t>client SSH</a:t>
            </a:r>
            <a:r>
              <a:rPr lang="fr-FR" sz="1000" dirty="0" smtClean="0">
                <a:solidFill>
                  <a:srgbClr val="002776"/>
                </a:solidFill>
              </a:rPr>
              <a:t>: </a:t>
            </a:r>
            <a:r>
              <a:rPr lang="fr-FR" sz="1000" dirty="0" err="1" smtClean="0">
                <a:solidFill>
                  <a:srgbClr val="002776"/>
                </a:solidFill>
              </a:rPr>
              <a:t>Putty</a:t>
            </a:r>
            <a:r>
              <a:rPr lang="fr-FR" sz="1000" dirty="0" smtClean="0">
                <a:solidFill>
                  <a:srgbClr val="002776"/>
                </a:solidFill>
              </a:rPr>
              <a:t> (Windows)</a:t>
            </a:r>
            <a:endParaRPr lang="fr-CH" sz="1200" dirty="0"/>
          </a:p>
        </p:txBody>
      </p:sp>
      <p:cxnSp>
        <p:nvCxnSpPr>
          <p:cNvPr id="17" name="Straight Connector 16"/>
          <p:cNvCxnSpPr/>
          <p:nvPr/>
        </p:nvCxnSpPr>
        <p:spPr>
          <a:xfrm>
            <a:off x="1619672" y="2852936"/>
            <a:ext cx="0" cy="144016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23528" y="2852936"/>
            <a:ext cx="1224136" cy="707886"/>
          </a:xfrm>
          <a:prstGeom prst="rect">
            <a:avLst/>
          </a:prstGeom>
        </p:spPr>
        <p:txBody>
          <a:bodyPr wrap="square">
            <a:spAutoFit/>
          </a:bodyPr>
          <a:lstStyle/>
          <a:p>
            <a:r>
              <a:rPr lang="fr-CH" sz="1000" b="1" dirty="0" smtClean="0">
                <a:solidFill>
                  <a:srgbClr val="002776"/>
                </a:solidFill>
              </a:rPr>
              <a:t>Authentification du client </a:t>
            </a:r>
            <a:r>
              <a:rPr lang="fr-CH" sz="1000" dirty="0" smtClean="0">
                <a:solidFill>
                  <a:srgbClr val="002776"/>
                </a:solidFill>
              </a:rPr>
              <a:t>par identifiant + mot de passe.</a:t>
            </a:r>
          </a:p>
        </p:txBody>
      </p:sp>
      <p:sp>
        <p:nvSpPr>
          <p:cNvPr id="19" name="Rectangle 18"/>
          <p:cNvSpPr/>
          <p:nvPr/>
        </p:nvSpPr>
        <p:spPr>
          <a:xfrm>
            <a:off x="323528" y="3573016"/>
            <a:ext cx="1224136" cy="861774"/>
          </a:xfrm>
          <a:prstGeom prst="rect">
            <a:avLst/>
          </a:prstGeom>
        </p:spPr>
        <p:txBody>
          <a:bodyPr wrap="square">
            <a:spAutoFit/>
          </a:bodyPr>
          <a:lstStyle/>
          <a:p>
            <a:r>
              <a:rPr lang="fr-CH" sz="1000" b="1" dirty="0" smtClean="0">
                <a:solidFill>
                  <a:srgbClr val="002776"/>
                </a:solidFill>
              </a:rPr>
              <a:t>Authentification du serveur </a:t>
            </a:r>
            <a:r>
              <a:rPr lang="fr-CH" sz="1000" dirty="0" smtClean="0">
                <a:solidFill>
                  <a:srgbClr val="002776"/>
                </a:solidFill>
              </a:rPr>
              <a:t>par empreinte cryptographique (« host </a:t>
            </a:r>
            <a:r>
              <a:rPr lang="fr-CH" sz="1000" dirty="0" err="1" smtClean="0">
                <a:solidFill>
                  <a:srgbClr val="002776"/>
                </a:solidFill>
              </a:rPr>
              <a:t>key</a:t>
            </a:r>
            <a:r>
              <a:rPr lang="fr-CH" sz="1000" dirty="0" smtClean="0">
                <a:solidFill>
                  <a:srgbClr val="002776"/>
                </a:solidFill>
              </a:rPr>
              <a:t> »)</a:t>
            </a:r>
          </a:p>
        </p:txBody>
      </p:sp>
      <p:sp>
        <p:nvSpPr>
          <p:cNvPr id="20" name="Rectangle 19"/>
          <p:cNvSpPr/>
          <p:nvPr/>
        </p:nvSpPr>
        <p:spPr>
          <a:xfrm>
            <a:off x="669279" y="2564904"/>
            <a:ext cx="662361" cy="307777"/>
          </a:xfrm>
          <a:prstGeom prst="rect">
            <a:avLst/>
          </a:prstGeom>
        </p:spPr>
        <p:txBody>
          <a:bodyPr wrap="none">
            <a:spAutoFit/>
          </a:bodyPr>
          <a:lstStyle/>
          <a:p>
            <a:r>
              <a:rPr lang="fr-FR" sz="1400" b="1" u="sng" dirty="0" smtClean="0">
                <a:solidFill>
                  <a:srgbClr val="002776"/>
                </a:solidFill>
              </a:rPr>
              <a:t>Cas 1</a:t>
            </a:r>
            <a:endParaRPr lang="fr-CH" b="1" u="sng" dirty="0"/>
          </a:p>
        </p:txBody>
      </p:sp>
      <p:sp>
        <p:nvSpPr>
          <p:cNvPr id="21" name="Rectangle 20"/>
          <p:cNvSpPr/>
          <p:nvPr/>
        </p:nvSpPr>
        <p:spPr>
          <a:xfrm>
            <a:off x="1691680" y="2852936"/>
            <a:ext cx="1224136" cy="1169551"/>
          </a:xfrm>
          <a:prstGeom prst="rect">
            <a:avLst/>
          </a:prstGeom>
        </p:spPr>
        <p:txBody>
          <a:bodyPr wrap="square">
            <a:spAutoFit/>
          </a:bodyPr>
          <a:lstStyle/>
          <a:p>
            <a:r>
              <a:rPr lang="fr-CH" sz="1000" b="1" dirty="0" smtClean="0">
                <a:solidFill>
                  <a:srgbClr val="002776"/>
                </a:solidFill>
              </a:rPr>
              <a:t>Authentification du client et du serveur par </a:t>
            </a:r>
            <a:r>
              <a:rPr lang="fr-CH" sz="1000" b="1" u="sng" dirty="0" smtClean="0">
                <a:solidFill>
                  <a:srgbClr val="002776"/>
                </a:solidFill>
              </a:rPr>
              <a:t>certificats</a:t>
            </a:r>
            <a:r>
              <a:rPr lang="fr-CH" sz="1000" b="1" dirty="0" smtClean="0">
                <a:solidFill>
                  <a:srgbClr val="002776"/>
                </a:solidFill>
              </a:rPr>
              <a:t>.</a:t>
            </a:r>
            <a:br>
              <a:rPr lang="fr-CH" sz="1000" b="1" dirty="0" smtClean="0">
                <a:solidFill>
                  <a:srgbClr val="002776"/>
                </a:solidFill>
              </a:rPr>
            </a:br>
            <a:r>
              <a:rPr lang="fr-CH" sz="1000" b="1" dirty="0" smtClean="0">
                <a:solidFill>
                  <a:srgbClr val="00B050"/>
                </a:solidFill>
              </a:rPr>
              <a:t>(recommandé sur machines sensibles)</a:t>
            </a:r>
          </a:p>
        </p:txBody>
      </p:sp>
      <p:sp>
        <p:nvSpPr>
          <p:cNvPr id="23" name="Rectangle 22"/>
          <p:cNvSpPr/>
          <p:nvPr/>
        </p:nvSpPr>
        <p:spPr>
          <a:xfrm>
            <a:off x="1979712" y="2564904"/>
            <a:ext cx="662361" cy="307777"/>
          </a:xfrm>
          <a:prstGeom prst="rect">
            <a:avLst/>
          </a:prstGeom>
        </p:spPr>
        <p:txBody>
          <a:bodyPr wrap="none">
            <a:spAutoFit/>
          </a:bodyPr>
          <a:lstStyle/>
          <a:p>
            <a:r>
              <a:rPr lang="fr-FR" sz="1400" b="1" u="sng" dirty="0" smtClean="0">
                <a:solidFill>
                  <a:srgbClr val="002776"/>
                </a:solidFill>
              </a:rPr>
              <a:t>Cas 2</a:t>
            </a:r>
            <a:endParaRPr lang="fr-CH" b="1" u="sng" dirty="0"/>
          </a:p>
        </p:txBody>
      </p:sp>
      <p:pic>
        <p:nvPicPr>
          <p:cNvPr id="114692" name="Picture 4"/>
          <p:cNvPicPr>
            <a:picLocks noChangeAspect="1" noChangeArrowheads="1"/>
          </p:cNvPicPr>
          <p:nvPr/>
        </p:nvPicPr>
        <p:blipFill>
          <a:blip r:embed="rId4" cstate="print"/>
          <a:srcRect/>
          <a:stretch>
            <a:fillRect/>
          </a:stretch>
        </p:blipFill>
        <p:spPr bwMode="auto">
          <a:xfrm>
            <a:off x="5364088" y="3068960"/>
            <a:ext cx="3657600" cy="2257425"/>
          </a:xfrm>
          <a:prstGeom prst="rect">
            <a:avLst/>
          </a:prstGeom>
          <a:noFill/>
          <a:ln w="9525">
            <a:noFill/>
            <a:miter lim="800000"/>
            <a:headEnd/>
            <a:tailEnd/>
          </a:ln>
        </p:spPr>
      </p:pic>
      <p:cxnSp>
        <p:nvCxnSpPr>
          <p:cNvPr id="26" name="Straight Arrow Connector 25"/>
          <p:cNvCxnSpPr/>
          <p:nvPr/>
        </p:nvCxnSpPr>
        <p:spPr>
          <a:xfrm>
            <a:off x="1403648" y="4293096"/>
            <a:ext cx="4248472"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195736" y="1916832"/>
            <a:ext cx="936104"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1" name="Picture 3"/>
          <p:cNvPicPr>
            <a:picLocks noChangeAspect="1" noChangeArrowheads="1"/>
          </p:cNvPicPr>
          <p:nvPr/>
        </p:nvPicPr>
        <p:blipFill>
          <a:blip r:embed="rId3" cstate="print"/>
          <a:srcRect/>
          <a:stretch>
            <a:fillRect/>
          </a:stretch>
        </p:blipFill>
        <p:spPr bwMode="auto">
          <a:xfrm>
            <a:off x="785786" y="1214422"/>
            <a:ext cx="7786891" cy="4714908"/>
          </a:xfrm>
          <a:prstGeom prst="rect">
            <a:avLst/>
          </a:prstGeom>
          <a:noFill/>
          <a:ln w="9525">
            <a:noFill/>
            <a:miter lim="800000"/>
            <a:headEnd/>
            <a:tailEnd/>
          </a:ln>
          <a:effectLst/>
        </p:spPr>
      </p:pic>
      <p:sp>
        <p:nvSpPr>
          <p:cNvPr id="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6) SSH / </a:t>
            </a:r>
            <a:r>
              <a:rPr lang="fr-CH" sz="1800" dirty="0" err="1" smtClean="0">
                <a:solidFill>
                  <a:schemeClr val="accent1">
                    <a:lumMod val="60000"/>
                    <a:lumOff val="40000"/>
                  </a:schemeClr>
                </a:solidFill>
              </a:rPr>
              <a:t>OpenSSH</a:t>
            </a:r>
            <a:endParaRPr lang="fr-CH" sz="1600" dirty="0" smtClean="0">
              <a:solidFill>
                <a:srgbClr val="00B050"/>
              </a:solidFill>
              <a:cs typeface="Arial" charset="0"/>
            </a:endParaRPr>
          </a:p>
        </p:txBody>
      </p:sp>
      <p:sp>
        <p:nvSpPr>
          <p:cNvPr id="18" name="Rectangle 17"/>
          <p:cNvSpPr/>
          <p:nvPr/>
        </p:nvSpPr>
        <p:spPr>
          <a:xfrm>
            <a:off x="3571868" y="5929330"/>
            <a:ext cx="2214578" cy="707886"/>
          </a:xfrm>
          <a:prstGeom prst="rect">
            <a:avLst/>
          </a:prstGeom>
        </p:spPr>
        <p:txBody>
          <a:bodyPr wrap="square">
            <a:spAutoFit/>
          </a:bodyPr>
          <a:lstStyle/>
          <a:p>
            <a:pPr algn="ctr"/>
            <a:r>
              <a:rPr lang="fr-CH" sz="1000" b="1" dirty="0" smtClean="0">
                <a:solidFill>
                  <a:srgbClr val="002776"/>
                </a:solidFill>
              </a:rPr>
              <a:t>Client SSH (Putty): </a:t>
            </a:r>
            <a:r>
              <a:rPr lang="fr-CH" sz="1000" dirty="0" smtClean="0">
                <a:solidFill>
                  <a:srgbClr val="002776"/>
                </a:solidFill>
              </a:rPr>
              <a:t>tunnelling du port source 9999 vers le port 3128 du serveur distant (port d’écoute du proxy HTTP distant)</a:t>
            </a:r>
          </a:p>
        </p:txBody>
      </p:sp>
      <p:cxnSp>
        <p:nvCxnSpPr>
          <p:cNvPr id="28" name="Straight Arrow Connector 27"/>
          <p:cNvCxnSpPr/>
          <p:nvPr/>
        </p:nvCxnSpPr>
        <p:spPr>
          <a:xfrm rot="5400000" flipH="1" flipV="1">
            <a:off x="5751521" y="5107793"/>
            <a:ext cx="1928032"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428992" y="857232"/>
            <a:ext cx="2544286" cy="338554"/>
          </a:xfrm>
          <a:prstGeom prst="rect">
            <a:avLst/>
          </a:prstGeom>
        </p:spPr>
        <p:txBody>
          <a:bodyPr wrap="none">
            <a:spAutoFit/>
          </a:bodyPr>
          <a:lstStyle/>
          <a:p>
            <a:r>
              <a:rPr lang="fr-FR" sz="1600" b="1" dirty="0" smtClean="0">
                <a:solidFill>
                  <a:srgbClr val="002776"/>
                </a:solidFill>
              </a:rPr>
              <a:t>Exemple de tunnel SSH:</a:t>
            </a:r>
            <a:endParaRPr lang="fr-FR" dirty="0"/>
          </a:p>
        </p:txBody>
      </p:sp>
      <p:sp>
        <p:nvSpPr>
          <p:cNvPr id="27" name="Rectangle 26"/>
          <p:cNvSpPr/>
          <p:nvPr/>
        </p:nvSpPr>
        <p:spPr>
          <a:xfrm>
            <a:off x="5857884" y="6000768"/>
            <a:ext cx="3143272" cy="507831"/>
          </a:xfrm>
          <a:prstGeom prst="rect">
            <a:avLst/>
          </a:prstGeom>
        </p:spPr>
        <p:txBody>
          <a:bodyPr wrap="square">
            <a:spAutoFit/>
          </a:bodyPr>
          <a:lstStyle/>
          <a:p>
            <a:pPr algn="ctr"/>
            <a:r>
              <a:rPr lang="fr-CH" sz="900" b="1" dirty="0" smtClean="0">
                <a:solidFill>
                  <a:srgbClr val="002776"/>
                </a:solidFill>
              </a:rPr>
              <a:t>Firefox</a:t>
            </a:r>
            <a:r>
              <a:rPr lang="fr-CH" sz="900" dirty="0" smtClean="0">
                <a:solidFill>
                  <a:srgbClr val="002776"/>
                </a:solidFill>
              </a:rPr>
              <a:t>: configuration du navigateur pour utiliser un proxy local sur le port 9999. Le traffic est encapsulé dans le tunnel SSH et ressort sur la machine distante (U.K.)</a:t>
            </a:r>
          </a:p>
        </p:txBody>
      </p:sp>
      <p:pic>
        <p:nvPicPr>
          <p:cNvPr id="329732" name="Picture 4"/>
          <p:cNvPicPr>
            <a:picLocks noChangeAspect="1" noChangeArrowheads="1"/>
          </p:cNvPicPr>
          <p:nvPr/>
        </p:nvPicPr>
        <p:blipFill>
          <a:blip r:embed="rId4" cstate="print"/>
          <a:srcRect/>
          <a:stretch>
            <a:fillRect/>
          </a:stretch>
        </p:blipFill>
        <p:spPr bwMode="auto">
          <a:xfrm>
            <a:off x="7006020" y="3929066"/>
            <a:ext cx="2137980" cy="2033586"/>
          </a:xfrm>
          <a:prstGeom prst="rect">
            <a:avLst/>
          </a:prstGeom>
          <a:noFill/>
          <a:ln w="9525">
            <a:noFill/>
            <a:miter lim="800000"/>
            <a:headEnd/>
            <a:tailEnd/>
          </a:ln>
          <a:effectLst/>
        </p:spPr>
      </p:pic>
      <p:sp>
        <p:nvSpPr>
          <p:cNvPr id="29" name="Rectangle 28"/>
          <p:cNvSpPr/>
          <p:nvPr/>
        </p:nvSpPr>
        <p:spPr>
          <a:xfrm>
            <a:off x="571472" y="6000768"/>
            <a:ext cx="2928958" cy="369332"/>
          </a:xfrm>
          <a:prstGeom prst="rect">
            <a:avLst/>
          </a:prstGeom>
        </p:spPr>
        <p:txBody>
          <a:bodyPr wrap="square">
            <a:spAutoFit/>
          </a:bodyPr>
          <a:lstStyle/>
          <a:p>
            <a:pPr algn="ctr"/>
            <a:r>
              <a:rPr lang="fr-CH" sz="900" b="1" dirty="0" smtClean="0">
                <a:solidFill>
                  <a:srgbClr val="002776"/>
                </a:solidFill>
              </a:rPr>
              <a:t>Internet Explorer: </a:t>
            </a:r>
            <a:r>
              <a:rPr lang="fr-CH" sz="900" dirty="0" smtClean="0">
                <a:solidFill>
                  <a:srgbClr val="002776"/>
                </a:solidFill>
              </a:rPr>
              <a:t>pas de proxy configuré.</a:t>
            </a:r>
            <a:br>
              <a:rPr lang="fr-CH" sz="900" dirty="0" smtClean="0">
                <a:solidFill>
                  <a:srgbClr val="002776"/>
                </a:solidFill>
              </a:rPr>
            </a:br>
            <a:r>
              <a:rPr lang="fr-CH" sz="900" dirty="0" smtClean="0">
                <a:solidFill>
                  <a:srgbClr val="002776"/>
                </a:solidFill>
              </a:rPr>
              <a:t>Le traffic a pour source une IP française.</a:t>
            </a:r>
          </a:p>
        </p:txBody>
      </p:sp>
      <p:cxnSp>
        <p:nvCxnSpPr>
          <p:cNvPr id="30" name="Straight Arrow Connector 29"/>
          <p:cNvCxnSpPr/>
          <p:nvPr/>
        </p:nvCxnSpPr>
        <p:spPr>
          <a:xfrm rot="5400000" flipH="1" flipV="1">
            <a:off x="607985" y="5035561"/>
            <a:ext cx="1928032"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La sophistication des attaques </a:t>
            </a:r>
            <a:r>
              <a:rPr lang="fr-CH" sz="1400" dirty="0" smtClean="0">
                <a:solidFill>
                  <a:schemeClr val="accent1">
                    <a:lumMod val="60000"/>
                    <a:lumOff val="40000"/>
                  </a:schemeClr>
                </a:solidFill>
              </a:rPr>
              <a:t>(« Advanced Persistent </a:t>
            </a:r>
            <a:r>
              <a:rPr lang="fr-CH" sz="1400" dirty="0" err="1" smtClean="0">
                <a:solidFill>
                  <a:schemeClr val="accent1">
                    <a:lumMod val="60000"/>
                    <a:lumOff val="40000"/>
                  </a:schemeClr>
                </a:solidFill>
              </a:rPr>
              <a:t>Threats</a:t>
            </a:r>
            <a:r>
              <a:rPr lang="fr-CH" sz="1400" dirty="0" smtClean="0">
                <a:solidFill>
                  <a:schemeClr val="accent1">
                    <a:lumMod val="60000"/>
                    <a:lumOff val="40000"/>
                  </a:schemeClr>
                </a:solidFill>
              </a:rPr>
              <a:t> »)</a:t>
            </a:r>
            <a:endParaRPr lang="fr-CH" sz="1800" dirty="0" smtClean="0">
              <a:solidFill>
                <a:schemeClr val="accent1">
                  <a:lumMod val="60000"/>
                  <a:lumOff val="40000"/>
                </a:schemeClr>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940498080"/>
              </p:ext>
            </p:extLst>
          </p:nvPr>
        </p:nvGraphicFramePr>
        <p:xfrm>
          <a:off x="395536" y="1196752"/>
          <a:ext cx="5256584" cy="5019248"/>
        </p:xfrm>
        <a:graphic>
          <a:graphicData uri="http://schemas.openxmlformats.org/drawingml/2006/table">
            <a:tbl>
              <a:tblPr firstRow="1" bandRow="1"/>
              <a:tblGrid>
                <a:gridCol w="2520280"/>
                <a:gridCol w="2736304"/>
              </a:tblGrid>
              <a:tr h="545632">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algn="ctr"/>
                      <a:r>
                        <a:rPr lang="lb-LU" sz="1600" dirty="0" smtClean="0">
                          <a:solidFill>
                            <a:schemeClr val="bg1"/>
                          </a:solidFill>
                        </a:rPr>
                        <a:t>Vulnérabilité</a:t>
                      </a:r>
                      <a:endParaRPr lang="lb-LU"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algn="ctr"/>
                      <a:r>
                        <a:rPr lang="lb-LU" sz="1600" dirty="0" smtClean="0">
                          <a:solidFill>
                            <a:schemeClr val="bg1"/>
                          </a:solidFill>
                        </a:rPr>
                        <a:t>Solution de sécurité initiale</a:t>
                      </a:r>
                      <a:endParaRPr lang="lb-LU" sz="1600" dirty="0">
                        <a:solidFill>
                          <a:schemeClr val="bg1"/>
                        </a:solidFill>
                      </a:endParaRPr>
                    </a:p>
                  </a:txBody>
                  <a:tcPr>
                    <a:lnL w="12700" cap="flat" cmpd="sng" algn="ctr">
                      <a:solidFill>
                        <a:srgbClr val="124A20"/>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r>
              <a:tr h="1365096">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Faiblesses liés à une authentification à simple facteur (ex: identifiant + mot de passe). Fiabilité relative des mots de passe</a:t>
                      </a:r>
                      <a:r>
                        <a:rPr lang="lb-LU" sz="1200" baseline="0" dirty="0" smtClean="0">
                          <a:solidFill>
                            <a:schemeClr val="tx1"/>
                          </a:solidFill>
                        </a:rPr>
                        <a:t> (peuvent être compromis ou devinés). </a:t>
                      </a:r>
                      <a:r>
                        <a:rPr lang="lb-LU" sz="1200" dirty="0" smtClean="0">
                          <a:solidFill>
                            <a:schemeClr val="tx1"/>
                          </a:solidFill>
                        </a:rPr>
                        <a:t> </a:t>
                      </a:r>
                      <a:endParaRPr lang="lb-LU"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Authentification forte</a:t>
                      </a:r>
                      <a:r>
                        <a:rPr lang="lb-LU" sz="1200" baseline="0" dirty="0" smtClean="0">
                          <a:solidFill>
                            <a:schemeClr val="tx1"/>
                          </a:solidFill>
                        </a:rPr>
                        <a:t> (multi-facteurs).</a:t>
                      </a:r>
                    </a:p>
                    <a:p>
                      <a:r>
                        <a:rPr lang="lb-LU" sz="1200" baseline="0" dirty="0" smtClean="0">
                          <a:solidFill>
                            <a:schemeClr val="tx1"/>
                          </a:solidFill>
                        </a:rPr>
                        <a:t>Ex: identifiant + mot de passe + mot de passe à usage unique (OTP)</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368152">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Code</a:t>
                      </a:r>
                      <a:r>
                        <a:rPr lang="lb-LU" sz="1200" baseline="0" dirty="0" smtClean="0">
                          <a:solidFill>
                            <a:schemeClr val="tx1"/>
                          </a:solidFill>
                        </a:rPr>
                        <a:t> malveillant masqué sous une apparence de code reconnu (ex: Adobe)</a:t>
                      </a:r>
                      <a:endParaRPr lang="lb-LU"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Certificats numériques pour “signer” le code et vérification des certificats par les systèmes d’exploitation ou les navigateurs web avant exécution.</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44016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Bases de signatures antivirus ne pouvant plus suivre le</a:t>
                      </a:r>
                      <a:r>
                        <a:rPr lang="lb-LU" sz="1200" baseline="0" dirty="0" smtClean="0">
                          <a:solidFill>
                            <a:schemeClr val="tx1"/>
                          </a:solidFill>
                        </a:rPr>
                        <a:t> rythme des nouveaux malware (plus de 200.000 nouvelles signatures par jour). </a:t>
                      </a:r>
                      <a:r>
                        <a:rPr lang="lb-LU" sz="1200" dirty="0" smtClean="0">
                          <a:solidFill>
                            <a:schemeClr val="tx1"/>
                          </a:solidFill>
                        </a:rPr>
                        <a:t> </a:t>
                      </a:r>
                      <a:endParaRPr lang="lb-LU"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“Liste</a:t>
                      </a:r>
                      <a:r>
                        <a:rPr lang="lb-LU" sz="1200" baseline="0" dirty="0" smtClean="0">
                          <a:solidFill>
                            <a:schemeClr val="tx1"/>
                          </a:solidFill>
                        </a:rPr>
                        <a:t> blanches” des applications autorisées, rejet de toutes les autres.</a:t>
                      </a:r>
                      <a:br>
                        <a:rPr lang="lb-LU" sz="1200" baseline="0" dirty="0" smtClean="0">
                          <a:solidFill>
                            <a:schemeClr val="tx1"/>
                          </a:solidFill>
                        </a:rPr>
                      </a:br>
                      <a:r>
                        <a:rPr lang="lb-LU" sz="1200" baseline="0" dirty="0" smtClean="0">
                          <a:solidFill>
                            <a:schemeClr val="tx1"/>
                          </a:solidFill>
                        </a:rPr>
                        <a:t/>
                      </a:r>
                      <a:br>
                        <a:rPr lang="lb-LU" sz="1200" baseline="0" dirty="0" smtClean="0">
                          <a:solidFill>
                            <a:schemeClr val="tx1"/>
                          </a:solidFill>
                        </a:rPr>
                      </a:br>
                      <a:r>
                        <a:rPr lang="lb-LU" sz="1100" baseline="0" dirty="0" smtClean="0">
                          <a:solidFill>
                            <a:schemeClr val="tx1"/>
                          </a:solidFill>
                        </a:rPr>
                        <a:t>(ex: “software restriction policies” dans Windows Server 2003 &amp; 2008)</a:t>
                      </a:r>
                      <a:r>
                        <a:rPr lang="lb-LU" sz="1200" dirty="0" smtClean="0">
                          <a:solidFill>
                            <a:schemeClr val="tx1"/>
                          </a:solidFill>
                        </a:rPr>
                        <a:t/>
                      </a:r>
                      <a:br>
                        <a:rPr lang="lb-LU" sz="1200" dirty="0" smtClean="0">
                          <a:solidFill>
                            <a:schemeClr val="tx1"/>
                          </a:solidFill>
                        </a:rPr>
                      </a:br>
                      <a:r>
                        <a:rPr lang="lb-LU" sz="1200" dirty="0" smtClean="0">
                          <a:solidFill>
                            <a:schemeClr val="tx1"/>
                          </a:solidFill>
                        </a:rPr>
                        <a:t/>
                      </a:r>
                      <a:br>
                        <a:rPr lang="lb-LU" sz="1200" dirty="0" smtClean="0">
                          <a:solidFill>
                            <a:schemeClr val="tx1"/>
                          </a:solidFill>
                        </a:rPr>
                      </a:br>
                      <a:r>
                        <a:rPr lang="lb-LU" sz="1200" dirty="0" smtClean="0">
                          <a:solidFill>
                            <a:schemeClr val="tx1"/>
                          </a:solidFill>
                        </a:rPr>
                        <a:t/>
                      </a:r>
                      <a:br>
                        <a:rPr lang="lb-LU" sz="1200" dirty="0" smtClean="0">
                          <a:solidFill>
                            <a:schemeClr val="tx1"/>
                          </a:solidFill>
                        </a:rPr>
                      </a:br>
                      <a:endParaRPr lang="lb-LU" sz="1200" dirty="0" smtClean="0">
                        <a:solidFill>
                          <a:schemeClr val="tx1"/>
                        </a:solidFill>
                      </a:endParaRPr>
                    </a:p>
                    <a:p>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066434970"/>
              </p:ext>
            </p:extLst>
          </p:nvPr>
        </p:nvGraphicFramePr>
        <p:xfrm>
          <a:off x="6156176" y="1188680"/>
          <a:ext cx="2664296" cy="4929047"/>
        </p:xfrm>
        <a:graphic>
          <a:graphicData uri="http://schemas.openxmlformats.org/drawingml/2006/table">
            <a:tbl>
              <a:tblPr firstRow="1" bandRow="1"/>
              <a:tblGrid>
                <a:gridCol w="2664296"/>
              </a:tblGrid>
              <a:tr h="554689">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algn="ctr"/>
                      <a:r>
                        <a:rPr lang="lb-LU" sz="1600" dirty="0" smtClean="0">
                          <a:solidFill>
                            <a:schemeClr val="tx1"/>
                          </a:solidFill>
                        </a:rPr>
                        <a:t>Adaptation des vecteurs d’attaque</a:t>
                      </a:r>
                      <a:endParaRPr lang="lb-LU" sz="16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1293191">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Attaque ciblée par phishing du fournisseurs de solution OTP (RSA, mars</a:t>
                      </a:r>
                      <a:r>
                        <a:rPr lang="lb-LU" sz="1200" baseline="0" dirty="0" smtClean="0">
                          <a:solidFill>
                            <a:schemeClr val="tx1"/>
                          </a:solidFill>
                        </a:rPr>
                        <a:t> 2011) et vol des clés de chiffrement utilisées par la cible réelle de l’attaque (Lockheed Martin, attaqué en mai 2011)</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449876">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Attaque d’un vendeur dont les applications sont exécutées sur un grand nombre</a:t>
                      </a:r>
                      <a:r>
                        <a:rPr lang="lb-LU" sz="1200" baseline="0" dirty="0" smtClean="0">
                          <a:solidFill>
                            <a:schemeClr val="tx1"/>
                          </a:solidFill>
                        </a:rPr>
                        <a:t> de machines (ex: Adobe) et utilisation de son infrastructure de signature pour signer du code malveillant </a:t>
                      </a:r>
                      <a:r>
                        <a:rPr lang="lb-LU" sz="1200" dirty="0" smtClean="0">
                          <a:solidFill>
                            <a:schemeClr val="tx1"/>
                          </a:solidFill>
                        </a:rPr>
                        <a:t>(s</a:t>
                      </a:r>
                      <a:r>
                        <a:rPr lang="lb-LU" sz="1200" baseline="0" dirty="0" smtClean="0">
                          <a:solidFill>
                            <a:schemeClr val="tx1"/>
                          </a:solidFill>
                        </a:rPr>
                        <a:t>ept. 2012).</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60686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Attaque de la solutions de signature d’un vendeur </a:t>
                      </a:r>
                      <a:r>
                        <a:rPr lang="lb-LU" sz="1200" baseline="0" dirty="0" smtClean="0">
                          <a:solidFill>
                            <a:schemeClr val="tx1"/>
                          </a:solidFill>
                        </a:rPr>
                        <a:t>(Bit9) et utilisation pour signer du code sur la liste blanche des clients de la société (inclus Agences Gouvernementales U.S.) </a:t>
                      </a:r>
                      <a:br>
                        <a:rPr lang="lb-LU" sz="1200" baseline="0" dirty="0" smtClean="0">
                          <a:solidFill>
                            <a:schemeClr val="tx1"/>
                          </a:solidFill>
                        </a:rPr>
                      </a:br>
                      <a:r>
                        <a:rPr lang="lb-LU" sz="1200" baseline="0" dirty="0" smtClean="0">
                          <a:solidFill>
                            <a:schemeClr val="tx1"/>
                          </a:solidFill>
                        </a:rPr>
                        <a:t>(fev. 2013).</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0" name="Right Arrow 9"/>
          <p:cNvSpPr/>
          <p:nvPr/>
        </p:nvSpPr>
        <p:spPr>
          <a:xfrm>
            <a:off x="5724128" y="2132856"/>
            <a:ext cx="360040"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Right Arrow 10"/>
          <p:cNvSpPr/>
          <p:nvPr/>
        </p:nvSpPr>
        <p:spPr>
          <a:xfrm>
            <a:off x="5724128" y="3501008"/>
            <a:ext cx="360040"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ight Arrow 11"/>
          <p:cNvSpPr/>
          <p:nvPr/>
        </p:nvSpPr>
        <p:spPr>
          <a:xfrm>
            <a:off x="5724128" y="5157192"/>
            <a:ext cx="360040"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688978" y="2708920"/>
            <a:ext cx="7624203"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7. Hachage des mots de passe</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p:nvPr/>
        </p:nvGrpSpPr>
        <p:grpSpPr>
          <a:xfrm>
            <a:off x="5364088" y="4293096"/>
            <a:ext cx="1370533" cy="1800200"/>
            <a:chOff x="5364088" y="4293096"/>
            <a:chExt cx="1370533" cy="1800200"/>
          </a:xfrm>
        </p:grpSpPr>
        <p:sp>
          <p:nvSpPr>
            <p:cNvPr id="17" name="Down Arrow 16"/>
            <p:cNvSpPr/>
            <p:nvPr/>
          </p:nvSpPr>
          <p:spPr>
            <a:xfrm rot="5400000">
              <a:off x="5868144" y="5229200"/>
              <a:ext cx="360040" cy="1368152"/>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CH"/>
            </a:p>
          </p:txBody>
        </p:sp>
        <p:sp>
          <p:nvSpPr>
            <p:cNvPr id="18" name="Rectangle 17"/>
            <p:cNvSpPr/>
            <p:nvPr/>
          </p:nvSpPr>
          <p:spPr>
            <a:xfrm>
              <a:off x="6518597" y="4346816"/>
              <a:ext cx="216024" cy="165618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CH"/>
            </a:p>
          </p:txBody>
        </p:sp>
        <p:sp>
          <p:nvSpPr>
            <p:cNvPr id="19" name="Rectangle 18"/>
            <p:cNvSpPr/>
            <p:nvPr/>
          </p:nvSpPr>
          <p:spPr>
            <a:xfrm>
              <a:off x="5364088" y="4293096"/>
              <a:ext cx="1368912" cy="20612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CH"/>
            </a:p>
          </p:txBody>
        </p:sp>
        <p:sp>
          <p:nvSpPr>
            <p:cNvPr id="21" name="Rectangle 20"/>
            <p:cNvSpPr/>
            <p:nvPr/>
          </p:nvSpPr>
          <p:spPr>
            <a:xfrm>
              <a:off x="6588224" y="4437112"/>
              <a:ext cx="13449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2" name="Rectangle 21"/>
            <p:cNvSpPr/>
            <p:nvPr/>
          </p:nvSpPr>
          <p:spPr>
            <a:xfrm>
              <a:off x="6532883" y="4365104"/>
              <a:ext cx="13449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3" name="Rectangle 22"/>
            <p:cNvSpPr/>
            <p:nvPr/>
          </p:nvSpPr>
          <p:spPr>
            <a:xfrm>
              <a:off x="6444208" y="5879653"/>
              <a:ext cx="134492" cy="112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4" name="Rectangle 23"/>
            <p:cNvSpPr/>
            <p:nvPr/>
          </p:nvSpPr>
          <p:spPr>
            <a:xfrm>
              <a:off x="6444208" y="5839176"/>
              <a:ext cx="134492"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smtClean="0"/>
              <a:t>Applications des fonctions de hachage:</a:t>
            </a:r>
            <a:endParaRPr lang="fr-FR" sz="1600" dirty="0"/>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5" name="Rectangle 4"/>
          <p:cNvSpPr>
            <a:spLocks noChangeArrowheads="1"/>
          </p:cNvSpPr>
          <p:nvPr/>
        </p:nvSpPr>
        <p:spPr bwMode="auto">
          <a:xfrm>
            <a:off x="539750" y="1700213"/>
            <a:ext cx="3775714" cy="830997"/>
          </a:xfrm>
          <a:prstGeom prst="rect">
            <a:avLst/>
          </a:prstGeom>
          <a:noFill/>
          <a:ln w="9525">
            <a:noFill/>
            <a:miter lim="800000"/>
            <a:headEnd/>
            <a:tailEnd/>
          </a:ln>
        </p:spPr>
        <p:txBody>
          <a:bodyPr wrap="none">
            <a:spAutoFit/>
          </a:bodyPr>
          <a:lstStyle/>
          <a:p>
            <a:pPr marL="84138" lvl="1">
              <a:buFontTx/>
              <a:buChar char="-"/>
              <a:tabLst>
                <a:tab pos="8123238" algn="l"/>
                <a:tab pos="8229600" algn="r"/>
              </a:tabLst>
            </a:pPr>
            <a:r>
              <a:rPr lang="fr-FR" sz="1600" b="1" dirty="0" smtClean="0"/>
              <a:t> Contrôle </a:t>
            </a:r>
            <a:r>
              <a:rPr lang="fr-FR" sz="1600" b="1" dirty="0"/>
              <a:t>d’intégrité &amp; authenticité:</a:t>
            </a:r>
          </a:p>
          <a:p>
            <a:pPr marL="84138" lvl="1">
              <a:buFontTx/>
              <a:buChar char="-"/>
              <a:tabLst>
                <a:tab pos="8123238" algn="l"/>
                <a:tab pos="8229600" algn="r"/>
              </a:tabLst>
            </a:pPr>
            <a:endParaRPr lang="fr-FR" sz="1600" b="1" dirty="0"/>
          </a:p>
          <a:p>
            <a:pPr marL="84138" lvl="1">
              <a:buFontTx/>
              <a:buChar char="-"/>
              <a:tabLst>
                <a:tab pos="8123238" algn="l"/>
                <a:tab pos="8229600" algn="r"/>
              </a:tabLst>
            </a:pPr>
            <a:endParaRPr lang="fr-FR" sz="1600" b="1" dirty="0"/>
          </a:p>
        </p:txBody>
      </p:sp>
      <p:sp>
        <p:nvSpPr>
          <p:cNvPr id="6" name="Rectangle 5"/>
          <p:cNvSpPr/>
          <p:nvPr/>
        </p:nvSpPr>
        <p:spPr>
          <a:xfrm>
            <a:off x="3708400" y="1700213"/>
            <a:ext cx="4972050" cy="339725"/>
          </a:xfrm>
          <a:prstGeom prst="rect">
            <a:avLst/>
          </a:prstGeom>
        </p:spPr>
        <p:txBody>
          <a:bodyPr>
            <a:spAutoFit/>
          </a:bodyPr>
          <a:lstStyle/>
          <a:p>
            <a:pPr marL="84138" lvl="1">
              <a:tabLst>
                <a:tab pos="8123238" algn="l"/>
                <a:tab pos="8229600" algn="r"/>
              </a:tabLst>
              <a:defRPr/>
            </a:pPr>
            <a:r>
              <a:rPr lang="fr-FR" sz="1600" b="1" dirty="0">
                <a:solidFill>
                  <a:schemeClr val="tx2">
                    <a:lumMod val="60000"/>
                    <a:lumOff val="40000"/>
                  </a:schemeClr>
                </a:solidFill>
              </a:rPr>
              <a:t>         Fichiers, messages </a:t>
            </a:r>
          </a:p>
        </p:txBody>
      </p:sp>
      <p:sp>
        <p:nvSpPr>
          <p:cNvPr id="7" name="Rectangle 6"/>
          <p:cNvSpPr/>
          <p:nvPr/>
        </p:nvSpPr>
        <p:spPr>
          <a:xfrm>
            <a:off x="3203575" y="2205038"/>
            <a:ext cx="5667375" cy="338137"/>
          </a:xfrm>
          <a:prstGeom prst="rect">
            <a:avLst/>
          </a:prstGeom>
        </p:spPr>
        <p:txBody>
          <a:bodyPr wrap="none">
            <a:spAutoFit/>
          </a:bodyPr>
          <a:lstStyle/>
          <a:p>
            <a:pPr marL="84138" lvl="1">
              <a:tabLst>
                <a:tab pos="8123238" algn="l"/>
                <a:tab pos="8229600" algn="r"/>
              </a:tabLst>
              <a:defRPr/>
            </a:pPr>
            <a:r>
              <a:rPr lang="fr-FR" sz="1600" b="1" dirty="0">
                <a:solidFill>
                  <a:schemeClr val="tx2">
                    <a:lumMod val="60000"/>
                    <a:lumOff val="40000"/>
                  </a:schemeClr>
                </a:solidFill>
              </a:rPr>
              <a:t>Outils de gestion de codes sources (ex: Git), P2P, etc.</a:t>
            </a:r>
          </a:p>
        </p:txBody>
      </p:sp>
      <p:sp>
        <p:nvSpPr>
          <p:cNvPr id="8" name="Rectangle 8"/>
          <p:cNvSpPr>
            <a:spLocks noChangeArrowheads="1"/>
          </p:cNvSpPr>
          <p:nvPr/>
        </p:nvSpPr>
        <p:spPr bwMode="auto">
          <a:xfrm>
            <a:off x="560139" y="2714620"/>
            <a:ext cx="3579813" cy="339725"/>
          </a:xfrm>
          <a:prstGeom prst="rect">
            <a:avLst/>
          </a:prstGeom>
          <a:noFill/>
          <a:ln w="9525">
            <a:noFill/>
            <a:miter lim="800000"/>
            <a:headEnd/>
            <a:tailEnd/>
          </a:ln>
        </p:spPr>
        <p:txBody>
          <a:bodyPr wrap="none">
            <a:spAutoFit/>
          </a:bodyPr>
          <a:lstStyle/>
          <a:p>
            <a:pPr marL="84138" lvl="1">
              <a:tabLst>
                <a:tab pos="8123238" algn="l"/>
                <a:tab pos="8229600" algn="r"/>
              </a:tabLst>
            </a:pPr>
            <a:r>
              <a:rPr lang="fr-FR" sz="1600" b="1" dirty="0"/>
              <a:t>- Sécurisation de mots de passe: </a:t>
            </a:r>
          </a:p>
        </p:txBody>
      </p:sp>
      <p:sp>
        <p:nvSpPr>
          <p:cNvPr id="9" name="Rectangle 8"/>
          <p:cNvSpPr/>
          <p:nvPr/>
        </p:nvSpPr>
        <p:spPr>
          <a:xfrm>
            <a:off x="4191000" y="2708275"/>
            <a:ext cx="4953000" cy="584775"/>
          </a:xfrm>
          <a:prstGeom prst="rect">
            <a:avLst/>
          </a:prstGeom>
        </p:spPr>
        <p:txBody>
          <a:bodyPr>
            <a:spAutoFit/>
          </a:bodyPr>
          <a:lstStyle/>
          <a:p>
            <a:pPr marL="0" lvl="1" indent="1588">
              <a:tabLst>
                <a:tab pos="8123238" algn="l"/>
                <a:tab pos="8229600" algn="r"/>
              </a:tabLst>
              <a:defRPr/>
            </a:pPr>
            <a:r>
              <a:rPr lang="fr-FR" sz="1600" b="1" dirty="0">
                <a:solidFill>
                  <a:schemeClr val="tx2">
                    <a:lumMod val="60000"/>
                    <a:lumOff val="40000"/>
                  </a:schemeClr>
                </a:solidFill>
              </a:rPr>
              <a:t>Stockage de mots de passe sous forme </a:t>
            </a:r>
            <a:r>
              <a:rPr lang="fr-FR" sz="1600" b="1" dirty="0" smtClean="0">
                <a:solidFill>
                  <a:schemeClr val="tx2">
                    <a:lumMod val="60000"/>
                    <a:lumOff val="40000"/>
                  </a:schemeClr>
                </a:solidFill>
              </a:rPr>
              <a:t>hachée</a:t>
            </a:r>
            <a:br>
              <a:rPr lang="fr-FR" sz="1600" b="1" dirty="0" smtClean="0">
                <a:solidFill>
                  <a:schemeClr val="tx2">
                    <a:lumMod val="60000"/>
                    <a:lumOff val="40000"/>
                  </a:schemeClr>
                </a:solidFill>
              </a:rPr>
            </a:br>
            <a:r>
              <a:rPr lang="fr-FR" sz="1600" b="1" dirty="0" smtClean="0">
                <a:solidFill>
                  <a:srgbClr val="00B050"/>
                </a:solidFill>
              </a:rPr>
              <a:t>(= exigence minimum de sécurité)</a:t>
            </a:r>
            <a:endParaRPr lang="fr-FR" sz="1600" b="1" dirty="0">
              <a:solidFill>
                <a:srgbClr val="00B050"/>
              </a:solidFill>
            </a:endParaRPr>
          </a:p>
        </p:txBody>
      </p:sp>
      <p:sp>
        <p:nvSpPr>
          <p:cNvPr id="11" name="Down Arrow 10"/>
          <p:cNvSpPr/>
          <p:nvPr/>
        </p:nvSpPr>
        <p:spPr>
          <a:xfrm rot="16200000">
            <a:off x="539552" y="3429000"/>
            <a:ext cx="576263" cy="431800"/>
          </a:xfrm>
          <a:prstGeom prst="downArrow">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endParaRPr lang="fr-CH"/>
          </a:p>
        </p:txBody>
      </p:sp>
      <p:sp>
        <p:nvSpPr>
          <p:cNvPr id="12" name="Rectangle 11"/>
          <p:cNvSpPr>
            <a:spLocks noChangeArrowheads="1"/>
          </p:cNvSpPr>
          <p:nvPr/>
        </p:nvSpPr>
        <p:spPr bwMode="auto">
          <a:xfrm>
            <a:off x="1115616" y="3501008"/>
            <a:ext cx="7588937" cy="338554"/>
          </a:xfrm>
          <a:prstGeom prst="rect">
            <a:avLst/>
          </a:prstGeom>
          <a:noFill/>
          <a:ln w="9525">
            <a:noFill/>
            <a:miter lim="800000"/>
            <a:headEnd/>
            <a:tailEnd/>
          </a:ln>
        </p:spPr>
        <p:txBody>
          <a:bodyPr wrap="none">
            <a:spAutoFit/>
          </a:bodyPr>
          <a:lstStyle/>
          <a:p>
            <a:r>
              <a:rPr lang="fr-CH" sz="1600" b="1" dirty="0">
                <a:solidFill>
                  <a:srgbClr val="C00000"/>
                </a:solidFill>
              </a:rPr>
              <a:t>Quelles </a:t>
            </a:r>
            <a:r>
              <a:rPr lang="fr-CH" sz="1600" b="1" dirty="0" smtClean="0">
                <a:solidFill>
                  <a:srgbClr val="C00000"/>
                </a:solidFill>
              </a:rPr>
              <a:t>vulnérabilités pour les mots de passe stockés sous forme de hash?</a:t>
            </a:r>
            <a:endParaRPr lang="fr-CH" sz="1600" b="1" dirty="0">
              <a:solidFill>
                <a:srgbClr val="C00000"/>
              </a:solidFill>
            </a:endParaRPr>
          </a:p>
        </p:txBody>
      </p:sp>
      <p:sp>
        <p:nvSpPr>
          <p:cNvPr id="13" name="Rectangle 12"/>
          <p:cNvSpPr>
            <a:spLocks noChangeArrowheads="1"/>
          </p:cNvSpPr>
          <p:nvPr/>
        </p:nvSpPr>
        <p:spPr bwMode="auto">
          <a:xfrm>
            <a:off x="1259310" y="5013176"/>
            <a:ext cx="2649537" cy="338137"/>
          </a:xfrm>
          <a:prstGeom prst="rect">
            <a:avLst/>
          </a:prstGeom>
          <a:noFill/>
          <a:ln w="9525">
            <a:noFill/>
            <a:miter lim="800000"/>
            <a:headEnd/>
            <a:tailEnd/>
          </a:ln>
        </p:spPr>
        <p:txBody>
          <a:bodyPr wrap="none">
            <a:spAutoFit/>
          </a:bodyPr>
          <a:lstStyle/>
          <a:p>
            <a:r>
              <a:rPr lang="fr-CH" sz="1600" b="1" dirty="0"/>
              <a:t>Quelles contre-mesures?</a:t>
            </a:r>
          </a:p>
        </p:txBody>
      </p:sp>
      <p:sp>
        <p:nvSpPr>
          <p:cNvPr id="14" name="Rectangle 13"/>
          <p:cNvSpPr/>
          <p:nvPr/>
        </p:nvSpPr>
        <p:spPr>
          <a:xfrm>
            <a:off x="755576" y="5445224"/>
            <a:ext cx="4609009" cy="1007964"/>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buFont typeface="Wingdings" pitchFamily="2" charset="2"/>
              <a:buChar char="Ø"/>
              <a:defRPr/>
            </a:pPr>
            <a:r>
              <a:rPr lang="fr-CH" sz="1600" dirty="0"/>
              <a:t> </a:t>
            </a:r>
            <a:r>
              <a:rPr lang="fr-CH" sz="1600" b="1" dirty="0">
                <a:solidFill>
                  <a:schemeClr val="accent6">
                    <a:lumMod val="50000"/>
                  </a:schemeClr>
                </a:solidFill>
              </a:rPr>
              <a:t>Mots de passe « salés » </a:t>
            </a:r>
            <a:r>
              <a:rPr lang="fr-CH" sz="1400" b="1" dirty="0">
                <a:solidFill>
                  <a:schemeClr val="accent6">
                    <a:lumMod val="50000"/>
                  </a:schemeClr>
                </a:solidFill>
              </a:rPr>
              <a:t>(ajout d’une composante </a:t>
            </a:r>
            <a:r>
              <a:rPr lang="fr-CH" sz="1400" b="1" dirty="0" smtClean="0">
                <a:solidFill>
                  <a:schemeClr val="accent6">
                    <a:lumMod val="50000"/>
                  </a:schemeClr>
                </a:solidFill>
              </a:rPr>
              <a:t>fixe ou variable au mot de passe avant calcul du hash pour augmenter artificiellement la complexité du mot de passe) (« </a:t>
            </a:r>
            <a:r>
              <a:rPr lang="fr-CH" sz="1400" b="1" dirty="0" err="1" smtClean="0">
                <a:solidFill>
                  <a:schemeClr val="accent6">
                    <a:lumMod val="50000"/>
                  </a:schemeClr>
                </a:solidFill>
              </a:rPr>
              <a:t>salted</a:t>
            </a:r>
            <a:r>
              <a:rPr lang="fr-CH" sz="1400" b="1" dirty="0" smtClean="0">
                <a:solidFill>
                  <a:schemeClr val="accent6">
                    <a:lumMod val="50000"/>
                  </a:schemeClr>
                </a:solidFill>
              </a:rPr>
              <a:t> </a:t>
            </a:r>
            <a:r>
              <a:rPr lang="fr-CH" sz="1400" b="1" dirty="0" err="1" smtClean="0">
                <a:solidFill>
                  <a:schemeClr val="accent6">
                    <a:lumMod val="50000"/>
                  </a:schemeClr>
                </a:solidFill>
              </a:rPr>
              <a:t>hashes</a:t>
            </a:r>
            <a:r>
              <a:rPr lang="fr-CH" sz="1400" b="1" dirty="0" smtClean="0">
                <a:solidFill>
                  <a:schemeClr val="accent6">
                    <a:lumMod val="50000"/>
                  </a:schemeClr>
                </a:solidFill>
              </a:rPr>
              <a:t> »)</a:t>
            </a:r>
            <a:endParaRPr lang="fr-CH" sz="1600" b="1" dirty="0">
              <a:solidFill>
                <a:schemeClr val="accent6">
                  <a:lumMod val="50000"/>
                </a:schemeClr>
              </a:solidFill>
            </a:endParaRPr>
          </a:p>
        </p:txBody>
      </p:sp>
      <p:sp>
        <p:nvSpPr>
          <p:cNvPr id="15" name="Rectangle 16"/>
          <p:cNvSpPr>
            <a:spLocks noChangeArrowheads="1"/>
          </p:cNvSpPr>
          <p:nvPr/>
        </p:nvSpPr>
        <p:spPr bwMode="auto">
          <a:xfrm>
            <a:off x="539750" y="2205038"/>
            <a:ext cx="2554225" cy="338554"/>
          </a:xfrm>
          <a:prstGeom prst="rect">
            <a:avLst/>
          </a:prstGeom>
          <a:noFill/>
          <a:ln w="9525">
            <a:noFill/>
            <a:miter lim="800000"/>
            <a:headEnd/>
            <a:tailEnd/>
          </a:ln>
        </p:spPr>
        <p:txBody>
          <a:bodyPr wrap="none">
            <a:spAutoFit/>
          </a:bodyPr>
          <a:lstStyle/>
          <a:p>
            <a:pPr marL="84138" lvl="1">
              <a:buFontTx/>
              <a:buChar char="-"/>
              <a:tabLst>
                <a:tab pos="8123238" algn="l"/>
                <a:tab pos="8229600" algn="r"/>
              </a:tabLst>
            </a:pPr>
            <a:r>
              <a:rPr lang="fr-FR" sz="1600" b="1" dirty="0"/>
              <a:t> </a:t>
            </a:r>
            <a:r>
              <a:rPr lang="fr-FR" sz="1600" b="1" dirty="0" smtClean="0"/>
              <a:t>Signature de </a:t>
            </a:r>
            <a:r>
              <a:rPr lang="fr-FR" sz="1600" b="1" dirty="0"/>
              <a:t>fichiers: </a:t>
            </a:r>
          </a:p>
        </p:txBody>
      </p:sp>
      <p:sp>
        <p:nvSpPr>
          <p:cNvPr id="16" name="Rectangle 15"/>
          <p:cNvSpPr/>
          <p:nvPr/>
        </p:nvSpPr>
        <p:spPr>
          <a:xfrm>
            <a:off x="5580112" y="4869160"/>
            <a:ext cx="3096344" cy="646331"/>
          </a:xfrm>
          <a:prstGeom prst="rect">
            <a:avLst/>
          </a:prstGeom>
          <a:solidFill>
            <a:schemeClr val="bg1"/>
          </a:solidFill>
        </p:spPr>
        <p:txBody>
          <a:bodyPr wrap="square">
            <a:spAutoFit/>
          </a:bodyPr>
          <a:lstStyle/>
          <a:p>
            <a:pPr defTabSz="864291" eaLnBrk="0" fontAlgn="base" hangingPunct="0">
              <a:spcBef>
                <a:spcPct val="30000"/>
              </a:spcBef>
              <a:spcAft>
                <a:spcPct val="0"/>
              </a:spcAft>
            </a:pPr>
            <a:r>
              <a:rPr lang="fr-FR" sz="1200" dirty="0" smtClean="0"/>
              <a:t>Mot de passe sous forme hachée: si deux mots de passe identiques produisent le même hash -&gt; vulnérabilité.</a:t>
            </a:r>
          </a:p>
        </p:txBody>
      </p:sp>
      <p:sp>
        <p:nvSpPr>
          <p:cNvPr id="2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7) Hachage des mots de passe</a:t>
            </a:r>
            <a:endParaRPr lang="fr-CH" sz="1600" dirty="0" smtClean="0">
              <a:solidFill>
                <a:srgbClr val="00B050"/>
              </a:solidFill>
              <a:cs typeface="Arial" charset="0"/>
            </a:endParaRPr>
          </a:p>
        </p:txBody>
      </p:sp>
      <p:sp>
        <p:nvSpPr>
          <p:cNvPr id="25" name="Rectangle 24"/>
          <p:cNvSpPr/>
          <p:nvPr/>
        </p:nvSpPr>
        <p:spPr>
          <a:xfrm>
            <a:off x="755576" y="3933825"/>
            <a:ext cx="4609009" cy="1079351"/>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buFont typeface="Wingdings" pitchFamily="2" charset="2"/>
              <a:buChar char="Ø"/>
              <a:defRPr/>
            </a:pPr>
            <a:r>
              <a:rPr lang="fr-CH" sz="1600" dirty="0">
                <a:solidFill>
                  <a:srgbClr val="C00000"/>
                </a:solidFill>
              </a:rPr>
              <a:t> Attaques par dictionnaire</a:t>
            </a:r>
          </a:p>
          <a:p>
            <a:pPr>
              <a:buFont typeface="Wingdings" pitchFamily="2" charset="2"/>
              <a:buChar char="Ø"/>
              <a:defRPr/>
            </a:pPr>
            <a:r>
              <a:rPr lang="fr-CH" sz="1600" dirty="0">
                <a:solidFill>
                  <a:srgbClr val="C00000"/>
                </a:solidFill>
              </a:rPr>
              <a:t> Attaques par force brute</a:t>
            </a:r>
          </a:p>
          <a:p>
            <a:pPr>
              <a:buFont typeface="Wingdings" pitchFamily="2" charset="2"/>
              <a:buChar char="Ø"/>
              <a:defRPr/>
            </a:pPr>
            <a:r>
              <a:rPr lang="fr-CH" sz="1600" dirty="0">
                <a:solidFill>
                  <a:srgbClr val="C00000"/>
                </a:solidFill>
              </a:rPr>
              <a:t> Attaques par </a:t>
            </a:r>
            <a:r>
              <a:rPr lang="fr-CH" sz="1600" dirty="0" smtClean="0">
                <a:solidFill>
                  <a:srgbClr val="C00000"/>
                </a:solidFill>
              </a:rPr>
              <a:t>«</a:t>
            </a:r>
            <a:r>
              <a:rPr lang="en-GB" sz="1600" dirty="0" smtClean="0">
                <a:solidFill>
                  <a:srgbClr val="C00000"/>
                </a:solidFill>
              </a:rPr>
              <a:t>rainbow</a:t>
            </a:r>
            <a:r>
              <a:rPr lang="fr-CH" sz="1600" dirty="0" smtClean="0">
                <a:solidFill>
                  <a:srgbClr val="C00000"/>
                </a:solidFill>
              </a:rPr>
              <a:t> tables»</a:t>
            </a:r>
            <a:endParaRPr lang="fr-CH" sz="1600" dirty="0">
              <a:solidFill>
                <a:srgbClr val="C00000"/>
              </a:solidFill>
            </a:endParaRPr>
          </a:p>
          <a:p>
            <a:pPr>
              <a:buFont typeface="Wingdings" pitchFamily="2" charset="2"/>
              <a:buChar char="Ø"/>
              <a:defRPr/>
            </a:pPr>
            <a:r>
              <a:rPr lang="fr-CH" sz="1600" dirty="0">
                <a:solidFill>
                  <a:srgbClr val="C00000"/>
                </a:solidFill>
              </a:rPr>
              <a:t> Collisions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P spid="16" grpId="0" animBg="1"/>
      <p:bldP spid="2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4"/>
          <p:cNvSpPr>
            <a:spLocks noGrp="1"/>
          </p:cNvSpPr>
          <p:nvPr>
            <p:ph type="title"/>
          </p:nvPr>
        </p:nvSpPr>
        <p:spPr/>
        <p:txBody>
          <a:bodyPr/>
          <a:lstStyle/>
          <a:p>
            <a:pPr>
              <a:defRPr/>
            </a:pPr>
            <a:r>
              <a:rPr lang="fr-FR" sz="1600" dirty="0" smtClean="0">
                <a:solidFill>
                  <a:srgbClr val="002776"/>
                </a:solidFill>
                <a:cs typeface="Arial" charset="0"/>
              </a:rPr>
              <a:t>Cryptographie</a:t>
            </a:r>
            <a:r>
              <a:rPr lang="fr-FR" altLang="en-GB" dirty="0" smtClean="0"/>
              <a:t/>
            </a:r>
            <a:br>
              <a:rPr lang="fr-FR" altLang="en-GB" dirty="0" smtClean="0"/>
            </a:br>
            <a:r>
              <a:rPr lang="fr-FR" dirty="0" smtClean="0"/>
              <a:t/>
            </a:r>
            <a:br>
              <a:rPr lang="fr-FR" dirty="0" smtClean="0"/>
            </a:br>
            <a:endParaRPr sz="2000" b="0" dirty="0" smtClean="0"/>
          </a:p>
        </p:txBody>
      </p:sp>
      <p:sp>
        <p:nvSpPr>
          <p:cNvPr id="18" name="Flowchart: Alternate Process 17"/>
          <p:cNvSpPr/>
          <p:nvPr/>
        </p:nvSpPr>
        <p:spPr>
          <a:xfrm>
            <a:off x="2411760" y="2204864"/>
            <a:ext cx="4320480" cy="1440160"/>
          </a:xfrm>
          <a:prstGeom prst="flowChartAlternateProcess">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4400" b="1" dirty="0" err="1" smtClean="0">
                <a:solidFill>
                  <a:srgbClr val="002776"/>
                </a:solidFill>
              </a:rPr>
              <a:t>Récap</a:t>
            </a:r>
            <a:endParaRPr lang="fr-CH" sz="44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340768"/>
            <a:ext cx="8352928" cy="1877437"/>
          </a:xfrm>
          <a:prstGeom prst="rect">
            <a:avLst/>
          </a:prstGeom>
        </p:spPr>
        <p:txBody>
          <a:bodyPr wrap="square">
            <a:spAutoFit/>
          </a:bodyPr>
          <a:lstStyle/>
          <a:p>
            <a:pPr>
              <a:buFont typeface="Arial" pitchFamily="34" charset="0"/>
              <a:buChar char="•"/>
            </a:pPr>
            <a:r>
              <a:rPr lang="fr-CH" dirty="0" smtClean="0"/>
              <a:t> </a:t>
            </a:r>
            <a:r>
              <a:rPr lang="fr-CH" sz="1400" b="1" dirty="0" smtClean="0"/>
              <a:t>ANSSI</a:t>
            </a:r>
            <a:r>
              <a:rPr lang="fr-CH" sz="1400" dirty="0" smtClean="0"/>
              <a:t> - Règles et recommandations concernant le choix et le dimensionnement des mécanismes cryptographiques -</a:t>
            </a:r>
            <a:r>
              <a:rPr lang="fr-CH" sz="1400" dirty="0" smtClean="0">
                <a:solidFill>
                  <a:srgbClr val="000000"/>
                </a:solidFill>
              </a:rPr>
              <a:t> </a:t>
            </a:r>
            <a:r>
              <a:rPr lang="fr-CH" sz="1400" dirty="0">
                <a:solidFill>
                  <a:srgbClr val="000000"/>
                </a:solidFill>
                <a:hlinkClick r:id="rId3"/>
              </a:rPr>
              <a:t>https://</a:t>
            </a:r>
            <a:r>
              <a:rPr lang="fr-CH" sz="1400" dirty="0" smtClean="0">
                <a:solidFill>
                  <a:srgbClr val="000000"/>
                </a:solidFill>
                <a:hlinkClick r:id="rId3"/>
              </a:rPr>
              <a:t>www.ssi.gouv.fr/uploads/2015/01/RGS_v-2-0_B1.pdf</a:t>
            </a:r>
            <a:r>
              <a:rPr lang="fr-CH" sz="1400" dirty="0" smtClean="0">
                <a:solidFill>
                  <a:srgbClr val="000000"/>
                </a:solidFill>
              </a:rPr>
              <a:t> </a:t>
            </a:r>
          </a:p>
          <a:p>
            <a:pPr>
              <a:buFont typeface="Arial" pitchFamily="34" charset="0"/>
              <a:buChar char="•"/>
            </a:pPr>
            <a:endParaRPr lang="fr-CH" sz="1400" dirty="0" smtClean="0">
              <a:solidFill>
                <a:srgbClr val="000000"/>
              </a:solidFill>
            </a:endParaRPr>
          </a:p>
          <a:p>
            <a:pPr>
              <a:buFont typeface="Arial" pitchFamily="34" charset="0"/>
              <a:buChar char="•"/>
            </a:pPr>
            <a:r>
              <a:rPr lang="fr-CH" sz="1400" dirty="0" smtClean="0">
                <a:solidFill>
                  <a:srgbClr val="000000"/>
                </a:solidFill>
              </a:rPr>
              <a:t> A propos du stockage des mots de passe sous forme hachée et de la sécurité par « sels »:</a:t>
            </a:r>
            <a:br>
              <a:rPr lang="fr-CH" sz="1400" dirty="0" smtClean="0">
                <a:solidFill>
                  <a:srgbClr val="000000"/>
                </a:solidFill>
              </a:rPr>
            </a:br>
            <a:r>
              <a:rPr lang="en-GB" sz="1400" dirty="0" smtClean="0">
                <a:hlinkClick r:id="rId4"/>
              </a:rPr>
              <a:t>http://www.rhyous.com/2012/06/18/how-to-effectively-salt-a-password-stored-as-a-hash-in-a-database</a:t>
            </a:r>
            <a:r>
              <a:rPr lang="en-GB" sz="1400" dirty="0" smtClean="0"/>
              <a:t>   </a:t>
            </a:r>
          </a:p>
          <a:p>
            <a:pPr>
              <a:buFont typeface="Arial" pitchFamily="34" charset="0"/>
              <a:buChar char="•"/>
            </a:pPr>
            <a:endParaRPr lang="en-GB" sz="1400" dirty="0" smtClean="0"/>
          </a:p>
          <a:p>
            <a:endParaRPr lang="fr-CH" sz="1400" dirty="0" smtClean="0">
              <a:solidFill>
                <a:srgbClr val="000000"/>
              </a:solidFill>
            </a:endParaRPr>
          </a:p>
          <a:p>
            <a:r>
              <a:rPr lang="fr-CH" sz="1400" dirty="0" smtClean="0">
                <a:solidFill>
                  <a:srgbClr val="000000"/>
                </a:solidFill>
              </a:rPr>
              <a:t> </a:t>
            </a:r>
            <a:endParaRPr lang="fr-CH" sz="1400" dirty="0"/>
          </a:p>
        </p:txBody>
      </p:sp>
      <p:sp>
        <p:nvSpPr>
          <p:cNvPr id="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Liens et références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252419"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a:solidFill>
                  <a:srgbClr val="002776"/>
                </a:solidFill>
                <a:cs typeface="Arial" charset="0"/>
              </a:rPr>
              <a:t>IV) </a:t>
            </a:r>
            <a:r>
              <a:rPr lang="fr-CH" sz="2500" b="1" dirty="0" smtClean="0">
                <a:solidFill>
                  <a:srgbClr val="002776"/>
                </a:solidFill>
                <a:cs typeface="Arial" charset="0"/>
              </a:rPr>
              <a:t>Mesures techniques pour sécuriser le S.I.</a:t>
            </a: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Applications Métier</a:t>
            </a:r>
            <a:endParaRPr lang="fr-CH" sz="2000" b="1" dirty="0">
              <a:solidFill>
                <a:srgbClr val="002776"/>
              </a:solidFill>
              <a:cs typeface="Arial" charset="0"/>
            </a:endParaRPr>
          </a:p>
          <a:p>
            <a:pPr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Systèmes d’exploitation et postes de travail</a:t>
            </a:r>
            <a:endParaRPr lang="fr-CH" sz="2000" b="1" dirty="0">
              <a:solidFill>
                <a:srgbClr val="002776"/>
              </a:solidFill>
              <a:cs typeface="Arial" charset="0"/>
            </a:endParaRPr>
          </a:p>
          <a:p>
            <a:pPr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Réseaux</a:t>
            </a:r>
            <a:br>
              <a:rPr lang="fr-CH" sz="2000" b="1" dirty="0" smtClean="0">
                <a:solidFill>
                  <a:srgbClr val="002776"/>
                </a:solidFill>
                <a:cs typeface="Arial" charset="0"/>
              </a:rPr>
            </a:br>
            <a:r>
              <a:rPr lang="fr-CH" sz="2000" b="1" dirty="0" smtClean="0">
                <a:solidFill>
                  <a:srgbClr val="002776"/>
                </a:solidFill>
                <a:cs typeface="Arial" charset="0"/>
              </a:rPr>
              <a:t>	- Bases de données</a:t>
            </a:r>
          </a:p>
          <a:p>
            <a:pPr eaLnBrk="0" fontAlgn="base" hangingPunct="0">
              <a:lnSpc>
                <a:spcPts val="3050"/>
              </a:lnSpc>
              <a:spcBef>
                <a:spcPct val="0"/>
              </a:spcBef>
              <a:spcAft>
                <a:spcPct val="0"/>
              </a:spcAft>
            </a:pPr>
            <a:r>
              <a:rPr lang="fr-CH" sz="2000" b="1" dirty="0">
                <a:solidFill>
                  <a:srgbClr val="002776"/>
                </a:solidFill>
                <a:cs typeface="Arial" charset="0"/>
              </a:rPr>
              <a:t>	</a:t>
            </a:r>
            <a:r>
              <a:rPr lang="fr-CH" sz="2000" b="1" dirty="0" smtClean="0">
                <a:solidFill>
                  <a:srgbClr val="002776"/>
                </a:solidFill>
                <a:cs typeface="Arial" charset="0"/>
              </a:rPr>
              <a:t>- Plateformes virtualisées</a:t>
            </a: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38913" name="Picture 1"/>
          <p:cNvPicPr>
            <a:picLocks noChangeAspect="1" noChangeArrowheads="1"/>
          </p:cNvPicPr>
          <p:nvPr/>
        </p:nvPicPr>
        <p:blipFill>
          <a:blip r:embed="rId3" cstate="print"/>
          <a:srcRect/>
          <a:stretch>
            <a:fillRect/>
          </a:stretch>
        </p:blipFill>
        <p:spPr bwMode="auto">
          <a:xfrm>
            <a:off x="6444208" y="4581128"/>
            <a:ext cx="1218552" cy="2410991"/>
          </a:xfrm>
          <a:prstGeom prst="rect">
            <a:avLst/>
          </a:prstGeom>
          <a:noFill/>
        </p:spPr>
      </p:pic>
      <p:pic>
        <p:nvPicPr>
          <p:cNvPr id="38919" name="Picture 7"/>
          <p:cNvPicPr>
            <a:picLocks noChangeAspect="1" noChangeArrowheads="1"/>
          </p:cNvPicPr>
          <p:nvPr/>
        </p:nvPicPr>
        <p:blipFill>
          <a:blip r:embed="rId4" cstate="print"/>
          <a:srcRect/>
          <a:stretch>
            <a:fillRect/>
          </a:stretch>
        </p:blipFill>
        <p:spPr bwMode="auto">
          <a:xfrm rot="19423717">
            <a:off x="7451512" y="5081600"/>
            <a:ext cx="1071423" cy="1078489"/>
          </a:xfrm>
          <a:prstGeom prst="rect">
            <a:avLst/>
          </a:prstGeom>
          <a:noFill/>
        </p:spPr>
      </p:pic>
      <p:sp>
        <p:nvSpPr>
          <p:cNvPr id="13" name="Rectangle 12"/>
          <p:cNvSpPr/>
          <p:nvPr/>
        </p:nvSpPr>
        <p:spPr>
          <a:xfrm>
            <a:off x="7956376" y="4869160"/>
            <a:ext cx="309209" cy="1107996"/>
          </a:xfrm>
          <a:prstGeom prst="rect">
            <a:avLst/>
          </a:prstGeom>
        </p:spPr>
        <p:txBody>
          <a:bodyPr wrap="square">
            <a:spAutoFit/>
          </a:bodyPr>
          <a:lstStyle/>
          <a:p>
            <a:r>
              <a:rPr lang="fr-CH" sz="6600" b="1" dirty="0" smtClean="0">
                <a:solidFill>
                  <a:srgbClr val="00B050"/>
                </a:solidFill>
                <a:cs typeface="Arial" charset="0"/>
                <a:sym typeface="Wingdings"/>
              </a:rPr>
              <a:t></a:t>
            </a:r>
            <a:endParaRPr lang="fr-CH" sz="6600" dirty="0">
              <a:solidFill>
                <a:srgbClr val="00B05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331640" y="2348880"/>
            <a:ext cx="6341801" cy="2554545"/>
          </a:xfrm>
          <a:prstGeom prst="rect">
            <a:avLst/>
          </a:prstGeom>
        </p:spPr>
        <p:txBody>
          <a:bodyPr wrap="none">
            <a:spAutoFit/>
          </a:bodyPr>
          <a:lstStyle/>
          <a:p>
            <a:pPr algn="ctr"/>
            <a:r>
              <a:rPr lang="fr-CH" sz="8000" b="1" dirty="0" smtClean="0">
                <a:solidFill>
                  <a:srgbClr val="002776">
                    <a:lumMod val="60000"/>
                    <a:lumOff val="40000"/>
                  </a:srgbClr>
                </a:solidFill>
                <a:ea typeface="+mj-ea"/>
                <a:cs typeface="+mj-cs"/>
              </a:rPr>
              <a:t>Applications</a:t>
            </a:r>
          </a:p>
          <a:p>
            <a:pPr algn="ctr"/>
            <a:r>
              <a:rPr lang="fr-CH" sz="8000" b="1" dirty="0" smtClean="0">
                <a:solidFill>
                  <a:srgbClr val="002776">
                    <a:lumMod val="60000"/>
                    <a:lumOff val="40000"/>
                  </a:srgbClr>
                </a:solidFill>
                <a:ea typeface="+mj-ea"/>
                <a:cs typeface="+mj-cs"/>
              </a:rPr>
              <a:t>métier</a:t>
            </a:r>
            <a:endParaRPr lang="fr-FR" sz="8000" dirty="0"/>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p:cNvPicPr>
            <a:picLocks noChangeAspect="1" noChangeArrowheads="1"/>
          </p:cNvPicPr>
          <p:nvPr/>
        </p:nvPicPr>
        <p:blipFill>
          <a:blip r:embed="rId3" cstate="print"/>
          <a:srcRect/>
          <a:stretch>
            <a:fillRect/>
          </a:stretch>
        </p:blipFill>
        <p:spPr bwMode="auto">
          <a:xfrm>
            <a:off x="4716016" y="3501008"/>
            <a:ext cx="4089673" cy="3047627"/>
          </a:xfrm>
          <a:prstGeom prst="rect">
            <a:avLst/>
          </a:prstGeom>
          <a:noFill/>
          <a:ln w="9525">
            <a:noFill/>
            <a:miter lim="800000"/>
            <a:headEnd/>
            <a:tailEnd/>
          </a:ln>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Objectif sécurité:</a:t>
            </a:r>
          </a:p>
          <a:p>
            <a:pPr lvl="2" eaLnBrk="1" hangingPunct="1">
              <a:defRPr/>
            </a:pPr>
            <a:r>
              <a:rPr lang="fr-FR" sz="1200" b="1" dirty="0" smtClean="0">
                <a:latin typeface="Arial" pitchFamily="34" charset="0"/>
                <a:cs typeface="Arial" pitchFamily="34" charset="0"/>
              </a:rPr>
              <a:t>S’assurer de la fiabilité des traitements réalisés par l’application (ou chaine d’applications) supportant le processus Métier.</a:t>
            </a:r>
            <a:br>
              <a:rPr lang="fr-FR" sz="1200" b="1" dirty="0" smtClean="0">
                <a:latin typeface="Arial" pitchFamily="34" charset="0"/>
                <a:cs typeface="Arial" pitchFamily="34" charset="0"/>
              </a:rPr>
            </a:br>
            <a:r>
              <a:rPr lang="fr-FR" sz="1200" b="1" dirty="0" smtClean="0">
                <a:latin typeface="Arial" pitchFamily="34" charset="0"/>
                <a:cs typeface="Arial" pitchFamily="34" charset="0"/>
              </a:rPr>
              <a:t/>
            </a:r>
            <a:br>
              <a:rPr lang="fr-FR" sz="1200" b="1" dirty="0" smtClean="0">
                <a:latin typeface="Arial" pitchFamily="34" charset="0"/>
                <a:cs typeface="Arial" pitchFamily="34" charset="0"/>
              </a:rPr>
            </a:br>
            <a:endParaRPr lang="fr-FR" sz="1200" b="1" dirty="0" smtClean="0">
              <a:latin typeface="Arial" pitchFamily="34" charset="0"/>
              <a:cs typeface="Arial" pitchFamily="34" charset="0"/>
            </a:endParaRPr>
          </a:p>
          <a:p>
            <a:pPr marL="228600" lvl="1" indent="-228600" eaLnBrk="1" hangingPunct="1">
              <a:buAutoNum type="arabicParenR"/>
              <a:defRPr/>
            </a:pPr>
            <a:r>
              <a:rPr lang="fr-FR" sz="1200" b="1" dirty="0" smtClean="0"/>
              <a:t>Contrôles généraux informatiques liés à une application:</a:t>
            </a:r>
          </a:p>
          <a:p>
            <a:pPr marL="406740" lvl="2" indent="-228600" eaLnBrk="1" hangingPunct="1">
              <a:buFont typeface="Arial" pitchFamily="34" charset="0"/>
              <a:buChar char="•"/>
              <a:defRPr/>
            </a:pPr>
            <a:r>
              <a:rPr lang="fr-FR" sz="1050" b="1" dirty="0" smtClean="0"/>
              <a:t>Contrôles d’accès applicatifs</a:t>
            </a:r>
            <a:endParaRPr lang="fr-FR" sz="105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755576" y="2709500"/>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Authentification des utilisateurs</a:t>
            </a:r>
          </a:p>
        </p:txBody>
      </p:sp>
      <p:cxnSp>
        <p:nvCxnSpPr>
          <p:cNvPr id="8" name="Straight Connector 7"/>
          <p:cNvCxnSpPr/>
          <p:nvPr/>
        </p:nvCxnSpPr>
        <p:spPr>
          <a:xfrm>
            <a:off x="755576" y="3285564"/>
            <a:ext cx="748883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67744" y="2709500"/>
            <a:ext cx="5690982" cy="553998"/>
          </a:xfrm>
          <a:prstGeom prst="rect">
            <a:avLst/>
          </a:prstGeom>
          <a:noFill/>
        </p:spPr>
        <p:txBody>
          <a:bodyPr wrap="none" rtlCol="0">
            <a:spAutoFit/>
          </a:bodyPr>
          <a:lstStyle/>
          <a:p>
            <a:pPr>
              <a:buFont typeface="Arial" pitchFamily="34" charset="0"/>
              <a:buChar char="•"/>
            </a:pPr>
            <a:r>
              <a:rPr lang="fr-FR" sz="1000" dirty="0">
                <a:solidFill>
                  <a:srgbClr val="002776"/>
                </a:solidFill>
              </a:rPr>
              <a:t> Authentification basée sur le système d’exploitation ? /  gérée par l’application? / single-</a:t>
            </a:r>
            <a:r>
              <a:rPr lang="fr-FR" sz="1000" dirty="0" err="1">
                <a:solidFill>
                  <a:srgbClr val="002776"/>
                </a:solidFill>
              </a:rPr>
              <a:t>sign</a:t>
            </a:r>
            <a:r>
              <a:rPr lang="fr-FR" sz="1000" dirty="0">
                <a:solidFill>
                  <a:srgbClr val="002776"/>
                </a:solidFill>
              </a:rPr>
              <a:t>-on?</a:t>
            </a:r>
            <a:br>
              <a:rPr lang="fr-FR" sz="1000" dirty="0">
                <a:solidFill>
                  <a:srgbClr val="002776"/>
                </a:solidFill>
              </a:rPr>
            </a:br>
            <a:r>
              <a:rPr lang="fr-FR" sz="1000" dirty="0">
                <a:solidFill>
                  <a:srgbClr val="002776"/>
                </a:solidFill>
              </a:rPr>
              <a:t> </a:t>
            </a:r>
          </a:p>
          <a:p>
            <a:pPr>
              <a:buFont typeface="Arial" pitchFamily="34" charset="0"/>
              <a:buChar char="•"/>
            </a:pPr>
            <a:r>
              <a:rPr lang="fr-FR" sz="1000" dirty="0">
                <a:solidFill>
                  <a:srgbClr val="002776"/>
                </a:solidFill>
              </a:rPr>
              <a:t> Authentification alignée sur la politique de sécurité? (ex: paramétrage des mots de passe) </a:t>
            </a:r>
            <a:endParaRPr lang="fr-CH" dirty="0">
              <a:solidFill>
                <a:srgbClr val="000000"/>
              </a:solidFill>
            </a:endParaRPr>
          </a:p>
        </p:txBody>
      </p:sp>
      <p:sp>
        <p:nvSpPr>
          <p:cNvPr id="10" name="Rectangle 9"/>
          <p:cNvSpPr/>
          <p:nvPr/>
        </p:nvSpPr>
        <p:spPr>
          <a:xfrm>
            <a:off x="755576" y="3429580"/>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Autorisations des utilisateurs</a:t>
            </a:r>
          </a:p>
        </p:txBody>
      </p:sp>
      <p:sp>
        <p:nvSpPr>
          <p:cNvPr id="11" name="TextBox 10"/>
          <p:cNvSpPr txBox="1"/>
          <p:nvPr/>
        </p:nvSpPr>
        <p:spPr>
          <a:xfrm>
            <a:off x="683568" y="4077652"/>
            <a:ext cx="3888432" cy="1015663"/>
          </a:xfrm>
          <a:prstGeom prst="rect">
            <a:avLst/>
          </a:prstGeom>
          <a:noFill/>
        </p:spPr>
        <p:txBody>
          <a:bodyPr wrap="square" rtlCol="0">
            <a:spAutoFit/>
          </a:bodyPr>
          <a:lstStyle/>
          <a:p>
            <a:pPr>
              <a:buFont typeface="Arial" pitchFamily="34" charset="0"/>
              <a:buChar char="•"/>
            </a:pPr>
            <a:r>
              <a:rPr lang="fr-FR" sz="1000" dirty="0">
                <a:solidFill>
                  <a:srgbClr val="002776"/>
                </a:solidFill>
              </a:rPr>
              <a:t> Identification des fonctions sensibles? </a:t>
            </a:r>
          </a:p>
          <a:p>
            <a:pPr>
              <a:buFont typeface="Arial" pitchFamily="34" charset="0"/>
              <a:buChar char="•"/>
            </a:pPr>
            <a:r>
              <a:rPr lang="fr-FR" sz="1000" dirty="0">
                <a:solidFill>
                  <a:srgbClr val="002776"/>
                </a:solidFill>
              </a:rPr>
              <a:t> Définition des </a:t>
            </a:r>
            <a:r>
              <a:rPr lang="fr-FR" sz="1000" b="1" dirty="0">
                <a:solidFill>
                  <a:srgbClr val="002776"/>
                </a:solidFill>
              </a:rPr>
              <a:t>accès incompatibles</a:t>
            </a:r>
            <a:r>
              <a:rPr lang="fr-FR" sz="1000" dirty="0">
                <a:solidFill>
                  <a:srgbClr val="002776"/>
                </a:solidFill>
              </a:rPr>
              <a:t>?</a:t>
            </a:r>
          </a:p>
          <a:p>
            <a:pPr>
              <a:buFont typeface="Arial" pitchFamily="34" charset="0"/>
              <a:buChar char="•"/>
            </a:pPr>
            <a:r>
              <a:rPr lang="fr-FR" sz="1000" dirty="0">
                <a:solidFill>
                  <a:srgbClr val="002776"/>
                </a:solidFill>
              </a:rPr>
              <a:t> Gestion des accès par groupes?</a:t>
            </a:r>
          </a:p>
          <a:p>
            <a:pPr>
              <a:buFont typeface="Arial" pitchFamily="34" charset="0"/>
              <a:buChar char="•"/>
            </a:pPr>
            <a:r>
              <a:rPr lang="fr-FR" sz="1000" dirty="0">
                <a:solidFill>
                  <a:srgbClr val="002776"/>
                </a:solidFill>
              </a:rPr>
              <a:t> Existence de profils génériques?</a:t>
            </a:r>
          </a:p>
          <a:p>
            <a:pPr>
              <a:buFont typeface="Arial" pitchFamily="34" charset="0"/>
              <a:buChar char="•"/>
            </a:pPr>
            <a:r>
              <a:rPr lang="fr-FR" sz="1000" dirty="0">
                <a:solidFill>
                  <a:srgbClr val="002776"/>
                </a:solidFill>
              </a:rPr>
              <a:t> Existence de comptes spéciaux (ex: profils de dépannage)?</a:t>
            </a:r>
          </a:p>
          <a:p>
            <a:pPr>
              <a:buFont typeface="Arial" pitchFamily="34" charset="0"/>
              <a:buChar char="•"/>
            </a:pPr>
            <a:r>
              <a:rPr lang="fr-FR" sz="1000" dirty="0">
                <a:solidFill>
                  <a:srgbClr val="002776"/>
                </a:solidFill>
              </a:rPr>
              <a:t> </a:t>
            </a:r>
            <a:r>
              <a:rPr lang="fr-FR" sz="1000" b="1" dirty="0">
                <a:solidFill>
                  <a:srgbClr val="002776"/>
                </a:solidFill>
              </a:rPr>
              <a:t>Etc.</a:t>
            </a:r>
            <a:endParaRPr lang="fr-CH" b="1" dirty="0">
              <a:solidFill>
                <a:srgbClr val="000000"/>
              </a:solidFill>
            </a:endParaRPr>
          </a:p>
        </p:txBody>
      </p:sp>
      <p:sp>
        <p:nvSpPr>
          <p:cNvPr id="12" name="Rectangle 11"/>
          <p:cNvSpPr/>
          <p:nvPr/>
        </p:nvSpPr>
        <p:spPr>
          <a:xfrm>
            <a:off x="1691680" y="5085764"/>
            <a:ext cx="2088232" cy="57606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050" b="1" dirty="0">
                <a:solidFill>
                  <a:srgbClr val="002776"/>
                </a:solidFill>
              </a:rPr>
              <a:t>Exemples de fonctions incompatibles?</a:t>
            </a:r>
            <a:r>
              <a:rPr lang="fr-CH" sz="900" dirty="0">
                <a:solidFill>
                  <a:srgbClr val="002776"/>
                </a:solidFill>
              </a:rPr>
              <a:t/>
            </a:r>
            <a:br>
              <a:rPr lang="fr-CH" sz="900" dirty="0">
                <a:solidFill>
                  <a:srgbClr val="002776"/>
                </a:solidFill>
              </a:rPr>
            </a:br>
            <a:r>
              <a:rPr lang="fr-CH" sz="900" dirty="0">
                <a:solidFill>
                  <a:srgbClr val="002776"/>
                </a:solidFill>
              </a:rPr>
              <a:t>(combinaisons « toxiques »)</a:t>
            </a:r>
            <a:endParaRPr lang="fr-CH" sz="1050" dirty="0">
              <a:solidFill>
                <a:srgbClr val="002776"/>
              </a:solidFill>
            </a:endParaRPr>
          </a:p>
        </p:txBody>
      </p:sp>
      <p:sp>
        <p:nvSpPr>
          <p:cNvPr id="14" name="Rectangle 13"/>
          <p:cNvSpPr/>
          <p:nvPr/>
        </p:nvSpPr>
        <p:spPr>
          <a:xfrm>
            <a:off x="4716016" y="3342184"/>
            <a:ext cx="3762568" cy="230832"/>
          </a:xfrm>
          <a:prstGeom prst="rect">
            <a:avLst/>
          </a:prstGeom>
        </p:spPr>
        <p:txBody>
          <a:bodyPr wrap="none">
            <a:spAutoFit/>
          </a:bodyPr>
          <a:lstStyle/>
          <a:p>
            <a:r>
              <a:rPr lang="fr-FR" sz="900" b="1" dirty="0">
                <a:solidFill>
                  <a:srgbClr val="002776"/>
                </a:solidFill>
              </a:rPr>
              <a:t>Exemple de matrice des rôles par processus (SAP, ou autre ERP) </a:t>
            </a:r>
            <a:endParaRPr lang="fr-CH" sz="1600" dirty="0">
              <a:solidFill>
                <a:srgbClr val="000000"/>
              </a:solidFill>
            </a:endParaRPr>
          </a:p>
        </p:txBody>
      </p:sp>
      <p:sp>
        <p:nvSpPr>
          <p:cNvPr id="15" name="Rectangle 14"/>
          <p:cNvSpPr/>
          <p:nvPr/>
        </p:nvSpPr>
        <p:spPr>
          <a:xfrm>
            <a:off x="6444208" y="6237892"/>
            <a:ext cx="1298753" cy="215444"/>
          </a:xfrm>
          <a:prstGeom prst="rect">
            <a:avLst/>
          </a:prstGeom>
        </p:spPr>
        <p:txBody>
          <a:bodyPr wrap="none">
            <a:spAutoFit/>
          </a:bodyPr>
          <a:lstStyle/>
          <a:p>
            <a:r>
              <a:rPr lang="fr-FR" sz="800" b="1" dirty="0">
                <a:solidFill>
                  <a:srgbClr val="002776"/>
                </a:solidFill>
              </a:rPr>
              <a:t>© 2007 SAP A.G. -</a:t>
            </a:r>
            <a:r>
              <a:rPr lang="fr-FR" sz="800" dirty="0">
                <a:solidFill>
                  <a:srgbClr val="002776"/>
                </a:solidFill>
                <a:hlinkClick r:id="rId4"/>
              </a:rPr>
              <a:t> lien</a:t>
            </a:r>
            <a:r>
              <a:rPr lang="fr-FR" sz="800" b="1" dirty="0">
                <a:solidFill>
                  <a:srgbClr val="002776"/>
                </a:solidFill>
              </a:rPr>
              <a:t> </a:t>
            </a:r>
            <a:endParaRPr lang="fr-CH" sz="1400" b="1" dirty="0">
              <a:solidFill>
                <a:srgbClr val="000000"/>
              </a:solidFill>
            </a:endParaRPr>
          </a:p>
        </p:txBody>
      </p:sp>
      <p:sp>
        <p:nvSpPr>
          <p:cNvPr id="18" name="Rectangle 17"/>
          <p:cNvSpPr/>
          <p:nvPr/>
        </p:nvSpPr>
        <p:spPr>
          <a:xfrm>
            <a:off x="2987824" y="1628800"/>
            <a:ext cx="2592288" cy="216024"/>
          </a:xfrm>
          <a:prstGeom prst="rect">
            <a:avLst/>
          </a:prstGeom>
          <a:solidFill>
            <a:srgbClr val="FFC00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Lien avec analyse des risques</a:t>
            </a:r>
          </a:p>
        </p:txBody>
      </p:sp>
      <p:cxnSp>
        <p:nvCxnSpPr>
          <p:cNvPr id="20" name="Elbow Connector 19"/>
          <p:cNvCxnSpPr/>
          <p:nvPr/>
        </p:nvCxnSpPr>
        <p:spPr>
          <a:xfrm>
            <a:off x="5652120" y="1700808"/>
            <a:ext cx="720080" cy="14401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a:off x="6021304" y="1844824"/>
            <a:ext cx="360040" cy="288032"/>
          </a:xfrm>
          <a:prstGeom prst="bentConnector3">
            <a:avLst>
              <a:gd name="adj1" fmla="val -794"/>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372200" y="1700808"/>
            <a:ext cx="2024913" cy="230832"/>
          </a:xfrm>
          <a:prstGeom prst="rect">
            <a:avLst/>
          </a:prstGeom>
        </p:spPr>
        <p:txBody>
          <a:bodyPr wrap="none">
            <a:spAutoFit/>
          </a:bodyPr>
          <a:lstStyle/>
          <a:p>
            <a:r>
              <a:rPr lang="fr-FR" sz="900" b="1" dirty="0">
                <a:solidFill>
                  <a:srgbClr val="002776"/>
                </a:solidFill>
                <a:cs typeface="Arial" pitchFamily="34" charset="0"/>
              </a:rPr>
              <a:t>Risques génériques </a:t>
            </a:r>
            <a:r>
              <a:rPr lang="fr-FR" sz="900" dirty="0">
                <a:solidFill>
                  <a:srgbClr val="002776"/>
                </a:solidFill>
                <a:cs typeface="Arial" pitchFamily="34" charset="0"/>
              </a:rPr>
              <a:t>(ex: accès…)</a:t>
            </a:r>
            <a:endParaRPr lang="fr-CH" sz="1100" dirty="0">
              <a:solidFill>
                <a:srgbClr val="000000"/>
              </a:solidFill>
            </a:endParaRPr>
          </a:p>
        </p:txBody>
      </p:sp>
      <p:sp>
        <p:nvSpPr>
          <p:cNvPr id="25" name="Rectangle 24"/>
          <p:cNvSpPr/>
          <p:nvPr/>
        </p:nvSpPr>
        <p:spPr>
          <a:xfrm>
            <a:off x="6372200" y="1988840"/>
            <a:ext cx="2319866" cy="369332"/>
          </a:xfrm>
          <a:prstGeom prst="rect">
            <a:avLst/>
          </a:prstGeom>
        </p:spPr>
        <p:txBody>
          <a:bodyPr wrap="none">
            <a:spAutoFit/>
          </a:bodyPr>
          <a:lstStyle/>
          <a:p>
            <a:r>
              <a:rPr lang="fr-FR" sz="900" b="1" dirty="0">
                <a:solidFill>
                  <a:srgbClr val="002776"/>
                </a:solidFill>
                <a:cs typeface="Arial" pitchFamily="34" charset="0"/>
              </a:rPr>
              <a:t>Risques spécifiques à l’environnement</a:t>
            </a:r>
            <a:br>
              <a:rPr lang="fr-FR" sz="900" b="1" dirty="0">
                <a:solidFill>
                  <a:srgbClr val="002776"/>
                </a:solidFill>
                <a:cs typeface="Arial" pitchFamily="34" charset="0"/>
              </a:rPr>
            </a:br>
            <a:r>
              <a:rPr lang="fr-FR" sz="900" b="1" dirty="0">
                <a:solidFill>
                  <a:srgbClr val="002776"/>
                </a:solidFill>
                <a:cs typeface="Arial" pitchFamily="34" charset="0"/>
              </a:rPr>
              <a:t>Métier </a:t>
            </a:r>
            <a:r>
              <a:rPr lang="fr-FR" sz="900" dirty="0">
                <a:solidFill>
                  <a:srgbClr val="002776"/>
                </a:solidFill>
                <a:cs typeface="Arial" pitchFamily="34" charset="0"/>
              </a:rPr>
              <a:t>(au cas par cas)</a:t>
            </a:r>
            <a:endParaRPr lang="fr-CH" sz="1100" dirty="0">
              <a:solidFill>
                <a:srgbClr val="000000"/>
              </a:solidFill>
            </a:endParaRPr>
          </a:p>
        </p:txBody>
      </p:sp>
    </p:spTree>
    <p:extLst>
      <p:ext uri="{BB962C8B-B14F-4D97-AF65-F5344CB8AC3E}">
        <p14:creationId xmlns:p14="http://schemas.microsoft.com/office/powerpoint/2010/main" val="21765374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marL="228600" lvl="1" indent="-228600" eaLnBrk="1" hangingPunct="1">
              <a:buAutoNum type="arabicParenR"/>
              <a:defRPr/>
            </a:pPr>
            <a:r>
              <a:rPr lang="fr-FR" sz="1200" b="1" dirty="0" smtClean="0"/>
              <a:t>Contrôles généraux informatiques liés à une application </a:t>
            </a:r>
            <a:r>
              <a:rPr lang="fr-FR" sz="1200" dirty="0" smtClean="0"/>
              <a:t>(suite):</a:t>
            </a:r>
          </a:p>
          <a:p>
            <a:pPr marL="406740" lvl="2" indent="-228600" eaLnBrk="1" hangingPunct="1">
              <a:buNone/>
              <a:defRPr/>
            </a:pPr>
            <a:endParaRPr lang="fr-FR" sz="105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None/>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755576" y="1412776"/>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b="1" dirty="0">
                <a:solidFill>
                  <a:srgbClr val="002776"/>
                </a:solidFill>
              </a:rPr>
              <a:t>Gestion des accès</a:t>
            </a:r>
            <a:endParaRPr lang="fr-CH" sz="1050" b="1" dirty="0">
              <a:solidFill>
                <a:srgbClr val="002776"/>
              </a:solidFill>
            </a:endParaRPr>
          </a:p>
        </p:txBody>
      </p:sp>
      <p:cxnSp>
        <p:nvCxnSpPr>
          <p:cNvPr id="8" name="Straight Connector 7"/>
          <p:cNvCxnSpPr/>
          <p:nvPr/>
        </p:nvCxnSpPr>
        <p:spPr>
          <a:xfrm>
            <a:off x="755576" y="2060848"/>
            <a:ext cx="748883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123727" y="1362834"/>
            <a:ext cx="6400885" cy="553998"/>
          </a:xfrm>
          <a:prstGeom prst="rect">
            <a:avLst/>
          </a:prstGeom>
          <a:noFill/>
        </p:spPr>
        <p:txBody>
          <a:bodyPr wrap="square" rtlCol="0">
            <a:spAutoFit/>
          </a:bodyPr>
          <a:lstStyle/>
          <a:p>
            <a:pPr>
              <a:buFont typeface="Arial" pitchFamily="34" charset="0"/>
              <a:buChar char="•"/>
            </a:pPr>
            <a:r>
              <a:rPr lang="fr-FR" sz="1000" dirty="0">
                <a:solidFill>
                  <a:srgbClr val="002776"/>
                </a:solidFill>
              </a:rPr>
              <a:t> Accès restreints aux fonctions de gestion des accès / gestion des utilisateurs / gestion des menus.</a:t>
            </a:r>
            <a:br>
              <a:rPr lang="fr-FR" sz="1000" dirty="0">
                <a:solidFill>
                  <a:srgbClr val="002776"/>
                </a:solidFill>
              </a:rPr>
            </a:br>
            <a:endParaRPr lang="fr-FR" sz="1000" dirty="0">
              <a:solidFill>
                <a:srgbClr val="002776"/>
              </a:solidFill>
            </a:endParaRPr>
          </a:p>
          <a:p>
            <a:pPr>
              <a:buFont typeface="Arial" pitchFamily="34" charset="0"/>
              <a:buChar char="•"/>
            </a:pPr>
            <a:r>
              <a:rPr lang="fr-FR" sz="1000" dirty="0">
                <a:solidFill>
                  <a:srgbClr val="002776"/>
                </a:solidFill>
              </a:rPr>
              <a:t> Contrôles des 4-yeux sur la gestion des accès (si application sensible, ex: paiements)</a:t>
            </a:r>
          </a:p>
        </p:txBody>
      </p:sp>
      <p:sp>
        <p:nvSpPr>
          <p:cNvPr id="13" name="Rectangle 12"/>
          <p:cNvSpPr/>
          <p:nvPr/>
        </p:nvSpPr>
        <p:spPr>
          <a:xfrm>
            <a:off x="755576" y="2204864"/>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b="1" dirty="0">
                <a:solidFill>
                  <a:srgbClr val="002776"/>
                </a:solidFill>
              </a:rPr>
              <a:t>Gestion du paramétrage</a:t>
            </a:r>
            <a:endParaRPr lang="fr-CH" sz="1050" b="1" dirty="0">
              <a:solidFill>
                <a:srgbClr val="002776"/>
              </a:solidFill>
            </a:endParaRPr>
          </a:p>
        </p:txBody>
      </p:sp>
      <p:sp>
        <p:nvSpPr>
          <p:cNvPr id="17" name="TextBox 16"/>
          <p:cNvSpPr txBox="1"/>
          <p:nvPr/>
        </p:nvSpPr>
        <p:spPr>
          <a:xfrm>
            <a:off x="2123728" y="2154922"/>
            <a:ext cx="6768752" cy="553998"/>
          </a:xfrm>
          <a:prstGeom prst="rect">
            <a:avLst/>
          </a:prstGeom>
          <a:noFill/>
        </p:spPr>
        <p:txBody>
          <a:bodyPr wrap="square" rtlCol="0">
            <a:spAutoFit/>
          </a:bodyPr>
          <a:lstStyle/>
          <a:p>
            <a:pPr>
              <a:buFont typeface="Arial" pitchFamily="34" charset="0"/>
              <a:buChar char="•"/>
            </a:pPr>
            <a:r>
              <a:rPr lang="fr-FR" sz="1000" dirty="0">
                <a:solidFill>
                  <a:srgbClr val="002776"/>
                </a:solidFill>
              </a:rPr>
              <a:t> </a:t>
            </a:r>
            <a:r>
              <a:rPr lang="fr-FR" sz="1000" b="1" dirty="0">
                <a:solidFill>
                  <a:srgbClr val="002776"/>
                </a:solidFill>
              </a:rPr>
              <a:t>Accès restreints à la gestion du paramétrage applicatif </a:t>
            </a:r>
            <a:r>
              <a:rPr lang="fr-FR" sz="1000" dirty="0">
                <a:solidFill>
                  <a:srgbClr val="002776"/>
                </a:solidFill>
              </a:rPr>
              <a:t>(ex: limites, indicateurs, configuration des alertes, etc.). La logique applicative ne doit pas pouvoir être modifiée par les utilisateurs ayant un rôle dans l’exécution du processus opérationnel (ex: règles de réconciliation || utilisateurs en charge de la réconciliation)</a:t>
            </a:r>
          </a:p>
        </p:txBody>
      </p:sp>
      <p:grpSp>
        <p:nvGrpSpPr>
          <p:cNvPr id="2" name="Group 44"/>
          <p:cNvGrpSpPr/>
          <p:nvPr/>
        </p:nvGrpSpPr>
        <p:grpSpPr>
          <a:xfrm>
            <a:off x="755576" y="2924944"/>
            <a:ext cx="8136904" cy="936104"/>
            <a:chOff x="755576" y="2852936"/>
            <a:chExt cx="8136904" cy="936104"/>
          </a:xfrm>
        </p:grpSpPr>
        <p:sp>
          <p:nvSpPr>
            <p:cNvPr id="20" name="Rectangle 19"/>
            <p:cNvSpPr/>
            <p:nvPr/>
          </p:nvSpPr>
          <p:spPr>
            <a:xfrm>
              <a:off x="4427984" y="3086104"/>
              <a:ext cx="4464496" cy="246221"/>
            </a:xfrm>
            <a:prstGeom prst="rect">
              <a:avLst/>
            </a:prstGeom>
          </p:spPr>
          <p:txBody>
            <a:bodyPr wrap="square">
              <a:spAutoFit/>
            </a:bodyPr>
            <a:lstStyle/>
            <a:p>
              <a:r>
                <a:rPr lang="fr-FR" sz="1000" dirty="0">
                  <a:solidFill>
                    <a:srgbClr val="002776"/>
                  </a:solidFill>
                </a:rPr>
                <a:t>Programme appelé: </a:t>
              </a:r>
              <a:r>
                <a:rPr lang="fr-FR" sz="1000" b="1" dirty="0">
                  <a:solidFill>
                    <a:srgbClr val="002776"/>
                  </a:solidFill>
                  <a:latin typeface="Courier New" pitchFamily="49" charset="0"/>
                  <a:cs typeface="Courier New" pitchFamily="49" charset="0"/>
                </a:rPr>
                <a:t>Pgm_Saisie1</a:t>
              </a:r>
              <a:r>
                <a:rPr lang="fr-FR" sz="1000" dirty="0">
                  <a:solidFill>
                    <a:srgbClr val="002776"/>
                  </a:solidFill>
                  <a:latin typeface="Courier New" pitchFamily="49" charset="0"/>
                  <a:cs typeface="Courier New" pitchFamily="49" charset="0"/>
                </a:rPr>
                <a:t> </a:t>
              </a:r>
              <a:r>
                <a:rPr lang="fr-FR" sz="1000" dirty="0">
                  <a:solidFill>
                    <a:srgbClr val="002776"/>
                  </a:solidFill>
                </a:rPr>
                <a:t>(pas d’auto-validation possible)</a:t>
              </a:r>
              <a:endParaRPr lang="fr-CH" dirty="0">
                <a:solidFill>
                  <a:srgbClr val="000000"/>
                </a:solidFill>
              </a:endParaRPr>
            </a:p>
          </p:txBody>
        </p:sp>
        <p:grpSp>
          <p:nvGrpSpPr>
            <p:cNvPr id="3" name="Group 41"/>
            <p:cNvGrpSpPr/>
            <p:nvPr/>
          </p:nvGrpSpPr>
          <p:grpSpPr>
            <a:xfrm>
              <a:off x="755576" y="2852936"/>
              <a:ext cx="7560841" cy="936104"/>
              <a:chOff x="755576" y="3100614"/>
              <a:chExt cx="7560841" cy="936104"/>
            </a:xfrm>
          </p:grpSpPr>
          <p:sp>
            <p:nvSpPr>
              <p:cNvPr id="10" name="Rectangle 9"/>
              <p:cNvSpPr/>
              <p:nvPr/>
            </p:nvSpPr>
            <p:spPr>
              <a:xfrm>
                <a:off x="755576" y="3172622"/>
                <a:ext cx="1224136" cy="6480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Configuration des menus</a:t>
                </a:r>
              </a:p>
            </p:txBody>
          </p:sp>
          <p:grpSp>
            <p:nvGrpSpPr>
              <p:cNvPr id="7" name="Group 39"/>
              <p:cNvGrpSpPr/>
              <p:nvPr/>
            </p:nvGrpSpPr>
            <p:grpSpPr>
              <a:xfrm>
                <a:off x="2123729" y="3100614"/>
                <a:ext cx="6192688" cy="936104"/>
                <a:chOff x="2123729" y="3100614"/>
                <a:chExt cx="6192688" cy="936104"/>
              </a:xfrm>
            </p:grpSpPr>
            <p:sp>
              <p:nvSpPr>
                <p:cNvPr id="23" name="Rectangle 22"/>
                <p:cNvSpPr/>
                <p:nvPr/>
              </p:nvSpPr>
              <p:spPr>
                <a:xfrm>
                  <a:off x="4427984" y="3482720"/>
                  <a:ext cx="3682418" cy="553998"/>
                </a:xfrm>
                <a:prstGeom prst="rect">
                  <a:avLst/>
                </a:prstGeom>
              </p:spPr>
              <p:txBody>
                <a:bodyPr wrap="none">
                  <a:spAutoFit/>
                </a:bodyPr>
                <a:lstStyle/>
                <a:p>
                  <a:r>
                    <a:rPr lang="fr-FR" sz="1000" dirty="0">
                      <a:solidFill>
                        <a:srgbClr val="002776"/>
                      </a:solidFill>
                    </a:rPr>
                    <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Programme appelé: </a:t>
                  </a:r>
                  <a:r>
                    <a:rPr lang="fr-FR" sz="1000" b="1" dirty="0">
                      <a:solidFill>
                        <a:srgbClr val="002776"/>
                      </a:solidFill>
                      <a:latin typeface="Courier New" pitchFamily="49" charset="0"/>
                      <a:cs typeface="Courier New" pitchFamily="49" charset="0"/>
                    </a:rPr>
                    <a:t>Pgm_Saisie</a:t>
                  </a:r>
                  <a:r>
                    <a:rPr lang="fr-FR" sz="1000" b="1" dirty="0">
                      <a:solidFill>
                        <a:srgbClr val="FF0000"/>
                      </a:solidFill>
                      <a:latin typeface="Courier New" pitchFamily="49" charset="0"/>
                      <a:cs typeface="Courier New" pitchFamily="49" charset="0"/>
                    </a:rPr>
                    <a:t>2</a:t>
                  </a:r>
                  <a:r>
                    <a:rPr lang="fr-FR" sz="1000" dirty="0">
                      <a:solidFill>
                        <a:srgbClr val="002776"/>
                      </a:solidFill>
                      <a:latin typeface="Courier New" pitchFamily="49" charset="0"/>
                      <a:cs typeface="Courier New" pitchFamily="49" charset="0"/>
                    </a:rPr>
                    <a:t> </a:t>
                  </a:r>
                  <a:r>
                    <a:rPr lang="fr-FR" sz="1000" dirty="0">
                      <a:solidFill>
                        <a:srgbClr val="002776"/>
                      </a:solidFill>
                    </a:rPr>
                    <a:t>(auto-validation possible)</a:t>
                  </a:r>
                  <a:endParaRPr lang="fr-CH" dirty="0">
                    <a:solidFill>
                      <a:srgbClr val="000000"/>
                    </a:solidFill>
                  </a:endParaRPr>
                </a:p>
              </p:txBody>
            </p:sp>
            <p:sp>
              <p:nvSpPr>
                <p:cNvPr id="18" name="TextBox 17"/>
                <p:cNvSpPr txBox="1"/>
                <p:nvPr/>
              </p:nvSpPr>
              <p:spPr>
                <a:xfrm>
                  <a:off x="2123729" y="3100614"/>
                  <a:ext cx="6192688" cy="707886"/>
                </a:xfrm>
                <a:prstGeom prst="rect">
                  <a:avLst/>
                </a:prstGeom>
                <a:noFill/>
              </p:spPr>
              <p:txBody>
                <a:bodyPr wrap="square" rtlCol="0">
                  <a:spAutoFit/>
                </a:bodyPr>
                <a:lstStyle/>
                <a:p>
                  <a:pPr>
                    <a:buFont typeface="Arial" pitchFamily="34" charset="0"/>
                    <a:buChar char="•"/>
                  </a:pPr>
                  <a:r>
                    <a:rPr lang="fr-FR" sz="1000" dirty="0">
                      <a:solidFill>
                        <a:srgbClr val="002776"/>
                      </a:solidFill>
                    </a:rPr>
                    <a:t> Les menus peuvent renvoyer à des programmes ayant un niveau de sécurité différent.</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Ex: menu </a:t>
                  </a:r>
                  <a:r>
                    <a:rPr lang="fr-FR" sz="1000" b="1" dirty="0">
                      <a:solidFill>
                        <a:srgbClr val="002776"/>
                      </a:solidFill>
                    </a:rPr>
                    <a:t>« Saisie Comptable » </a:t>
                  </a:r>
                </a:p>
              </p:txBody>
            </p:sp>
            <p:cxnSp>
              <p:nvCxnSpPr>
                <p:cNvPr id="22" name="Elbow Connector 21"/>
                <p:cNvCxnSpPr/>
                <p:nvPr/>
              </p:nvCxnSpPr>
              <p:spPr>
                <a:xfrm flipV="1">
                  <a:off x="4067944" y="3449621"/>
                  <a:ext cx="360040" cy="23693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grpSp>
        <p:cxnSp>
          <p:nvCxnSpPr>
            <p:cNvPr id="25" name="Elbow Connector 24"/>
            <p:cNvCxnSpPr/>
            <p:nvPr/>
          </p:nvCxnSpPr>
          <p:spPr>
            <a:xfrm>
              <a:off x="4067944" y="3464000"/>
              <a:ext cx="360040" cy="19511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755576" y="4149080"/>
            <a:ext cx="1224136" cy="9361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Ligne de commande applicative</a:t>
            </a:r>
          </a:p>
        </p:txBody>
      </p:sp>
      <p:grpSp>
        <p:nvGrpSpPr>
          <p:cNvPr id="11" name="Group 46"/>
          <p:cNvGrpSpPr/>
          <p:nvPr/>
        </p:nvGrpSpPr>
        <p:grpSpPr>
          <a:xfrm>
            <a:off x="2113535" y="4161274"/>
            <a:ext cx="6606008" cy="1138193"/>
            <a:chOff x="2113535" y="4161274"/>
            <a:chExt cx="6606008" cy="1138193"/>
          </a:xfrm>
        </p:grpSpPr>
        <p:sp>
          <p:nvSpPr>
            <p:cNvPr id="28" name="TextBox 27"/>
            <p:cNvSpPr txBox="1"/>
            <p:nvPr/>
          </p:nvSpPr>
          <p:spPr>
            <a:xfrm>
              <a:off x="2123728" y="4161274"/>
              <a:ext cx="6400885" cy="400110"/>
            </a:xfrm>
            <a:prstGeom prst="rect">
              <a:avLst/>
            </a:prstGeom>
            <a:noFill/>
          </p:spPr>
          <p:txBody>
            <a:bodyPr wrap="square" rtlCol="0">
              <a:spAutoFit/>
            </a:bodyPr>
            <a:lstStyle/>
            <a:p>
              <a:pPr>
                <a:buFont typeface="Arial" pitchFamily="34" charset="0"/>
                <a:buChar char="•"/>
              </a:pPr>
              <a:r>
                <a:rPr lang="fr-FR" sz="1000" dirty="0">
                  <a:solidFill>
                    <a:srgbClr val="002776"/>
                  </a:solidFill>
                </a:rPr>
                <a:t> Suivant les applications, existence de « lignes de commande » permettant d’appeler directement un programme, indépendamment de tout menu.</a:t>
              </a:r>
            </a:p>
          </p:txBody>
        </p:sp>
        <p:sp>
          <p:nvSpPr>
            <p:cNvPr id="29" name="Rectangle 28"/>
            <p:cNvSpPr/>
            <p:nvPr/>
          </p:nvSpPr>
          <p:spPr>
            <a:xfrm>
              <a:off x="2123728" y="4581128"/>
              <a:ext cx="2069797" cy="246221"/>
            </a:xfrm>
            <a:prstGeom prst="rect">
              <a:avLst/>
            </a:prstGeom>
          </p:spPr>
          <p:txBody>
            <a:bodyPr wrap="none">
              <a:spAutoFit/>
            </a:bodyPr>
            <a:lstStyle/>
            <a:p>
              <a:r>
                <a:rPr lang="fr-FR" sz="1000" dirty="0">
                  <a:solidFill>
                    <a:srgbClr val="002776"/>
                  </a:solidFill>
                </a:rPr>
                <a:t>Ex: menu </a:t>
              </a:r>
              <a:r>
                <a:rPr lang="fr-FR" sz="1000" b="1" dirty="0">
                  <a:solidFill>
                    <a:srgbClr val="002776"/>
                  </a:solidFill>
                </a:rPr>
                <a:t>« Saisie Comptable » </a:t>
              </a:r>
              <a:endParaRPr lang="fr-CH" dirty="0">
                <a:solidFill>
                  <a:srgbClr val="000000"/>
                </a:solidFill>
              </a:endParaRPr>
            </a:p>
          </p:txBody>
        </p:sp>
        <p:sp>
          <p:nvSpPr>
            <p:cNvPr id="30" name="Rectangle 29"/>
            <p:cNvSpPr/>
            <p:nvPr/>
          </p:nvSpPr>
          <p:spPr>
            <a:xfrm>
              <a:off x="4438177" y="4581128"/>
              <a:ext cx="4022255" cy="246221"/>
            </a:xfrm>
            <a:prstGeom prst="rect">
              <a:avLst/>
            </a:prstGeom>
          </p:spPr>
          <p:txBody>
            <a:bodyPr wrap="none">
              <a:spAutoFit/>
            </a:bodyPr>
            <a:lstStyle/>
            <a:p>
              <a:r>
                <a:rPr lang="fr-FR" sz="1000" dirty="0">
                  <a:solidFill>
                    <a:srgbClr val="002776"/>
                  </a:solidFill>
                </a:rPr>
                <a:t>Programme appelé: </a:t>
              </a:r>
              <a:r>
                <a:rPr lang="fr-FR" sz="1000" b="1" dirty="0">
                  <a:solidFill>
                    <a:srgbClr val="002776"/>
                  </a:solidFill>
                  <a:latin typeface="Courier New" pitchFamily="49" charset="0"/>
                  <a:cs typeface="Courier New" pitchFamily="49" charset="0"/>
                </a:rPr>
                <a:t>Pgm_Saisie1</a:t>
              </a:r>
              <a:r>
                <a:rPr lang="fr-FR" sz="1000" dirty="0">
                  <a:solidFill>
                    <a:srgbClr val="002776"/>
                  </a:solidFill>
                  <a:latin typeface="Courier New" pitchFamily="49" charset="0"/>
                  <a:cs typeface="Courier New" pitchFamily="49" charset="0"/>
                </a:rPr>
                <a:t> </a:t>
              </a:r>
              <a:r>
                <a:rPr lang="fr-FR" sz="1000" dirty="0">
                  <a:solidFill>
                    <a:srgbClr val="002776"/>
                  </a:solidFill>
                </a:rPr>
                <a:t>(pas d’auto-validation possible)</a:t>
              </a:r>
              <a:endParaRPr lang="fr-CH" dirty="0">
                <a:solidFill>
                  <a:srgbClr val="000000"/>
                </a:solidFill>
              </a:endParaRPr>
            </a:p>
          </p:txBody>
        </p:sp>
        <p:cxnSp>
          <p:nvCxnSpPr>
            <p:cNvPr id="32" name="Straight Arrow Connector 31"/>
            <p:cNvCxnSpPr>
              <a:stCxn id="29" idx="3"/>
              <a:endCxn id="30" idx="1"/>
            </p:cNvCxnSpPr>
            <p:nvPr/>
          </p:nvCxnSpPr>
          <p:spPr>
            <a:xfrm>
              <a:off x="4193525" y="4704239"/>
              <a:ext cx="24465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113535" y="4899357"/>
              <a:ext cx="1715534" cy="400110"/>
            </a:xfrm>
            <a:prstGeom prst="rect">
              <a:avLst/>
            </a:prstGeom>
          </p:spPr>
          <p:txBody>
            <a:bodyPr wrap="none">
              <a:spAutoFit/>
            </a:bodyPr>
            <a:lstStyle/>
            <a:p>
              <a:r>
                <a:rPr lang="fr-FR" sz="1000" dirty="0">
                  <a:solidFill>
                    <a:srgbClr val="002776"/>
                  </a:solidFill>
                </a:rPr>
                <a:t>Ex: via ligne de commande</a:t>
              </a:r>
              <a:endParaRPr lang="fr-CH" dirty="0">
                <a:solidFill>
                  <a:srgbClr val="000000"/>
                </a:solidFill>
              </a:endParaRPr>
            </a:p>
            <a:p>
              <a:r>
                <a:rPr lang="fr-CH" sz="1000" dirty="0">
                  <a:solidFill>
                    <a:srgbClr val="002776"/>
                  </a:solidFill>
                </a:rPr>
                <a:t>      (alternative)</a:t>
              </a:r>
              <a:endParaRPr lang="fr-FR" sz="1000" dirty="0">
                <a:solidFill>
                  <a:srgbClr val="002776"/>
                </a:solidFill>
              </a:endParaRPr>
            </a:p>
          </p:txBody>
        </p:sp>
        <p:sp>
          <p:nvSpPr>
            <p:cNvPr id="34" name="Rectangle 33"/>
            <p:cNvSpPr/>
            <p:nvPr/>
          </p:nvSpPr>
          <p:spPr>
            <a:xfrm>
              <a:off x="4427984" y="4899357"/>
              <a:ext cx="4291559" cy="246221"/>
            </a:xfrm>
            <a:prstGeom prst="rect">
              <a:avLst/>
            </a:prstGeom>
          </p:spPr>
          <p:txBody>
            <a:bodyPr wrap="none">
              <a:spAutoFit/>
            </a:bodyPr>
            <a:lstStyle/>
            <a:p>
              <a:r>
                <a:rPr lang="fr-FR" sz="1000" dirty="0">
                  <a:solidFill>
                    <a:srgbClr val="002776"/>
                  </a:solidFill>
                </a:rPr>
                <a:t>Appel possible du programme: </a:t>
              </a:r>
              <a:r>
                <a:rPr lang="fr-FR" sz="1000" b="1" dirty="0">
                  <a:solidFill>
                    <a:srgbClr val="002776"/>
                  </a:solidFill>
                  <a:latin typeface="Courier New" pitchFamily="49" charset="0"/>
                  <a:cs typeface="Courier New" pitchFamily="49" charset="0"/>
                </a:rPr>
                <a:t>Pgm_Saisie2</a:t>
              </a:r>
              <a:r>
                <a:rPr lang="fr-FR" sz="1000" dirty="0">
                  <a:solidFill>
                    <a:srgbClr val="002776"/>
                  </a:solidFill>
                  <a:latin typeface="Courier New" pitchFamily="49" charset="0"/>
                  <a:cs typeface="Courier New" pitchFamily="49" charset="0"/>
                </a:rPr>
                <a:t> </a:t>
              </a:r>
              <a:r>
                <a:rPr lang="fr-FR" sz="1000" dirty="0">
                  <a:solidFill>
                    <a:srgbClr val="002776"/>
                  </a:solidFill>
                </a:rPr>
                <a:t>(auto-validation possible)</a:t>
              </a:r>
              <a:endParaRPr lang="fr-CH" dirty="0">
                <a:solidFill>
                  <a:srgbClr val="000000"/>
                </a:solidFill>
              </a:endParaRPr>
            </a:p>
          </p:txBody>
        </p:sp>
        <p:cxnSp>
          <p:nvCxnSpPr>
            <p:cNvPr id="35" name="Straight Arrow Connector 34"/>
            <p:cNvCxnSpPr>
              <a:endCxn id="34" idx="1"/>
            </p:cNvCxnSpPr>
            <p:nvPr/>
          </p:nvCxnSpPr>
          <p:spPr>
            <a:xfrm>
              <a:off x="3829069" y="5022467"/>
              <a:ext cx="598915"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6" name="Rectangle 35"/>
          <p:cNvSpPr/>
          <p:nvPr/>
        </p:nvSpPr>
        <p:spPr>
          <a:xfrm>
            <a:off x="755576" y="5517232"/>
            <a:ext cx="1224136" cy="57606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Logs</a:t>
            </a:r>
          </a:p>
        </p:txBody>
      </p:sp>
      <p:sp>
        <p:nvSpPr>
          <p:cNvPr id="37" name="TextBox 36"/>
          <p:cNvSpPr txBox="1"/>
          <p:nvPr/>
        </p:nvSpPr>
        <p:spPr>
          <a:xfrm>
            <a:off x="2123728" y="5529426"/>
            <a:ext cx="6696743" cy="861774"/>
          </a:xfrm>
          <a:prstGeom prst="rect">
            <a:avLst/>
          </a:prstGeom>
          <a:noFill/>
        </p:spPr>
        <p:txBody>
          <a:bodyPr wrap="square" rtlCol="0">
            <a:spAutoFit/>
          </a:bodyPr>
          <a:lstStyle/>
          <a:p>
            <a:pPr>
              <a:buFont typeface="Arial" pitchFamily="34" charset="0"/>
              <a:buChar char="•"/>
            </a:pPr>
            <a:r>
              <a:rPr lang="fr-FR" sz="1000" dirty="0">
                <a:solidFill>
                  <a:srgbClr val="002776"/>
                </a:solidFill>
              </a:rPr>
              <a:t> Paramétrage des journaux d’évènement (logs) applicatifs:</a:t>
            </a:r>
            <a:br>
              <a:rPr lang="fr-FR" sz="1000" dirty="0">
                <a:solidFill>
                  <a:srgbClr val="002776"/>
                </a:solidFill>
              </a:rPr>
            </a:br>
            <a:r>
              <a:rPr lang="fr-FR" sz="1000" dirty="0">
                <a:solidFill>
                  <a:srgbClr val="002776"/>
                </a:solidFill>
              </a:rPr>
              <a:t> 	- types d’évènements applicatifs enregistrés?</a:t>
            </a:r>
          </a:p>
          <a:p>
            <a:pPr lvl="2">
              <a:buFontTx/>
              <a:buChar char="-"/>
            </a:pPr>
            <a:r>
              <a:rPr lang="fr-FR" sz="1000" dirty="0">
                <a:solidFill>
                  <a:srgbClr val="002776"/>
                </a:solidFill>
              </a:rPr>
              <a:t> traçabilité des actions utilisateurs? (basée sur les besoin métier et sur les risques)</a:t>
            </a:r>
          </a:p>
          <a:p>
            <a:pPr lvl="2">
              <a:buFontTx/>
              <a:buChar char="-"/>
            </a:pPr>
            <a:r>
              <a:rPr lang="fr-FR" sz="1000" dirty="0">
                <a:solidFill>
                  <a:srgbClr val="002776"/>
                </a:solidFill>
              </a:rPr>
              <a:t> intégrité des logs? (quid d’une interruption / interruption de séquence)?</a:t>
            </a:r>
            <a:endParaRPr lang="fr-FR" sz="1000" b="1" dirty="0">
              <a:solidFill>
                <a:srgbClr val="002776"/>
              </a:solidFill>
            </a:endParaRPr>
          </a:p>
          <a:p>
            <a:pPr lvl="2">
              <a:buFontTx/>
              <a:buChar char="-"/>
            </a:pPr>
            <a:r>
              <a:rPr lang="fr-FR" sz="1000" b="1" dirty="0">
                <a:solidFill>
                  <a:srgbClr val="002776"/>
                </a:solidFill>
              </a:rPr>
              <a:t> etc.</a:t>
            </a:r>
          </a:p>
        </p:txBody>
      </p:sp>
      <p:cxnSp>
        <p:nvCxnSpPr>
          <p:cNvPr id="38" name="Straight Connector 37"/>
          <p:cNvCxnSpPr/>
          <p:nvPr/>
        </p:nvCxnSpPr>
        <p:spPr>
          <a:xfrm>
            <a:off x="755576" y="2852936"/>
            <a:ext cx="74888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55576" y="4005064"/>
            <a:ext cx="74888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55576" y="5373216"/>
            <a:ext cx="748883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5653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marL="228600" lvl="1" indent="-228600" eaLnBrk="1" hangingPunct="1">
              <a:buAutoNum type="arabicParenR"/>
              <a:defRPr/>
            </a:pPr>
            <a:r>
              <a:rPr lang="fr-FR" sz="1200" b="1" dirty="0" smtClean="0"/>
              <a:t>Contrôles généraux informatiques liés à une application </a:t>
            </a:r>
            <a:r>
              <a:rPr lang="fr-FR" sz="1200" dirty="0" smtClean="0"/>
              <a:t>(suite):</a:t>
            </a:r>
          </a:p>
          <a:p>
            <a:pPr marL="228600" lvl="1" indent="-228600" eaLnBrk="1" hangingPunct="1">
              <a:buAutoNum type="arabicParenR"/>
              <a:defRPr/>
            </a:pPr>
            <a:endParaRPr lang="fr-FR" sz="1200" dirty="0"/>
          </a:p>
          <a:p>
            <a:pPr marL="228600" lvl="1" indent="-228600" eaLnBrk="1" hangingPunct="1">
              <a:buAutoNum type="arabicParenR"/>
              <a:defRPr/>
            </a:pPr>
            <a:endParaRPr lang="fr-FR" sz="1200" dirty="0" smtClean="0"/>
          </a:p>
          <a:p>
            <a:pPr marL="228600" lvl="1" indent="-228600" eaLnBrk="1" hangingPunct="1">
              <a:buAutoNum type="arabicParenR"/>
              <a:defRPr/>
            </a:pPr>
            <a:endParaRPr lang="fr-FR" sz="1200" dirty="0"/>
          </a:p>
          <a:p>
            <a:pPr marL="228600" lvl="1" indent="-228600" eaLnBrk="1" hangingPunct="1">
              <a:buAutoNum type="arabicParenR"/>
              <a:defRPr/>
            </a:pPr>
            <a:endParaRPr lang="fr-FR" sz="1200" dirty="0" smtClean="0"/>
          </a:p>
          <a:p>
            <a:pPr marL="228600" lvl="1" indent="-228600" eaLnBrk="1" hangingPunct="1">
              <a:buAutoNum type="arabicParenR"/>
              <a:defRPr/>
            </a:pPr>
            <a:endParaRPr lang="fr-FR" sz="1200" dirty="0" smtClean="0"/>
          </a:p>
          <a:p>
            <a:pPr marL="228600" lvl="1" indent="-228600" eaLnBrk="1" hangingPunct="1">
              <a:buAutoNum type="arabicParenR"/>
              <a:defRPr/>
            </a:pPr>
            <a:endParaRPr lang="fr-FR" sz="1200" dirty="0"/>
          </a:p>
          <a:p>
            <a:pPr marL="228600" lvl="1" indent="-228600" eaLnBrk="1" hangingPunct="1">
              <a:buFont typeface="Arial" pitchFamily="34" charset="0"/>
              <a:buAutoNum type="arabicParenR"/>
              <a:defRPr/>
            </a:pPr>
            <a:endParaRPr lang="fr-FR" sz="1200" b="1" dirty="0" smtClean="0"/>
          </a:p>
          <a:p>
            <a:pPr marL="228600" lvl="1" indent="-228600" eaLnBrk="1" hangingPunct="1">
              <a:buFont typeface="Arial" pitchFamily="34" charset="0"/>
              <a:buAutoNum type="arabicParenR"/>
              <a:defRPr/>
            </a:pPr>
            <a:r>
              <a:rPr lang="fr-FR" sz="1200" b="1" dirty="0" smtClean="0"/>
              <a:t>Contrôles applicatifs</a:t>
            </a:r>
            <a:r>
              <a:rPr lang="fr-FR" sz="1200" dirty="0" smtClean="0"/>
              <a:t> (spécifiques à chaque application):</a:t>
            </a:r>
            <a:endParaRPr lang="fr-FR" sz="1200" dirty="0"/>
          </a:p>
          <a:p>
            <a:pPr marL="228600" lvl="1" indent="-228600" eaLnBrk="1" hangingPunct="1">
              <a:buAutoNum type="arabicParenR"/>
              <a:defRPr/>
            </a:pPr>
            <a:endParaRPr lang="fr-FR" sz="1200" dirty="0" smtClean="0"/>
          </a:p>
          <a:p>
            <a:pPr marL="406740" lvl="2" indent="-228600" eaLnBrk="1" hangingPunct="1">
              <a:buNone/>
              <a:defRPr/>
            </a:pPr>
            <a:endParaRPr lang="fr-FR" sz="105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None/>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755576" y="1412776"/>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b="1" dirty="0">
                <a:solidFill>
                  <a:srgbClr val="002776"/>
                </a:solidFill>
              </a:rPr>
              <a:t>Gestion des changements</a:t>
            </a:r>
            <a:endParaRPr lang="fr-CH" sz="1050" b="1" dirty="0">
              <a:solidFill>
                <a:srgbClr val="002776"/>
              </a:solidFill>
            </a:endParaRPr>
          </a:p>
        </p:txBody>
      </p:sp>
      <p:sp>
        <p:nvSpPr>
          <p:cNvPr id="9" name="TextBox 8"/>
          <p:cNvSpPr txBox="1"/>
          <p:nvPr/>
        </p:nvSpPr>
        <p:spPr>
          <a:xfrm>
            <a:off x="2123727" y="1362834"/>
            <a:ext cx="6400885" cy="692497"/>
          </a:xfrm>
          <a:prstGeom prst="rect">
            <a:avLst/>
          </a:prstGeom>
          <a:noFill/>
        </p:spPr>
        <p:txBody>
          <a:bodyPr wrap="square" rtlCol="0">
            <a:spAutoFit/>
          </a:bodyPr>
          <a:lstStyle/>
          <a:p>
            <a:pPr>
              <a:buFont typeface="Arial" pitchFamily="34" charset="0"/>
              <a:buChar char="•"/>
            </a:pPr>
            <a:r>
              <a:rPr lang="fr-FR" sz="1000" dirty="0">
                <a:solidFill>
                  <a:srgbClr val="002776"/>
                </a:solidFill>
              </a:rPr>
              <a:t> Accès aux environnements de Test et Pré-production? (Confidentialité des données?)</a:t>
            </a:r>
            <a:br>
              <a:rPr lang="fr-FR" sz="1000" dirty="0">
                <a:solidFill>
                  <a:srgbClr val="002776"/>
                </a:solidFill>
              </a:rPr>
            </a:br>
            <a:endParaRPr lang="fr-FR" sz="1000" dirty="0">
              <a:solidFill>
                <a:srgbClr val="002776"/>
              </a:solidFill>
            </a:endParaRPr>
          </a:p>
          <a:p>
            <a:pPr>
              <a:buFont typeface="Arial" pitchFamily="34" charset="0"/>
              <a:buChar char="•"/>
            </a:pPr>
            <a:r>
              <a:rPr lang="fr-FR" sz="1000" dirty="0">
                <a:solidFill>
                  <a:srgbClr val="002776"/>
                </a:solidFill>
              </a:rPr>
              <a:t> Sécurité des Transports en Production (SAP) / intégrité des changements? </a:t>
            </a:r>
            <a:br>
              <a:rPr lang="fr-FR" sz="1000" dirty="0">
                <a:solidFill>
                  <a:srgbClr val="002776"/>
                </a:solidFill>
              </a:rPr>
            </a:br>
            <a:r>
              <a:rPr lang="fr-FR" sz="900" dirty="0">
                <a:solidFill>
                  <a:srgbClr val="002776"/>
                </a:solidFill>
              </a:rPr>
              <a:t>(existence d’un processus standard et formel de gestion des changements au niveau applicatif) </a:t>
            </a:r>
            <a:endParaRPr lang="fr-FR" sz="1000" dirty="0">
              <a:solidFill>
                <a:srgbClr val="002776"/>
              </a:solidFill>
            </a:endParaRPr>
          </a:p>
        </p:txBody>
      </p:sp>
      <p:sp>
        <p:nvSpPr>
          <p:cNvPr id="10" name="Rectangle 9"/>
          <p:cNvSpPr/>
          <p:nvPr/>
        </p:nvSpPr>
        <p:spPr>
          <a:xfrm>
            <a:off x="755576" y="3212976"/>
            <a:ext cx="1224136" cy="6480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Contrôles sur saisies manuelles</a:t>
            </a:r>
          </a:p>
        </p:txBody>
      </p:sp>
      <p:sp>
        <p:nvSpPr>
          <p:cNvPr id="27" name="Rectangle 26"/>
          <p:cNvSpPr/>
          <p:nvPr/>
        </p:nvSpPr>
        <p:spPr>
          <a:xfrm>
            <a:off x="755576" y="4221088"/>
            <a:ext cx="1224136" cy="9361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Qualité / fiabilité des traitements</a:t>
            </a:r>
          </a:p>
        </p:txBody>
      </p:sp>
      <p:sp>
        <p:nvSpPr>
          <p:cNvPr id="37" name="TextBox 36"/>
          <p:cNvSpPr txBox="1"/>
          <p:nvPr/>
        </p:nvSpPr>
        <p:spPr>
          <a:xfrm>
            <a:off x="2051720" y="4223410"/>
            <a:ext cx="6696743" cy="553998"/>
          </a:xfrm>
          <a:prstGeom prst="rect">
            <a:avLst/>
          </a:prstGeom>
          <a:noFill/>
        </p:spPr>
        <p:txBody>
          <a:bodyPr wrap="square" rtlCol="0">
            <a:spAutoFit/>
          </a:bodyPr>
          <a:lstStyle/>
          <a:p>
            <a:pPr>
              <a:buFont typeface="Arial" pitchFamily="34" charset="0"/>
              <a:buChar char="•"/>
            </a:pPr>
            <a:r>
              <a:rPr lang="fr-FR" sz="1000" dirty="0">
                <a:solidFill>
                  <a:srgbClr val="002776"/>
                </a:solidFill>
              </a:rPr>
              <a:t> Dans quelle mesure les contrôles applicatifs sont-ils alignés avec les besoins métier?</a:t>
            </a:r>
            <a:br>
              <a:rPr lang="fr-FR" sz="1000" dirty="0">
                <a:solidFill>
                  <a:srgbClr val="002776"/>
                </a:solidFill>
              </a:rPr>
            </a:br>
            <a:endParaRPr lang="fr-FR" sz="1000" dirty="0">
              <a:solidFill>
                <a:srgbClr val="002776"/>
              </a:solidFill>
            </a:endParaRPr>
          </a:p>
          <a:p>
            <a:pPr>
              <a:buFont typeface="Arial" pitchFamily="34" charset="0"/>
              <a:buChar char="•"/>
            </a:pPr>
            <a:r>
              <a:rPr lang="fr-FR" sz="1000" dirty="0">
                <a:solidFill>
                  <a:srgbClr val="002776"/>
                </a:solidFill>
              </a:rPr>
              <a:t> De quels éléments spécifiques dépend la fiabilité des traitements informatiques de l’application?</a:t>
            </a:r>
            <a:endParaRPr lang="fr-FR" sz="1000" b="1" dirty="0">
              <a:solidFill>
                <a:srgbClr val="002776"/>
              </a:solidFill>
            </a:endParaRPr>
          </a:p>
        </p:txBody>
      </p:sp>
      <p:cxnSp>
        <p:nvCxnSpPr>
          <p:cNvPr id="46" name="Straight Connector 45"/>
          <p:cNvCxnSpPr/>
          <p:nvPr/>
        </p:nvCxnSpPr>
        <p:spPr>
          <a:xfrm>
            <a:off x="755576" y="4077072"/>
            <a:ext cx="7488832"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123728" y="3212976"/>
            <a:ext cx="6400885" cy="861774"/>
          </a:xfrm>
          <a:prstGeom prst="rect">
            <a:avLst/>
          </a:prstGeom>
          <a:noFill/>
        </p:spPr>
        <p:txBody>
          <a:bodyPr wrap="square" rtlCol="0">
            <a:spAutoFit/>
          </a:bodyPr>
          <a:lstStyle/>
          <a:p>
            <a:r>
              <a:rPr lang="fr-FR" sz="1000" b="1" dirty="0">
                <a:solidFill>
                  <a:srgbClr val="002776"/>
                </a:solidFill>
              </a:rPr>
              <a:t>Contrôles programmés -&gt; analyse au cas par cas </a:t>
            </a:r>
            <a:r>
              <a:rPr lang="fr-FR" sz="1000" b="1" u="sng" dirty="0">
                <a:solidFill>
                  <a:srgbClr val="002776"/>
                </a:solidFill>
              </a:rPr>
              <a:t>en fonction des besoins métier </a:t>
            </a:r>
            <a:r>
              <a:rPr lang="fr-FR" sz="1000" b="1" dirty="0">
                <a:solidFill>
                  <a:srgbClr val="002776"/>
                </a:solidFill>
              </a:rPr>
              <a:t>et des risques d’erreur:</a:t>
            </a:r>
            <a:br>
              <a:rPr lang="fr-FR" sz="1000" b="1" dirty="0">
                <a:solidFill>
                  <a:srgbClr val="002776"/>
                </a:solidFill>
              </a:rPr>
            </a:br>
            <a:r>
              <a:rPr lang="fr-FR" sz="1000" dirty="0">
                <a:solidFill>
                  <a:srgbClr val="002776"/>
                </a:solidFill>
              </a:rPr>
              <a:t>exemples: 	- valeurs négatives ou nulles dans champ Montant, Taux d’intérêt, etc.?</a:t>
            </a:r>
            <a:br>
              <a:rPr lang="fr-FR" sz="1000" dirty="0">
                <a:solidFill>
                  <a:srgbClr val="002776"/>
                </a:solidFill>
              </a:rPr>
            </a:br>
            <a:r>
              <a:rPr lang="fr-FR" sz="1000" dirty="0">
                <a:solidFill>
                  <a:srgbClr val="002776"/>
                </a:solidFill>
              </a:rPr>
              <a:t>	- limites (ex: contrôle VISA si débit &gt; cash disponible sur compte client)</a:t>
            </a:r>
            <a:br>
              <a:rPr lang="fr-FR" sz="1000" dirty="0">
                <a:solidFill>
                  <a:srgbClr val="002776"/>
                </a:solidFill>
              </a:rPr>
            </a:br>
            <a:r>
              <a:rPr lang="fr-FR" sz="1000" dirty="0">
                <a:solidFill>
                  <a:srgbClr val="002776"/>
                </a:solidFill>
              </a:rPr>
              <a:t>	- </a:t>
            </a:r>
            <a:r>
              <a:rPr lang="fr-FR" sz="1000" b="1" dirty="0">
                <a:solidFill>
                  <a:srgbClr val="002776"/>
                </a:solidFill>
              </a:rPr>
              <a:t>etc.</a:t>
            </a:r>
          </a:p>
        </p:txBody>
      </p:sp>
      <p:sp>
        <p:nvSpPr>
          <p:cNvPr id="41" name="Rectangle 40"/>
          <p:cNvSpPr/>
          <p:nvPr/>
        </p:nvSpPr>
        <p:spPr>
          <a:xfrm>
            <a:off x="3851920" y="2178576"/>
            <a:ext cx="4752528" cy="36004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fr-CH" sz="1050" b="1" dirty="0">
                <a:solidFill>
                  <a:srgbClr val="002776"/>
                </a:solidFill>
              </a:rPr>
              <a:t>Il est important de couvrir en premier lieu les risques liés à l’environnement informatique via les contrôles généraux informatiques.</a:t>
            </a:r>
          </a:p>
        </p:txBody>
      </p:sp>
      <p:sp>
        <p:nvSpPr>
          <p:cNvPr id="42" name="Rectangle 41"/>
          <p:cNvSpPr/>
          <p:nvPr/>
        </p:nvSpPr>
        <p:spPr>
          <a:xfrm>
            <a:off x="755576" y="2114568"/>
            <a:ext cx="2808312" cy="553998"/>
          </a:xfrm>
          <a:prstGeom prst="rect">
            <a:avLst/>
          </a:prstGeom>
        </p:spPr>
        <p:txBody>
          <a:bodyPr wrap="square">
            <a:spAutoFit/>
          </a:bodyPr>
          <a:lstStyle/>
          <a:p>
            <a:r>
              <a:rPr lang="fr-FR" sz="1000" b="1" dirty="0">
                <a:solidFill>
                  <a:srgbClr val="002776"/>
                </a:solidFill>
              </a:rPr>
              <a:t>Pré-requis: environnement de contrôle fiable </a:t>
            </a:r>
            <a:r>
              <a:rPr lang="fr-FR" sz="1000" dirty="0">
                <a:solidFill>
                  <a:srgbClr val="002776"/>
                </a:solidFill>
              </a:rPr>
              <a:t>(accès logiques / changements / sécurité système /  sécurité physique, etc.)</a:t>
            </a:r>
            <a:endParaRPr lang="fr-CH" sz="1200" dirty="0">
              <a:solidFill>
                <a:srgbClr val="000000"/>
              </a:solidFill>
            </a:endParaRPr>
          </a:p>
        </p:txBody>
      </p:sp>
      <p:sp>
        <p:nvSpPr>
          <p:cNvPr id="43" name="Right Arrow 42"/>
          <p:cNvSpPr/>
          <p:nvPr/>
        </p:nvSpPr>
        <p:spPr>
          <a:xfrm>
            <a:off x="3419872" y="2204864"/>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44" name="Rectangle 43"/>
          <p:cNvSpPr/>
          <p:nvPr/>
        </p:nvSpPr>
        <p:spPr>
          <a:xfrm>
            <a:off x="1115616" y="1844824"/>
            <a:ext cx="418704" cy="246221"/>
          </a:xfrm>
          <a:prstGeom prst="rect">
            <a:avLst/>
          </a:prstGeom>
        </p:spPr>
        <p:txBody>
          <a:bodyPr wrap="none">
            <a:spAutoFit/>
          </a:bodyPr>
          <a:lstStyle/>
          <a:p>
            <a:r>
              <a:rPr lang="fr-FR" sz="1000" b="1" dirty="0">
                <a:solidFill>
                  <a:srgbClr val="7030A0"/>
                </a:solidFill>
              </a:rPr>
              <a:t>Etc.</a:t>
            </a:r>
            <a:endParaRPr lang="fr-CH" dirty="0">
              <a:solidFill>
                <a:srgbClr val="7030A0"/>
              </a:solidFill>
            </a:endParaRPr>
          </a:p>
        </p:txBody>
      </p:sp>
    </p:spTree>
    <p:extLst>
      <p:ext uri="{BB962C8B-B14F-4D97-AF65-F5344CB8AC3E}">
        <p14:creationId xmlns:p14="http://schemas.microsoft.com/office/powerpoint/2010/main" val="1111811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3779912" y="2708920"/>
            <a:ext cx="2016224" cy="1872208"/>
          </a:xfrm>
          <a:prstGeom prst="ellipse">
            <a:avLst/>
          </a:prstGeom>
          <a:solidFill>
            <a:srgbClr val="D1E0FF">
              <a:alpha val="36078"/>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graphicFrame>
        <p:nvGraphicFramePr>
          <p:cNvPr id="1030" name="Object 6"/>
          <p:cNvGraphicFramePr>
            <a:graphicFrameLocks noChangeAspect="1"/>
          </p:cNvGraphicFramePr>
          <p:nvPr/>
        </p:nvGraphicFramePr>
        <p:xfrm>
          <a:off x="2411760" y="2420888"/>
          <a:ext cx="6131419" cy="3921131"/>
        </p:xfrm>
        <a:graphic>
          <a:graphicData uri="http://schemas.openxmlformats.org/presentationml/2006/ole">
            <mc:AlternateContent xmlns:mc="http://schemas.openxmlformats.org/markup-compatibility/2006">
              <mc:Choice xmlns:v="urn:schemas-microsoft-com:vml" Requires="v">
                <p:oleObj spid="_x0000_s113757" name="Visio" r:id="rId4" imgW="9022842" imgH="5769864" progId="Visio.Drawing.11">
                  <p:embed/>
                </p:oleObj>
              </mc:Choice>
              <mc:Fallback>
                <p:oleObj name="Visio" r:id="rId4" imgW="9022842" imgH="5769864" progId="Visio.Drawing.11">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2420888"/>
                        <a:ext cx="6131419" cy="392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5"/>
          <p:cNvSpPr>
            <a:spLocks noGrp="1"/>
          </p:cNvSpPr>
          <p:nvPr>
            <p:ph idx="1"/>
          </p:nvPr>
        </p:nvSpPr>
        <p:spPr>
          <a:xfrm>
            <a:off x="404813" y="1124745"/>
            <a:ext cx="8055619" cy="576064"/>
          </a:xfrm>
        </p:spPr>
        <p:txBody>
          <a:bodyPr/>
          <a:lstStyle/>
          <a:p>
            <a:pPr lvl="1" eaLnBrk="1" hangingPunct="1">
              <a:defRPr/>
            </a:pPr>
            <a:r>
              <a:rPr lang="fr-FR" sz="1600" b="1" dirty="0" smtClean="0"/>
              <a:t>Exemple 1: Processus de paiement - sécurité d’une application bancaire</a:t>
            </a:r>
            <a:endParaRPr lang="fr-FR" sz="1200" dirty="0"/>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11" name="TextBox 10"/>
          <p:cNvSpPr txBox="1"/>
          <p:nvPr/>
        </p:nvSpPr>
        <p:spPr>
          <a:xfrm>
            <a:off x="611560" y="1628800"/>
            <a:ext cx="3456384" cy="3254737"/>
          </a:xfrm>
          <a:prstGeom prst="rect">
            <a:avLst/>
          </a:prstGeom>
          <a:noFill/>
        </p:spPr>
        <p:txBody>
          <a:bodyPr wrap="square" rtlCol="0">
            <a:spAutoFit/>
          </a:bodyPr>
          <a:lstStyle/>
          <a:p>
            <a:r>
              <a:rPr lang="fr-FR" sz="1100" b="1" dirty="0">
                <a:solidFill>
                  <a:srgbClr val="7030A0"/>
                </a:solidFill>
              </a:rPr>
              <a:t>Besoin Métier:</a:t>
            </a:r>
            <a:br>
              <a:rPr lang="fr-FR" sz="1100" b="1" dirty="0">
                <a:solidFill>
                  <a:srgbClr val="7030A0"/>
                </a:solidFill>
              </a:rPr>
            </a:br>
            <a:r>
              <a:rPr lang="fr-FR" sz="1100" b="1" dirty="0">
                <a:solidFill>
                  <a:srgbClr val="7030A0"/>
                </a:solidFill>
              </a:rPr>
              <a:t> </a:t>
            </a:r>
          </a:p>
          <a:p>
            <a:pPr>
              <a:buFont typeface="Arial" pitchFamily="34" charset="0"/>
              <a:buChar char="•"/>
            </a:pPr>
            <a:r>
              <a:rPr lang="fr-FR" sz="1100" b="1" dirty="0">
                <a:solidFill>
                  <a:srgbClr val="7030A0"/>
                </a:solidFill>
              </a:rPr>
              <a:t> </a:t>
            </a:r>
            <a:r>
              <a:rPr lang="fr-FR" sz="1100" b="1" dirty="0">
                <a:solidFill>
                  <a:srgbClr val="002776"/>
                </a:solidFill>
              </a:rPr>
              <a:t>Contrôles d’accès et ségrégation des tâches </a:t>
            </a:r>
            <a:r>
              <a:rPr lang="fr-FR" sz="1000" dirty="0">
                <a:solidFill>
                  <a:srgbClr val="002776"/>
                </a:solidFill>
              </a:rPr>
              <a:t>entre </a:t>
            </a:r>
            <a:r>
              <a:rPr lang="fr-FR" sz="1000" dirty="0" err="1">
                <a:solidFill>
                  <a:srgbClr val="002776"/>
                </a:solidFill>
              </a:rPr>
              <a:t>Front-Office</a:t>
            </a:r>
            <a:r>
              <a:rPr lang="fr-FR" sz="1000" dirty="0">
                <a:solidFill>
                  <a:srgbClr val="002776"/>
                </a:solidFill>
              </a:rPr>
              <a:t> / Middle Office / </a:t>
            </a:r>
            <a:r>
              <a:rPr lang="fr-FR" sz="1000" dirty="0" err="1">
                <a:solidFill>
                  <a:srgbClr val="002776"/>
                </a:solidFill>
              </a:rPr>
              <a:t>Back-Office</a:t>
            </a:r>
            <a:r>
              <a:rPr lang="fr-FR" sz="1000" dirty="0">
                <a:solidFill>
                  <a:srgbClr val="002776"/>
                </a:solidFill>
              </a:rPr>
              <a:t> / </a:t>
            </a:r>
            <a:r>
              <a:rPr lang="fr-FR" sz="1000" dirty="0" err="1">
                <a:solidFill>
                  <a:srgbClr val="002776"/>
                </a:solidFill>
              </a:rPr>
              <a:t>Compliance</a:t>
            </a:r>
            <a:r>
              <a:rPr lang="fr-FR" sz="1000" dirty="0">
                <a:solidFill>
                  <a:srgbClr val="002776"/>
                </a:solidFill>
              </a:rPr>
              <a:t>, etc.</a:t>
            </a:r>
            <a:br>
              <a:rPr lang="fr-FR" sz="1000" dirty="0">
                <a:solidFill>
                  <a:srgbClr val="002776"/>
                </a:solidFill>
              </a:rPr>
            </a:br>
            <a:r>
              <a:rPr lang="fr-FR" sz="1000" i="1" dirty="0">
                <a:solidFill>
                  <a:srgbClr val="002776"/>
                </a:solidFill>
              </a:rPr>
              <a:t> exemples: </a:t>
            </a:r>
            <a:endParaRPr lang="fr-FR" sz="1000" dirty="0">
              <a:solidFill>
                <a:srgbClr val="002776"/>
              </a:solidFill>
            </a:endParaRPr>
          </a:p>
          <a:p>
            <a:pPr marL="174625" lvl="1">
              <a:buFontTx/>
              <a:buChar char="-"/>
            </a:pPr>
            <a:r>
              <a:rPr lang="fr-FR" sz="1000" dirty="0">
                <a:solidFill>
                  <a:srgbClr val="002776"/>
                </a:solidFill>
              </a:rPr>
              <a:t> Restriction d’accès par fonction (ex: Front vs Middle)</a:t>
            </a:r>
            <a:br>
              <a:rPr lang="fr-FR" sz="1000" dirty="0">
                <a:solidFill>
                  <a:srgbClr val="002776"/>
                </a:solidFill>
              </a:rPr>
            </a:br>
            <a:r>
              <a:rPr lang="fr-FR" sz="1000" dirty="0">
                <a:solidFill>
                  <a:srgbClr val="002776"/>
                </a:solidFill>
              </a:rPr>
              <a:t>- Restrictions d’accès au sein d’une fonction</a:t>
            </a:r>
          </a:p>
          <a:p>
            <a:pPr marL="174625" lvl="1"/>
            <a:r>
              <a:rPr lang="fr-FR" sz="1000" dirty="0">
                <a:solidFill>
                  <a:srgbClr val="002776"/>
                </a:solidFill>
              </a:rPr>
              <a:t>(ex: Front: accès au groupe de Clients X par équipe Y)</a:t>
            </a:r>
          </a:p>
          <a:p>
            <a:endParaRPr lang="fr-FR" sz="1100" dirty="0">
              <a:solidFill>
                <a:srgbClr val="002776"/>
              </a:solidFill>
            </a:endParaRPr>
          </a:p>
          <a:p>
            <a:pPr>
              <a:buFont typeface="Arial" pitchFamily="34" charset="0"/>
              <a:buChar char="•"/>
            </a:pPr>
            <a:r>
              <a:rPr lang="fr-FR" sz="1100" dirty="0">
                <a:solidFill>
                  <a:srgbClr val="002776"/>
                </a:solidFill>
              </a:rPr>
              <a:t>  </a:t>
            </a:r>
            <a:r>
              <a:rPr lang="fr-FR" sz="1100" b="1" dirty="0">
                <a:solidFill>
                  <a:srgbClr val="002776"/>
                </a:solidFill>
              </a:rPr>
              <a:t>Intégrité du paramétrage applicatif</a:t>
            </a:r>
          </a:p>
          <a:p>
            <a:r>
              <a:rPr lang="fr-FR" sz="1000" i="1" dirty="0">
                <a:solidFill>
                  <a:srgbClr val="002776"/>
                </a:solidFill>
              </a:rPr>
              <a:t>exemples: </a:t>
            </a:r>
            <a:r>
              <a:rPr lang="fr-FR" sz="1000" dirty="0">
                <a:solidFill>
                  <a:srgbClr val="002776"/>
                </a:solidFill>
              </a:rPr>
              <a:t/>
            </a:r>
            <a:br>
              <a:rPr lang="fr-FR" sz="1000" dirty="0">
                <a:solidFill>
                  <a:srgbClr val="002776"/>
                </a:solidFill>
              </a:rPr>
            </a:br>
            <a:r>
              <a:rPr lang="fr-FR" sz="1000" dirty="0">
                <a:solidFill>
                  <a:srgbClr val="002776"/>
                </a:solidFill>
              </a:rPr>
              <a:t>- contrôle VISA si compte client rendu débiteur par un ordre.</a:t>
            </a:r>
            <a:br>
              <a:rPr lang="fr-FR" sz="1000" dirty="0">
                <a:solidFill>
                  <a:srgbClr val="002776"/>
                </a:solidFill>
              </a:rPr>
            </a:br>
            <a:r>
              <a:rPr lang="fr-FR" sz="1000" dirty="0">
                <a:solidFill>
                  <a:srgbClr val="002776"/>
                </a:solidFill>
              </a:rPr>
              <a:t>- message d’alerte si doublon lors de la saisie de l’ordre.</a:t>
            </a:r>
            <a:br>
              <a:rPr lang="fr-FR" sz="1000" dirty="0">
                <a:solidFill>
                  <a:srgbClr val="002776"/>
                </a:solidFill>
              </a:rPr>
            </a:br>
            <a:r>
              <a:rPr lang="fr-FR" sz="1000" dirty="0">
                <a:solidFill>
                  <a:srgbClr val="002776"/>
                </a:solidFill>
              </a:rPr>
              <a:t>- message d’alerte si produit à risque ou non-autorisé (selon profil du client).</a:t>
            </a:r>
            <a:br>
              <a:rPr lang="fr-FR" sz="1000" dirty="0">
                <a:solidFill>
                  <a:srgbClr val="002776"/>
                </a:solidFill>
              </a:rPr>
            </a:br>
            <a:r>
              <a:rPr lang="fr-FR" sz="1000" dirty="0">
                <a:solidFill>
                  <a:srgbClr val="002776"/>
                </a:solidFill>
              </a:rPr>
              <a:t>- validation requise si modification du profil du client</a:t>
            </a:r>
          </a:p>
          <a:p>
            <a:r>
              <a:rPr lang="fr-FR" sz="1000" dirty="0">
                <a:solidFill>
                  <a:srgbClr val="002776"/>
                </a:solidFill>
              </a:rPr>
              <a:t>- </a:t>
            </a:r>
            <a:r>
              <a:rPr lang="fr-FR" sz="1000" b="1" dirty="0">
                <a:solidFill>
                  <a:srgbClr val="002776"/>
                </a:solidFill>
              </a:rPr>
              <a:t>etc.</a:t>
            </a:r>
          </a:p>
          <a:p>
            <a:endParaRPr lang="fr-FR" sz="1100" dirty="0">
              <a:solidFill>
                <a:srgbClr val="002776"/>
              </a:solidFill>
            </a:endParaRPr>
          </a:p>
        </p:txBody>
      </p:sp>
      <p:sp>
        <p:nvSpPr>
          <p:cNvPr id="12" name="Left Brace 11"/>
          <p:cNvSpPr/>
          <p:nvPr/>
        </p:nvSpPr>
        <p:spPr>
          <a:xfrm>
            <a:off x="573852" y="3645024"/>
            <a:ext cx="72008" cy="64807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solidFill>
                <a:srgbClr val="000000"/>
              </a:solidFill>
            </a:endParaRPr>
          </a:p>
        </p:txBody>
      </p:sp>
      <p:sp>
        <p:nvSpPr>
          <p:cNvPr id="13" name="Rectangle 12"/>
          <p:cNvSpPr/>
          <p:nvPr/>
        </p:nvSpPr>
        <p:spPr>
          <a:xfrm>
            <a:off x="70560" y="3800736"/>
            <a:ext cx="576064" cy="338554"/>
          </a:xfrm>
          <a:prstGeom prst="rect">
            <a:avLst/>
          </a:prstGeom>
        </p:spPr>
        <p:txBody>
          <a:bodyPr wrap="square">
            <a:spAutoFit/>
          </a:bodyPr>
          <a:lstStyle/>
          <a:p>
            <a:pPr algn="ctr"/>
            <a:r>
              <a:rPr lang="fr-FR" sz="800" dirty="0" err="1">
                <a:solidFill>
                  <a:srgbClr val="002776"/>
                </a:solidFill>
              </a:rPr>
              <a:t>Auto-matique</a:t>
            </a:r>
            <a:endParaRPr lang="fr-CH" sz="1600" dirty="0">
              <a:solidFill>
                <a:srgbClr val="000000"/>
              </a:solidFill>
            </a:endParaRPr>
          </a:p>
        </p:txBody>
      </p:sp>
      <p:sp>
        <p:nvSpPr>
          <p:cNvPr id="14" name="Rectangle 13"/>
          <p:cNvSpPr/>
          <p:nvPr/>
        </p:nvSpPr>
        <p:spPr>
          <a:xfrm>
            <a:off x="106308" y="4293096"/>
            <a:ext cx="576064" cy="215444"/>
          </a:xfrm>
          <a:prstGeom prst="rect">
            <a:avLst/>
          </a:prstGeom>
        </p:spPr>
        <p:txBody>
          <a:bodyPr wrap="square">
            <a:spAutoFit/>
          </a:bodyPr>
          <a:lstStyle/>
          <a:p>
            <a:pPr algn="ctr"/>
            <a:r>
              <a:rPr lang="fr-FR" sz="800" dirty="0">
                <a:solidFill>
                  <a:srgbClr val="002776"/>
                </a:solidFill>
              </a:rPr>
              <a:t>Manuel</a:t>
            </a:r>
            <a:endParaRPr lang="fr-CH" sz="1600" dirty="0">
              <a:solidFill>
                <a:srgbClr val="000000"/>
              </a:solidFill>
            </a:endParaRPr>
          </a:p>
        </p:txBody>
      </p:sp>
      <p:cxnSp>
        <p:nvCxnSpPr>
          <p:cNvPr id="16" name="Straight Arrow Connector 15"/>
          <p:cNvCxnSpPr/>
          <p:nvPr/>
        </p:nvCxnSpPr>
        <p:spPr>
          <a:xfrm>
            <a:off x="3635896" y="3141548"/>
            <a:ext cx="504056"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6918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FR" sz="1600" b="1" dirty="0" smtClean="0"/>
              <a:t>Liens et références</a:t>
            </a:r>
            <a:br>
              <a:rPr lang="fr-FR" sz="1600" b="1" dirty="0" smtClean="0"/>
            </a:br>
            <a:r>
              <a:rPr lang="fr-FR" sz="1600" b="1" dirty="0" smtClean="0"/>
              <a:t/>
            </a:r>
            <a:br>
              <a:rPr lang="fr-FR" sz="1600" b="1" dirty="0" smtClean="0"/>
            </a:br>
            <a:r>
              <a:rPr lang="fr-FR" sz="1200" b="1" dirty="0" err="1" smtClean="0">
                <a:latin typeface="Arial" pitchFamily="34" charset="0"/>
                <a:cs typeface="Arial" pitchFamily="34" charset="0"/>
              </a:rPr>
              <a:t>Verizon</a:t>
            </a:r>
            <a:r>
              <a:rPr lang="fr-FR" sz="1200" b="1" dirty="0" smtClean="0">
                <a:latin typeface="Arial" pitchFamily="34" charset="0"/>
                <a:cs typeface="Arial" pitchFamily="34" charset="0"/>
              </a:rPr>
              <a:t> – </a:t>
            </a:r>
            <a:r>
              <a:rPr lang="en-US" sz="1200" i="1" dirty="0" smtClean="0"/>
              <a:t>2018 Data </a:t>
            </a:r>
            <a:r>
              <a:rPr lang="en-US" sz="1200" i="1" dirty="0"/>
              <a:t>Breach Investigations Report </a:t>
            </a:r>
            <a:endParaRPr lang="en-US" sz="1200" i="1" dirty="0" smtClean="0"/>
          </a:p>
          <a:p>
            <a:pPr lvl="3" eaLnBrk="1" hangingPunct="1">
              <a:defRPr/>
            </a:pPr>
            <a:r>
              <a:rPr lang="fr-FR" sz="1200" dirty="0" smtClean="0">
                <a:hlinkClick r:id="rId3"/>
              </a:rPr>
              <a:t>https</a:t>
            </a:r>
            <a:r>
              <a:rPr lang="fr-FR" sz="1200" dirty="0">
                <a:hlinkClick r:id="rId3"/>
              </a:rPr>
              <a:t>://</a:t>
            </a:r>
            <a:r>
              <a:rPr lang="fr-FR" sz="1200" dirty="0" smtClean="0">
                <a:hlinkClick r:id="rId3"/>
              </a:rPr>
              <a:t>www.verizonenterprise.com/resources/reports/rp_DBIR_2018_Report_en_xg.pdf</a:t>
            </a:r>
            <a:r>
              <a:rPr lang="fr-FR" sz="1200" dirty="0" smtClean="0"/>
              <a:t> </a:t>
            </a:r>
          </a:p>
          <a:p>
            <a:pPr marL="361950" lvl="3" indent="0" eaLnBrk="1" hangingPunct="1">
              <a:buNone/>
              <a:defRPr/>
            </a:pPr>
            <a:endParaRPr lang="fr-FR" sz="1200" b="1" dirty="0" smtClean="0">
              <a:latin typeface="Arial" pitchFamily="34" charset="0"/>
              <a:cs typeface="Arial" pitchFamily="34" charset="0"/>
            </a:endParaRPr>
          </a:p>
          <a:p>
            <a:pPr marL="180975" lvl="2" indent="0" eaLnBrk="1" hangingPunct="1">
              <a:buNone/>
              <a:defRPr/>
            </a:pPr>
            <a:r>
              <a:rPr lang="fr-FR" sz="1200" b="1" dirty="0" err="1" smtClean="0">
                <a:latin typeface="Arial" pitchFamily="34" charset="0"/>
                <a:cs typeface="Arial" pitchFamily="34" charset="0"/>
              </a:rPr>
              <a:t>Heartbleed</a:t>
            </a:r>
            <a:r>
              <a:rPr lang="fr-FR" sz="1200" b="1" dirty="0" smtClean="0">
                <a:latin typeface="Arial" pitchFamily="34" charset="0"/>
                <a:cs typeface="Arial" pitchFamily="34" charset="0"/>
              </a:rPr>
              <a:t> – </a:t>
            </a:r>
            <a:r>
              <a:rPr lang="fr-CH" sz="1200" i="1" dirty="0" smtClean="0"/>
              <a:t>Faille de sécurité </a:t>
            </a:r>
            <a:r>
              <a:rPr lang="fr-CH" sz="1200" i="1" dirty="0" err="1" smtClean="0"/>
              <a:t>OpenSSL</a:t>
            </a:r>
            <a:endParaRPr lang="fr-CH" sz="1200" i="1" dirty="0"/>
          </a:p>
          <a:p>
            <a:pPr lvl="3" eaLnBrk="1" hangingPunct="1">
              <a:defRPr/>
            </a:pPr>
            <a:r>
              <a:rPr lang="fr-FR" sz="1200" dirty="0" smtClean="0">
                <a:hlinkClick r:id="rId4"/>
              </a:rPr>
              <a:t>http</a:t>
            </a:r>
            <a:r>
              <a:rPr lang="fr-FR" sz="1200" dirty="0">
                <a:hlinkClick r:id="rId4"/>
              </a:rPr>
              <a:t>://www.heartbleed.fr</a:t>
            </a:r>
            <a:r>
              <a:rPr lang="fr-FR" sz="1200" dirty="0" smtClean="0">
                <a:hlinkClick r:id="rId4"/>
              </a:rPr>
              <a:t>/</a:t>
            </a:r>
            <a:r>
              <a:rPr lang="fr-FR" sz="1200" dirty="0" smtClean="0"/>
              <a:t> </a:t>
            </a:r>
            <a:br>
              <a:rPr lang="fr-FR" sz="1200" dirty="0" smtClean="0"/>
            </a:br>
            <a:endParaRPr lang="fr-FR" sz="1200" dirty="0" smtClean="0"/>
          </a:p>
          <a:p>
            <a:pPr marL="180975" lvl="2" indent="0" eaLnBrk="1" hangingPunct="1">
              <a:buNone/>
              <a:defRPr/>
            </a:pPr>
            <a:r>
              <a:rPr lang="fr-FR" sz="1200" b="1" dirty="0" err="1" smtClean="0">
                <a:latin typeface="Arial" pitchFamily="34" charset="0"/>
                <a:cs typeface="Arial" pitchFamily="34" charset="0"/>
              </a:rPr>
              <a:t>Shellshock</a:t>
            </a:r>
            <a:r>
              <a:rPr lang="fr-FR" sz="1200" b="1" dirty="0" smtClean="0">
                <a:latin typeface="Arial" pitchFamily="34" charset="0"/>
                <a:cs typeface="Arial" pitchFamily="34" charset="0"/>
              </a:rPr>
              <a:t> </a:t>
            </a:r>
            <a:r>
              <a:rPr lang="fr-FR" sz="1200" b="1" dirty="0">
                <a:latin typeface="Arial" pitchFamily="34" charset="0"/>
                <a:cs typeface="Arial" pitchFamily="34" charset="0"/>
              </a:rPr>
              <a:t>– </a:t>
            </a:r>
            <a:r>
              <a:rPr lang="fr-CH" sz="1200" i="1" dirty="0"/>
              <a:t>Faille de sécurité </a:t>
            </a:r>
            <a:r>
              <a:rPr lang="fr-CH" sz="1200" i="1" dirty="0" smtClean="0"/>
              <a:t>dans le Shell </a:t>
            </a:r>
            <a:r>
              <a:rPr lang="fr-CH" sz="1200" i="1" dirty="0" err="1" smtClean="0"/>
              <a:t>Bash</a:t>
            </a:r>
            <a:endParaRPr lang="fr-CH" sz="1200" i="1" dirty="0"/>
          </a:p>
          <a:p>
            <a:pPr lvl="3" eaLnBrk="1" hangingPunct="1">
              <a:defRPr/>
            </a:pPr>
            <a:r>
              <a:rPr lang="fr-FR" sz="1200" dirty="0">
                <a:hlinkClick r:id="rId5"/>
              </a:rPr>
              <a:t>https://</a:t>
            </a:r>
            <a:r>
              <a:rPr lang="fr-FR" sz="1200" dirty="0" smtClean="0">
                <a:hlinkClick r:id="rId5"/>
              </a:rPr>
              <a:t>linuxfr.org/news/une-faille-nommee-shellshock</a:t>
            </a:r>
            <a:r>
              <a:rPr lang="fr-FR" sz="1200" dirty="0" smtClean="0"/>
              <a:t> </a:t>
            </a:r>
            <a:br>
              <a:rPr lang="fr-FR" sz="1200" dirty="0" smtClean="0"/>
            </a:br>
            <a:endParaRPr lang="fr-FR" sz="1200" dirty="0"/>
          </a:p>
          <a:p>
            <a:pPr marL="180975" lvl="2" indent="0" eaLnBrk="1" hangingPunct="1">
              <a:buNone/>
              <a:defRPr/>
            </a:pPr>
            <a:r>
              <a:rPr lang="fr-FR" sz="1200" b="1" dirty="0" err="1" smtClean="0">
                <a:latin typeface="Arial" pitchFamily="34" charset="0"/>
                <a:cs typeface="Arial" pitchFamily="34" charset="0"/>
              </a:rPr>
              <a:t>Tyupkin</a:t>
            </a:r>
            <a:r>
              <a:rPr lang="fr-FR" sz="1200" b="1" dirty="0" smtClean="0">
                <a:latin typeface="Arial" pitchFamily="34" charset="0"/>
                <a:cs typeface="Arial" pitchFamily="34" charset="0"/>
              </a:rPr>
              <a:t> </a:t>
            </a:r>
            <a:r>
              <a:rPr lang="fr-FR" sz="1200" i="1" dirty="0" smtClean="0"/>
              <a:t>– Manipulation des distributeurs de billets par un malware</a:t>
            </a:r>
            <a:endParaRPr lang="fr-FR" sz="1200" i="1" dirty="0"/>
          </a:p>
          <a:p>
            <a:pPr marL="361950" lvl="3" indent="0" eaLnBrk="1" hangingPunct="1">
              <a:buNone/>
              <a:defRPr/>
            </a:pPr>
            <a:r>
              <a:rPr lang="fr-CH" sz="1200" dirty="0">
                <a:hlinkClick r:id="rId6"/>
              </a:rPr>
              <a:t>https://securelist.com/blog/research/66988/tyupkin-manipulating-atm-machines-with-malware</a:t>
            </a:r>
            <a:r>
              <a:rPr lang="fr-CH" sz="1200" dirty="0" smtClean="0">
                <a:hlinkClick r:id="rId6"/>
              </a:rPr>
              <a:t>/</a:t>
            </a:r>
            <a:endParaRPr lang="fr-CH" sz="1200" dirty="0" smtClean="0"/>
          </a:p>
          <a:p>
            <a:pPr marL="361950" lvl="3" indent="0" eaLnBrk="1" hangingPunct="1">
              <a:buNone/>
              <a:defRPr/>
            </a:pPr>
            <a:endParaRPr lang="fr-FR" sz="1200" dirty="0"/>
          </a:p>
          <a:p>
            <a:pPr marL="180975" lvl="2" indent="0" eaLnBrk="1" hangingPunct="1">
              <a:buNone/>
              <a:defRPr/>
            </a:pPr>
            <a:r>
              <a:rPr lang="fr-FR" sz="1200" b="1" dirty="0">
                <a:latin typeface="Arial" pitchFamily="34" charset="0"/>
                <a:cs typeface="Arial" pitchFamily="34" charset="0"/>
              </a:rPr>
              <a:t>Kaspersky </a:t>
            </a:r>
            <a:r>
              <a:rPr lang="fr-FR" sz="1200" i="1" dirty="0"/>
              <a:t>- </a:t>
            </a:r>
            <a:r>
              <a:rPr lang="fr-FR" sz="1200" i="1" dirty="0" err="1"/>
              <a:t>Cyberthreat</a:t>
            </a:r>
            <a:r>
              <a:rPr lang="fr-FR" sz="1200" i="1" dirty="0"/>
              <a:t> real-time </a:t>
            </a:r>
            <a:r>
              <a:rPr lang="fr-FR" sz="1200" i="1" dirty="0" err="1"/>
              <a:t>map</a:t>
            </a:r>
            <a:r>
              <a:rPr lang="fr-FR" sz="1200" i="1" dirty="0"/>
              <a:t> </a:t>
            </a:r>
          </a:p>
          <a:p>
            <a:pPr lvl="3" eaLnBrk="1" hangingPunct="1">
              <a:defRPr/>
            </a:pPr>
            <a:r>
              <a:rPr lang="fr-CH" sz="1200" dirty="0">
                <a:hlinkClick r:id="rId7"/>
              </a:rPr>
              <a:t>https://cybermap.kaspersky.com</a:t>
            </a:r>
            <a:r>
              <a:rPr lang="fr-CH" sz="1200" dirty="0" smtClean="0">
                <a:hlinkClick r:id="rId7"/>
              </a:rPr>
              <a:t>/</a:t>
            </a:r>
            <a:r>
              <a:rPr lang="fr-CH" sz="1200" dirty="0" smtClean="0"/>
              <a:t> </a:t>
            </a:r>
            <a:r>
              <a:rPr lang="fr-FR" sz="1200" dirty="0" smtClean="0"/>
              <a:t/>
            </a:r>
            <a:br>
              <a:rPr lang="fr-FR" sz="1200" dirty="0" smtClean="0"/>
            </a:br>
            <a:endParaRPr lang="fr-FR" sz="1200" dirty="0" smtClean="0"/>
          </a:p>
        </p:txBody>
      </p:sp>
      <p:sp>
        <p:nvSpPr>
          <p:cNvPr id="8" name="Rectangle 4"/>
          <p:cNvSpPr>
            <a:spLocks noGrp="1"/>
          </p:cNvSpPr>
          <p:nvPr>
            <p:ph type="title"/>
          </p:nvPr>
        </p:nvSpPr>
        <p:spPr/>
        <p:txBody>
          <a:bodyPr/>
          <a:lstStyle/>
          <a:p>
            <a:r>
              <a:rPr lang="en-US" sz="1600" dirty="0" smtClean="0">
                <a:solidFill>
                  <a:srgbClr val="002776"/>
                </a:solidFill>
                <a:cs typeface="Arial" charset="0"/>
              </a:rPr>
              <a:t>Introduction - Panorama </a:t>
            </a:r>
            <a:r>
              <a:rPr lang="en-US" sz="1600" dirty="0">
                <a:solidFill>
                  <a:srgbClr val="002776"/>
                </a:solidFill>
                <a:cs typeface="Arial" charset="0"/>
              </a:rPr>
              <a:t>et </a:t>
            </a:r>
            <a:r>
              <a:rPr lang="fr-FR" sz="1600" dirty="0">
                <a:solidFill>
                  <a:srgbClr val="002776"/>
                </a:solidFill>
                <a:cs typeface="Arial" charset="0"/>
              </a:rPr>
              <a:t>évolution</a:t>
            </a:r>
            <a:r>
              <a:rPr lang="en-US" sz="1600" dirty="0">
                <a:solidFill>
                  <a:srgbClr val="002776"/>
                </a:solidFill>
                <a:cs typeface="Arial" charset="0"/>
              </a:rPr>
              <a:t> des </a:t>
            </a:r>
            <a:r>
              <a:rPr lang="en-US" sz="1600" dirty="0" smtClean="0">
                <a:solidFill>
                  <a:srgbClr val="002776"/>
                </a:solidFill>
                <a:cs typeface="Arial" charset="0"/>
              </a:rPr>
              <a:t>menaces</a:t>
            </a: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spTree>
    <p:extLst>
      <p:ext uri="{BB962C8B-B14F-4D97-AF65-F5344CB8AC3E}">
        <p14:creationId xmlns:p14="http://schemas.microsoft.com/office/powerpoint/2010/main" val="16119782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0" name="Object 6"/>
          <p:cNvGraphicFramePr>
            <a:graphicFrameLocks noChangeAspect="1"/>
          </p:cNvGraphicFramePr>
          <p:nvPr/>
        </p:nvGraphicFramePr>
        <p:xfrm>
          <a:off x="2411760" y="2420888"/>
          <a:ext cx="6131419" cy="3921131"/>
        </p:xfrm>
        <a:graphic>
          <a:graphicData uri="http://schemas.openxmlformats.org/presentationml/2006/ole">
            <mc:AlternateContent xmlns:mc="http://schemas.openxmlformats.org/markup-compatibility/2006">
              <mc:Choice xmlns:v="urn:schemas-microsoft-com:vml" Requires="v">
                <p:oleObj spid="_x0000_s114782" name="Visio" r:id="rId4" imgW="9022842" imgH="5769864" progId="Visio.Drawing.11">
                  <p:embed/>
                </p:oleObj>
              </mc:Choice>
              <mc:Fallback>
                <p:oleObj name="Visio" r:id="rId4" imgW="9022842" imgH="5769864" progId="Visio.Drawing.11">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2420888"/>
                        <a:ext cx="6131419" cy="392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Oval 9"/>
          <p:cNvSpPr/>
          <p:nvPr/>
        </p:nvSpPr>
        <p:spPr>
          <a:xfrm>
            <a:off x="4067944" y="4725144"/>
            <a:ext cx="2016224" cy="1872208"/>
          </a:xfrm>
          <a:prstGeom prst="ellipse">
            <a:avLst/>
          </a:prstGeom>
          <a:solidFill>
            <a:srgbClr val="D1E0FF">
              <a:alpha val="36078"/>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7" name="Rectangle 5"/>
          <p:cNvSpPr>
            <a:spLocks noGrp="1"/>
          </p:cNvSpPr>
          <p:nvPr>
            <p:ph idx="1"/>
          </p:nvPr>
        </p:nvSpPr>
        <p:spPr>
          <a:xfrm>
            <a:off x="404813" y="1124745"/>
            <a:ext cx="8055619" cy="576064"/>
          </a:xfrm>
        </p:spPr>
        <p:txBody>
          <a:bodyPr/>
          <a:lstStyle/>
          <a:p>
            <a:pPr lvl="1" eaLnBrk="1" hangingPunct="1">
              <a:defRPr/>
            </a:pPr>
            <a:r>
              <a:rPr lang="fr-FR" sz="1600" b="1" dirty="0" smtClean="0"/>
              <a:t>Exemple 2: Processus de paiement - sécurité d’une application CRM</a:t>
            </a:r>
            <a:endParaRPr lang="fr-FR" sz="1200" dirty="0"/>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11" name="TextBox 10"/>
          <p:cNvSpPr txBox="1"/>
          <p:nvPr/>
        </p:nvSpPr>
        <p:spPr>
          <a:xfrm>
            <a:off x="611560" y="1628800"/>
            <a:ext cx="3600400" cy="2492990"/>
          </a:xfrm>
          <a:prstGeom prst="rect">
            <a:avLst/>
          </a:prstGeom>
          <a:noFill/>
        </p:spPr>
        <p:txBody>
          <a:bodyPr wrap="square" rtlCol="0">
            <a:spAutoFit/>
          </a:bodyPr>
          <a:lstStyle/>
          <a:p>
            <a:r>
              <a:rPr lang="fr-FR" sz="1100" b="1" dirty="0">
                <a:solidFill>
                  <a:srgbClr val="7030A0"/>
                </a:solidFill>
              </a:rPr>
              <a:t>Besoin Métier:</a:t>
            </a:r>
            <a:br>
              <a:rPr lang="fr-FR" sz="1100" b="1" dirty="0">
                <a:solidFill>
                  <a:srgbClr val="7030A0"/>
                </a:solidFill>
              </a:rPr>
            </a:br>
            <a:r>
              <a:rPr lang="fr-FR" sz="1100" b="1" dirty="0">
                <a:solidFill>
                  <a:srgbClr val="7030A0"/>
                </a:solidFill>
              </a:rPr>
              <a:t> </a:t>
            </a:r>
          </a:p>
          <a:p>
            <a:pPr>
              <a:buFont typeface="Arial" pitchFamily="34" charset="0"/>
              <a:buChar char="•"/>
            </a:pPr>
            <a:r>
              <a:rPr lang="fr-FR" sz="1100" b="1" dirty="0">
                <a:solidFill>
                  <a:srgbClr val="7030A0"/>
                </a:solidFill>
              </a:rPr>
              <a:t> </a:t>
            </a:r>
            <a:r>
              <a:rPr lang="fr-FR" sz="1100" b="1" dirty="0">
                <a:solidFill>
                  <a:srgbClr val="002776"/>
                </a:solidFill>
              </a:rPr>
              <a:t>Contrôles d’accès aux données client </a:t>
            </a:r>
            <a:r>
              <a:rPr lang="fr-FR" sz="1000" dirty="0">
                <a:solidFill>
                  <a:srgbClr val="002776"/>
                </a:solidFill>
              </a:rPr>
              <a:t/>
            </a:r>
            <a:br>
              <a:rPr lang="fr-FR" sz="1000" dirty="0">
                <a:solidFill>
                  <a:srgbClr val="002776"/>
                </a:solidFill>
              </a:rPr>
            </a:br>
            <a:r>
              <a:rPr lang="fr-FR" sz="1000" i="1" dirty="0">
                <a:solidFill>
                  <a:srgbClr val="002776"/>
                </a:solidFill>
              </a:rPr>
              <a:t> exemples: </a:t>
            </a:r>
            <a:endParaRPr lang="fr-FR" sz="1000" dirty="0">
              <a:solidFill>
                <a:srgbClr val="002776"/>
              </a:solidFill>
            </a:endParaRPr>
          </a:p>
          <a:p>
            <a:pPr marL="174625" lvl="1">
              <a:buFontTx/>
              <a:buChar char="-"/>
            </a:pPr>
            <a:r>
              <a:rPr lang="fr-FR" sz="1000" dirty="0">
                <a:solidFill>
                  <a:srgbClr val="002776"/>
                </a:solidFill>
              </a:rPr>
              <a:t> Restriction d’accès par fonction (ex: Front vs Middle)</a:t>
            </a:r>
            <a:br>
              <a:rPr lang="fr-FR" sz="1000" dirty="0">
                <a:solidFill>
                  <a:srgbClr val="002776"/>
                </a:solidFill>
              </a:rPr>
            </a:br>
            <a:r>
              <a:rPr lang="fr-FR" sz="1000" dirty="0">
                <a:solidFill>
                  <a:srgbClr val="002776"/>
                </a:solidFill>
              </a:rPr>
              <a:t>- Restrictions d’accès au sein d’une fonction</a:t>
            </a:r>
          </a:p>
          <a:p>
            <a:pPr marL="174625" lvl="1"/>
            <a:r>
              <a:rPr lang="fr-FR" sz="1000" dirty="0">
                <a:solidFill>
                  <a:srgbClr val="002776"/>
                </a:solidFill>
              </a:rPr>
              <a:t>(ex: Front: accès au groupe de Clients X par équipe Y)</a:t>
            </a:r>
          </a:p>
          <a:p>
            <a:endParaRPr lang="fr-FR" sz="1100" dirty="0">
              <a:solidFill>
                <a:srgbClr val="002776"/>
              </a:solidFill>
            </a:endParaRPr>
          </a:p>
          <a:p>
            <a:pPr>
              <a:buFont typeface="Arial" pitchFamily="34" charset="0"/>
              <a:buChar char="•"/>
            </a:pPr>
            <a:r>
              <a:rPr lang="fr-FR" sz="1100" dirty="0">
                <a:solidFill>
                  <a:srgbClr val="002776"/>
                </a:solidFill>
              </a:rPr>
              <a:t>  </a:t>
            </a:r>
            <a:r>
              <a:rPr lang="fr-FR" sz="1100" b="1" dirty="0">
                <a:solidFill>
                  <a:srgbClr val="002776"/>
                </a:solidFill>
              </a:rPr>
              <a:t>Confidentialité et intégrité des données</a:t>
            </a:r>
          </a:p>
          <a:p>
            <a:r>
              <a:rPr lang="fr-FR" sz="1000" i="1" dirty="0">
                <a:solidFill>
                  <a:srgbClr val="002776"/>
                </a:solidFill>
              </a:rPr>
              <a:t>exemples: </a:t>
            </a:r>
            <a:r>
              <a:rPr lang="fr-FR" sz="1000" dirty="0">
                <a:solidFill>
                  <a:srgbClr val="002776"/>
                </a:solidFill>
              </a:rPr>
              <a:t/>
            </a:r>
            <a:br>
              <a:rPr lang="fr-FR" sz="1000" dirty="0">
                <a:solidFill>
                  <a:srgbClr val="002776"/>
                </a:solidFill>
              </a:rPr>
            </a:br>
            <a:r>
              <a:rPr lang="fr-FR" sz="1000" dirty="0">
                <a:solidFill>
                  <a:srgbClr val="002776"/>
                </a:solidFill>
              </a:rPr>
              <a:t>- contrôles préventif / </a:t>
            </a:r>
            <a:r>
              <a:rPr lang="fr-FR" sz="1000" dirty="0" err="1">
                <a:solidFill>
                  <a:srgbClr val="002776"/>
                </a:solidFill>
              </a:rPr>
              <a:t>détectif</a:t>
            </a:r>
            <a:r>
              <a:rPr lang="fr-FR" sz="1000" dirty="0">
                <a:solidFill>
                  <a:srgbClr val="002776"/>
                </a:solidFill>
              </a:rPr>
              <a:t> sur les extractions de données</a:t>
            </a:r>
            <a:br>
              <a:rPr lang="fr-FR" sz="1000" dirty="0">
                <a:solidFill>
                  <a:srgbClr val="002776"/>
                </a:solidFill>
              </a:rPr>
            </a:br>
            <a:r>
              <a:rPr lang="fr-FR" sz="1000" dirty="0">
                <a:solidFill>
                  <a:srgbClr val="002776"/>
                </a:solidFill>
              </a:rPr>
              <a:t>- traçabilité des MAJ des données</a:t>
            </a:r>
            <a:br>
              <a:rPr lang="fr-FR" sz="1000" dirty="0">
                <a:solidFill>
                  <a:srgbClr val="002776"/>
                </a:solidFill>
              </a:rPr>
            </a:br>
            <a:r>
              <a:rPr lang="fr-FR" sz="1000" dirty="0">
                <a:solidFill>
                  <a:srgbClr val="002776"/>
                </a:solidFill>
              </a:rPr>
              <a:t>- </a:t>
            </a:r>
            <a:r>
              <a:rPr lang="fr-FR" sz="1000" b="1" dirty="0">
                <a:solidFill>
                  <a:srgbClr val="002776"/>
                </a:solidFill>
              </a:rPr>
              <a:t>etc.</a:t>
            </a:r>
          </a:p>
          <a:p>
            <a:endParaRPr lang="fr-FR" sz="1000" b="1" dirty="0">
              <a:solidFill>
                <a:srgbClr val="002776"/>
              </a:solidFill>
            </a:endParaRPr>
          </a:p>
          <a:p>
            <a:endParaRPr lang="fr-FR" sz="1100" dirty="0">
              <a:solidFill>
                <a:srgbClr val="002776"/>
              </a:solidFill>
            </a:endParaRPr>
          </a:p>
        </p:txBody>
      </p:sp>
      <p:cxnSp>
        <p:nvCxnSpPr>
          <p:cNvPr id="16" name="Straight Arrow Connector 15"/>
          <p:cNvCxnSpPr/>
          <p:nvPr/>
        </p:nvCxnSpPr>
        <p:spPr>
          <a:xfrm>
            <a:off x="3419872" y="3573016"/>
            <a:ext cx="1224136" cy="1656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Left Brace 16"/>
          <p:cNvSpPr/>
          <p:nvPr/>
        </p:nvSpPr>
        <p:spPr>
          <a:xfrm flipH="1" flipV="1">
            <a:off x="3995936" y="2340169"/>
            <a:ext cx="72008" cy="50405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solidFill>
                <a:srgbClr val="000000"/>
              </a:solidFill>
            </a:endParaRPr>
          </a:p>
        </p:txBody>
      </p:sp>
      <p:sp>
        <p:nvSpPr>
          <p:cNvPr id="18" name="Rectangle 17"/>
          <p:cNvSpPr/>
          <p:nvPr/>
        </p:nvSpPr>
        <p:spPr>
          <a:xfrm>
            <a:off x="3995936" y="2268161"/>
            <a:ext cx="936104" cy="584775"/>
          </a:xfrm>
          <a:prstGeom prst="rect">
            <a:avLst/>
          </a:prstGeom>
        </p:spPr>
        <p:txBody>
          <a:bodyPr wrap="square">
            <a:spAutoFit/>
          </a:bodyPr>
          <a:lstStyle/>
          <a:p>
            <a:pPr algn="ctr"/>
            <a:r>
              <a:rPr lang="fr-FR" sz="800" dirty="0" smtClean="0">
                <a:solidFill>
                  <a:srgbClr val="002776"/>
                </a:solidFill>
              </a:rPr>
              <a:t>Consistance </a:t>
            </a:r>
            <a:r>
              <a:rPr lang="fr-FR" sz="800" dirty="0">
                <a:solidFill>
                  <a:srgbClr val="002776"/>
                </a:solidFill>
              </a:rPr>
              <a:t>avec droits dans application bancaire</a:t>
            </a:r>
            <a:endParaRPr lang="fr-CH" sz="1600" dirty="0">
              <a:solidFill>
                <a:srgbClr val="000000"/>
              </a:solidFill>
            </a:endParaRPr>
          </a:p>
        </p:txBody>
      </p:sp>
    </p:spTree>
    <p:extLst>
      <p:ext uri="{BB962C8B-B14F-4D97-AF65-F5344CB8AC3E}">
        <p14:creationId xmlns:p14="http://schemas.microsoft.com/office/powerpoint/2010/main" val="11071165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0" name="Object 6"/>
          <p:cNvGraphicFramePr>
            <a:graphicFrameLocks noChangeAspect="1"/>
          </p:cNvGraphicFramePr>
          <p:nvPr/>
        </p:nvGraphicFramePr>
        <p:xfrm>
          <a:off x="2411760" y="2420888"/>
          <a:ext cx="6131419" cy="3921131"/>
        </p:xfrm>
        <a:graphic>
          <a:graphicData uri="http://schemas.openxmlformats.org/presentationml/2006/ole">
            <mc:AlternateContent xmlns:mc="http://schemas.openxmlformats.org/markup-compatibility/2006">
              <mc:Choice xmlns:v="urn:schemas-microsoft-com:vml" Requires="v">
                <p:oleObj spid="_x0000_s115805" name="Visio" r:id="rId4" imgW="9022842" imgH="5769864" progId="Visio.Drawing.11">
                  <p:embed/>
                </p:oleObj>
              </mc:Choice>
              <mc:Fallback>
                <p:oleObj name="Visio" r:id="rId4" imgW="9022842" imgH="5769864" progId="Visio.Drawing.11">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2420888"/>
                        <a:ext cx="6131419" cy="392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Oval 9"/>
          <p:cNvSpPr/>
          <p:nvPr/>
        </p:nvSpPr>
        <p:spPr>
          <a:xfrm>
            <a:off x="6300192" y="2060848"/>
            <a:ext cx="1440160" cy="1296144"/>
          </a:xfrm>
          <a:prstGeom prst="ellipse">
            <a:avLst/>
          </a:prstGeom>
          <a:solidFill>
            <a:srgbClr val="D1E0FF">
              <a:alpha val="36078"/>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7" name="Rectangle 5"/>
          <p:cNvSpPr>
            <a:spLocks noGrp="1"/>
          </p:cNvSpPr>
          <p:nvPr>
            <p:ph idx="1"/>
          </p:nvPr>
        </p:nvSpPr>
        <p:spPr>
          <a:xfrm>
            <a:off x="404813" y="1124745"/>
            <a:ext cx="8055619" cy="576064"/>
          </a:xfrm>
        </p:spPr>
        <p:txBody>
          <a:bodyPr/>
          <a:lstStyle/>
          <a:p>
            <a:pPr lvl="1" eaLnBrk="1" hangingPunct="1">
              <a:defRPr/>
            </a:pPr>
            <a:r>
              <a:rPr lang="fr-FR" sz="1600" b="1" dirty="0" smtClean="0"/>
              <a:t>Exemple 3: Processus de paiement - sécurité d’une application anti-blanchiment</a:t>
            </a:r>
            <a:endParaRPr lang="fr-FR" sz="1200" dirty="0"/>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11" name="TextBox 10"/>
          <p:cNvSpPr txBox="1"/>
          <p:nvPr/>
        </p:nvSpPr>
        <p:spPr>
          <a:xfrm>
            <a:off x="611560" y="1628800"/>
            <a:ext cx="3600400" cy="3416320"/>
          </a:xfrm>
          <a:prstGeom prst="rect">
            <a:avLst/>
          </a:prstGeom>
          <a:noFill/>
        </p:spPr>
        <p:txBody>
          <a:bodyPr wrap="square" rtlCol="0">
            <a:spAutoFit/>
          </a:bodyPr>
          <a:lstStyle/>
          <a:p>
            <a:r>
              <a:rPr lang="fr-FR" sz="1100" b="1" dirty="0">
                <a:solidFill>
                  <a:srgbClr val="7030A0"/>
                </a:solidFill>
              </a:rPr>
              <a:t>Besoin Métier:</a:t>
            </a:r>
            <a:br>
              <a:rPr lang="fr-FR" sz="1100" b="1" dirty="0">
                <a:solidFill>
                  <a:srgbClr val="7030A0"/>
                </a:solidFill>
              </a:rPr>
            </a:br>
            <a:r>
              <a:rPr lang="fr-FR" sz="1100" b="1" dirty="0">
                <a:solidFill>
                  <a:srgbClr val="7030A0"/>
                </a:solidFill>
              </a:rPr>
              <a:t> </a:t>
            </a:r>
          </a:p>
          <a:p>
            <a:pPr>
              <a:buFont typeface="Arial" pitchFamily="34" charset="0"/>
              <a:buChar char="•"/>
            </a:pPr>
            <a:r>
              <a:rPr lang="fr-FR" sz="1100" b="1" dirty="0">
                <a:solidFill>
                  <a:srgbClr val="7030A0"/>
                </a:solidFill>
              </a:rPr>
              <a:t> </a:t>
            </a:r>
            <a:r>
              <a:rPr lang="fr-FR" sz="1100" b="1" dirty="0">
                <a:solidFill>
                  <a:srgbClr val="002776"/>
                </a:solidFill>
              </a:rPr>
              <a:t>Contrôles d’accès</a:t>
            </a:r>
            <a:br>
              <a:rPr lang="fr-FR" sz="1100" b="1" dirty="0">
                <a:solidFill>
                  <a:srgbClr val="002776"/>
                </a:solidFill>
              </a:rPr>
            </a:br>
            <a:r>
              <a:rPr lang="fr-FR" sz="1000" i="1" dirty="0">
                <a:solidFill>
                  <a:srgbClr val="002776"/>
                </a:solidFill>
              </a:rPr>
              <a:t> exemples: </a:t>
            </a:r>
            <a:r>
              <a:rPr lang="fr-FR" sz="1000" dirty="0">
                <a:solidFill>
                  <a:srgbClr val="002776"/>
                </a:solidFill>
              </a:rPr>
              <a:t/>
            </a:r>
            <a:br>
              <a:rPr lang="fr-FR" sz="1000" dirty="0">
                <a:solidFill>
                  <a:srgbClr val="002776"/>
                </a:solidFill>
              </a:rPr>
            </a:br>
            <a:r>
              <a:rPr lang="fr-FR" sz="1000" dirty="0">
                <a:solidFill>
                  <a:srgbClr val="002776"/>
                </a:solidFill>
              </a:rPr>
              <a:t>- Accès au paramétrage de la logique de détection AML.</a:t>
            </a:r>
            <a:br>
              <a:rPr lang="fr-FR" sz="1000" dirty="0">
                <a:solidFill>
                  <a:srgbClr val="002776"/>
                </a:solidFill>
              </a:rPr>
            </a:br>
            <a:r>
              <a:rPr lang="fr-FR" sz="1000" dirty="0">
                <a:solidFill>
                  <a:srgbClr val="002776"/>
                </a:solidFill>
              </a:rPr>
              <a:t>- Accès à la gestion des alertes.</a:t>
            </a:r>
            <a:br>
              <a:rPr lang="fr-FR" sz="1000" dirty="0">
                <a:solidFill>
                  <a:srgbClr val="002776"/>
                </a:solidFill>
              </a:rPr>
            </a:br>
            <a:r>
              <a:rPr lang="fr-FR" sz="1000" dirty="0">
                <a:solidFill>
                  <a:srgbClr val="002776"/>
                </a:solidFill>
              </a:rPr>
              <a:t>- Etc.</a:t>
            </a:r>
            <a:endParaRPr lang="fr-FR" sz="1100" b="1" dirty="0">
              <a:solidFill>
                <a:srgbClr val="002776"/>
              </a:solidFill>
            </a:endParaRPr>
          </a:p>
          <a:p>
            <a:endParaRPr lang="fr-FR" sz="1100" dirty="0">
              <a:solidFill>
                <a:srgbClr val="002776"/>
              </a:solidFill>
            </a:endParaRPr>
          </a:p>
          <a:p>
            <a:pPr>
              <a:buFont typeface="Arial" pitchFamily="34" charset="0"/>
              <a:buChar char="•"/>
            </a:pPr>
            <a:r>
              <a:rPr lang="fr-FR" sz="1100" dirty="0">
                <a:solidFill>
                  <a:srgbClr val="002776"/>
                </a:solidFill>
              </a:rPr>
              <a:t>  </a:t>
            </a:r>
            <a:r>
              <a:rPr lang="fr-FR" sz="1100" b="1" dirty="0">
                <a:solidFill>
                  <a:srgbClr val="002776"/>
                </a:solidFill>
              </a:rPr>
              <a:t>Intégrité du contrôle applicatif</a:t>
            </a:r>
          </a:p>
          <a:p>
            <a:r>
              <a:rPr lang="fr-FR" sz="1000" i="1" dirty="0">
                <a:solidFill>
                  <a:srgbClr val="002776"/>
                </a:solidFill>
              </a:rPr>
              <a:t>exemples: </a:t>
            </a:r>
            <a:r>
              <a:rPr lang="fr-FR" sz="1000" dirty="0">
                <a:solidFill>
                  <a:srgbClr val="002776"/>
                </a:solidFill>
              </a:rPr>
              <a:t/>
            </a:r>
            <a:br>
              <a:rPr lang="fr-FR" sz="1000" dirty="0">
                <a:solidFill>
                  <a:srgbClr val="002776"/>
                </a:solidFill>
              </a:rPr>
            </a:br>
            <a:r>
              <a:rPr lang="fr-FR" sz="1000" dirty="0">
                <a:solidFill>
                  <a:srgbClr val="002776"/>
                </a:solidFill>
              </a:rPr>
              <a:t>- MAJ des liste de surveillance (complète et dans les temps)</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 Qualité / Validité du contrôle anti-blanchiment (ex: détection des correspondances partielles?)</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 Remontée d’alerte en cas de détection d’alerte?</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 Contrôle bloquant / non-bloquant en cas d’alerte?  </a:t>
            </a:r>
            <a:br>
              <a:rPr lang="fr-FR" sz="1000" dirty="0">
                <a:solidFill>
                  <a:srgbClr val="002776"/>
                </a:solidFill>
              </a:rPr>
            </a:br>
            <a:endParaRPr lang="fr-FR" sz="1000" dirty="0">
              <a:solidFill>
                <a:srgbClr val="002776"/>
              </a:solidFill>
            </a:endParaRPr>
          </a:p>
          <a:p>
            <a:r>
              <a:rPr lang="fr-FR" sz="1000" dirty="0">
                <a:solidFill>
                  <a:srgbClr val="002776"/>
                </a:solidFill>
              </a:rPr>
              <a:t>- </a:t>
            </a:r>
            <a:r>
              <a:rPr lang="fr-FR" sz="1000" b="1" dirty="0">
                <a:solidFill>
                  <a:srgbClr val="002776"/>
                </a:solidFill>
              </a:rPr>
              <a:t>etc.</a:t>
            </a:r>
          </a:p>
          <a:p>
            <a:endParaRPr lang="fr-FR" sz="1100" dirty="0">
              <a:solidFill>
                <a:srgbClr val="002776"/>
              </a:solidFill>
            </a:endParaRPr>
          </a:p>
        </p:txBody>
      </p:sp>
      <p:cxnSp>
        <p:nvCxnSpPr>
          <p:cNvPr id="16" name="Straight Arrow Connector 15"/>
          <p:cNvCxnSpPr/>
          <p:nvPr/>
        </p:nvCxnSpPr>
        <p:spPr>
          <a:xfrm>
            <a:off x="3995936" y="2420888"/>
            <a:ext cx="266429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58052" name="Picture 4" descr="http://www.bananamarepublic.com/wp-content/uploads/2012/04/world-check.png"/>
          <p:cNvPicPr>
            <a:picLocks noChangeAspect="1" noChangeArrowheads="1"/>
          </p:cNvPicPr>
          <p:nvPr/>
        </p:nvPicPr>
        <p:blipFill>
          <a:blip r:embed="rId6" cstate="print"/>
          <a:srcRect b="24822"/>
          <a:stretch>
            <a:fillRect/>
          </a:stretch>
        </p:blipFill>
        <p:spPr bwMode="auto">
          <a:xfrm>
            <a:off x="7830988" y="1340768"/>
            <a:ext cx="989484" cy="644848"/>
          </a:xfrm>
          <a:prstGeom prst="rect">
            <a:avLst/>
          </a:prstGeom>
          <a:noFill/>
        </p:spPr>
      </p:pic>
      <p:cxnSp>
        <p:nvCxnSpPr>
          <p:cNvPr id="17" name="Elbow Connector 16"/>
          <p:cNvCxnSpPr/>
          <p:nvPr/>
        </p:nvCxnSpPr>
        <p:spPr>
          <a:xfrm rot="5400000">
            <a:off x="7020272" y="1700808"/>
            <a:ext cx="720080" cy="720080"/>
          </a:xfrm>
          <a:prstGeom prst="bentConnector3">
            <a:avLst>
              <a:gd name="adj1" fmla="val 476"/>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020272" y="1412776"/>
            <a:ext cx="864096" cy="461665"/>
          </a:xfrm>
          <a:prstGeom prst="rect">
            <a:avLst/>
          </a:prstGeom>
        </p:spPr>
        <p:txBody>
          <a:bodyPr wrap="square">
            <a:spAutoFit/>
          </a:bodyPr>
          <a:lstStyle/>
          <a:p>
            <a:pPr algn="ctr"/>
            <a:r>
              <a:rPr lang="fr-FR" sz="800" dirty="0">
                <a:solidFill>
                  <a:srgbClr val="002776"/>
                </a:solidFill>
              </a:rPr>
              <a:t>MAJ des listes de surveillance</a:t>
            </a:r>
            <a:br>
              <a:rPr lang="fr-FR" sz="800" dirty="0">
                <a:solidFill>
                  <a:srgbClr val="002776"/>
                </a:solidFill>
              </a:rPr>
            </a:br>
            <a:r>
              <a:rPr lang="fr-FR" sz="800" dirty="0">
                <a:solidFill>
                  <a:srgbClr val="002776"/>
                </a:solidFill>
              </a:rPr>
              <a:t>(automatique)</a:t>
            </a:r>
            <a:endParaRPr lang="fr-CH" sz="1600" dirty="0">
              <a:solidFill>
                <a:srgbClr val="000000"/>
              </a:solidFill>
            </a:endParaRPr>
          </a:p>
        </p:txBody>
      </p:sp>
    </p:spTree>
    <p:extLst>
      <p:ext uri="{BB962C8B-B14F-4D97-AF65-F5344CB8AC3E}">
        <p14:creationId xmlns:p14="http://schemas.microsoft.com/office/powerpoint/2010/main" val="23550931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112567"/>
          </a:xfrm>
        </p:spPr>
        <p:txBody>
          <a:bodyPr/>
          <a:lstStyle/>
          <a:p>
            <a:pPr lvl="1" eaLnBrk="1" hangingPunct="1">
              <a:defRPr/>
            </a:pPr>
            <a:r>
              <a:rPr lang="fr-FR" sz="1600" b="1" dirty="0" smtClean="0"/>
              <a:t>A retenir:</a:t>
            </a:r>
          </a:p>
          <a:p>
            <a:pPr lvl="2" eaLnBrk="1" hangingPunct="1">
              <a:defRPr/>
            </a:pPr>
            <a:r>
              <a:rPr lang="fr-FR" sz="1200" b="1" dirty="0" smtClean="0">
                <a:latin typeface="Arial" pitchFamily="34" charset="0"/>
                <a:cs typeface="Arial" pitchFamily="34" charset="0"/>
              </a:rPr>
              <a:t>La nécessité d’une </a:t>
            </a:r>
            <a:r>
              <a:rPr lang="fr-FR" sz="1200" b="1" u="sng" dirty="0" smtClean="0">
                <a:latin typeface="Arial" pitchFamily="34" charset="0"/>
                <a:cs typeface="Arial" pitchFamily="34" charset="0"/>
              </a:rPr>
              <a:t>approche basée sur les risques</a:t>
            </a:r>
            <a:r>
              <a:rPr lang="fr-FR" sz="1200" b="1" dirty="0" smtClean="0">
                <a:latin typeface="Arial" pitchFamily="34" charset="0"/>
                <a:cs typeface="Arial" pitchFamily="34" charset="0"/>
              </a:rPr>
              <a:t> pour évaluer les contrôles applicatifs:</a:t>
            </a:r>
            <a:br>
              <a:rPr lang="fr-FR" sz="1200" b="1" dirty="0" smtClean="0">
                <a:latin typeface="Arial" pitchFamily="34" charset="0"/>
                <a:cs typeface="Arial" pitchFamily="34" charset="0"/>
              </a:rPr>
            </a:br>
            <a:r>
              <a:rPr lang="fr-FR" sz="1100" dirty="0" smtClean="0">
                <a:latin typeface="Arial" pitchFamily="34" charset="0"/>
                <a:cs typeface="Arial" pitchFamily="34" charset="0"/>
              </a:rPr>
              <a:t>(pré-requis: compréhension générale de l’environnement et du processus Métier)</a:t>
            </a:r>
            <a:endParaRPr lang="fr-FR" sz="1200" dirty="0" smtClean="0">
              <a:latin typeface="Arial" pitchFamily="34" charset="0"/>
              <a:cs typeface="Arial" pitchFamily="34" charset="0"/>
            </a:endParaRPr>
          </a:p>
          <a:p>
            <a:pPr lvl="2" eaLnBrk="1" hangingPunct="1">
              <a:defRPr/>
            </a:pPr>
            <a:endParaRPr lang="fr-FR" sz="1200" b="1" dirty="0">
              <a:latin typeface="Arial" pitchFamily="34" charset="0"/>
              <a:cs typeface="Arial" pitchFamily="34" charset="0"/>
            </a:endParaRPr>
          </a:p>
          <a:p>
            <a:pPr lvl="2" eaLnBrk="1" hangingPunct="1">
              <a:defRPr/>
            </a:pPr>
            <a:endParaRPr lang="fr-FR" sz="1200" b="1" dirty="0" smtClean="0">
              <a:latin typeface="Arial" pitchFamily="34" charset="0"/>
              <a:cs typeface="Arial" pitchFamily="34" charset="0"/>
            </a:endParaRPr>
          </a:p>
          <a:p>
            <a:pPr lvl="2" eaLnBrk="1" hangingPunct="1">
              <a:defRPr/>
            </a:pPr>
            <a:endParaRPr lang="fr-FR" sz="1200" b="1" dirty="0">
              <a:latin typeface="Arial" pitchFamily="34" charset="0"/>
              <a:cs typeface="Arial" pitchFamily="34" charset="0"/>
            </a:endParaRPr>
          </a:p>
          <a:p>
            <a:pPr lvl="2" eaLnBrk="1" hangingPunct="1">
              <a:defRPr/>
            </a:pPr>
            <a:endParaRPr lang="fr-FR" sz="1200" b="1" dirty="0" smtClean="0">
              <a:latin typeface="Arial" pitchFamily="34" charset="0"/>
              <a:cs typeface="Arial" pitchFamily="34" charset="0"/>
            </a:endParaRPr>
          </a:p>
          <a:p>
            <a:pPr lvl="2" eaLnBrk="1" hangingPunct="1">
              <a:defRPr/>
            </a:pPr>
            <a:endParaRPr lang="fr-FR" sz="1200" b="1" dirty="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Contrôles programmés VS contrôles manuels:</a:t>
            </a:r>
            <a:br>
              <a:rPr lang="fr-FR" sz="1200" b="1" dirty="0" smtClean="0">
                <a:latin typeface="Arial" pitchFamily="34" charset="0"/>
                <a:cs typeface="Arial" pitchFamily="34" charset="0"/>
              </a:rPr>
            </a:br>
            <a:r>
              <a:rPr lang="fr-FR" sz="1100" dirty="0">
                <a:solidFill>
                  <a:srgbClr val="002776"/>
                </a:solidFill>
                <a:latin typeface="Arial" pitchFamily="34" charset="0"/>
                <a:cs typeface="Arial" pitchFamily="34" charset="0"/>
              </a:rPr>
              <a:t> </a:t>
            </a:r>
            <a:r>
              <a:rPr lang="fr-FR" sz="1100" dirty="0" smtClean="0">
                <a:solidFill>
                  <a:srgbClr val="002776"/>
                </a:solidFill>
                <a:latin typeface="Arial" pitchFamily="34" charset="0"/>
                <a:cs typeface="Arial" pitchFamily="34" charset="0"/>
              </a:rPr>
              <a:t>(contrôles manuels: un compromis en terme de fiabilité et un indicateur de risque potentiel)</a:t>
            </a:r>
            <a:endParaRPr lang="fr-FR" sz="1200" b="1" dirty="0" smtClean="0">
              <a:latin typeface="Arial" pitchFamily="34" charset="0"/>
              <a:cs typeface="Arial" pitchFamily="34" charset="0"/>
            </a:endParaRPr>
          </a:p>
          <a:p>
            <a:pPr lvl="2" eaLnBrk="1" hangingPunct="1">
              <a:buNone/>
              <a:defRPr/>
            </a:pPr>
            <a:endParaRPr lang="fr-FR" sz="1200" b="1" dirty="0" smtClean="0">
              <a:latin typeface="Arial" pitchFamily="34" charset="0"/>
              <a:cs typeface="Arial" pitchFamily="34" charset="0"/>
            </a:endParaRPr>
          </a:p>
          <a:p>
            <a:pPr lvl="2" eaLnBrk="1" hangingPunct="1">
              <a:defRPr/>
            </a:pPr>
            <a:r>
              <a:rPr lang="fr-FR" sz="1200" b="1" dirty="0">
                <a:solidFill>
                  <a:srgbClr val="002776"/>
                </a:solidFill>
                <a:latin typeface="Arial" pitchFamily="34" charset="0"/>
                <a:cs typeface="Arial" pitchFamily="34" charset="0"/>
              </a:rPr>
              <a:t>Contrôles </a:t>
            </a:r>
            <a:r>
              <a:rPr lang="fr-FR" sz="1200" b="1" dirty="0" smtClean="0">
                <a:solidFill>
                  <a:srgbClr val="002776"/>
                </a:solidFill>
                <a:latin typeface="Arial" pitchFamily="34" charset="0"/>
                <a:cs typeface="Arial" pitchFamily="34" charset="0"/>
              </a:rPr>
              <a:t>programmés:  </a:t>
            </a:r>
            <a:r>
              <a:rPr lang="fr-FR" sz="1100" dirty="0" smtClean="0">
                <a:solidFill>
                  <a:srgbClr val="002776"/>
                </a:solidFill>
                <a:latin typeface="Arial" pitchFamily="34" charset="0"/>
                <a:cs typeface="Arial" pitchFamily="34" charset="0"/>
              </a:rPr>
              <a:t>une fiabilité a priori meilleure mais qui n’est pas absolue. </a:t>
            </a:r>
            <a:br>
              <a:rPr lang="fr-FR" sz="1100" dirty="0" smtClean="0">
                <a:solidFill>
                  <a:srgbClr val="002776"/>
                </a:solidFill>
                <a:latin typeface="Arial" pitchFamily="34" charset="0"/>
                <a:cs typeface="Arial" pitchFamily="34" charset="0"/>
              </a:rPr>
            </a:br>
            <a:r>
              <a:rPr lang="fr-FR" sz="1000" dirty="0">
                <a:solidFill>
                  <a:srgbClr val="002776"/>
                </a:solidFill>
                <a:latin typeface="Arial" pitchFamily="34" charset="0"/>
                <a:cs typeface="Arial" pitchFamily="34" charset="0"/>
              </a:rPr>
              <a:t>(ex: </a:t>
            </a:r>
            <a:r>
              <a:rPr lang="fr-FR" sz="1000" dirty="0" smtClean="0">
                <a:solidFill>
                  <a:srgbClr val="002776"/>
                </a:solidFill>
                <a:latin typeface="Arial" pitchFamily="34" charset="0"/>
                <a:cs typeface="Arial" pitchFamily="34" charset="0"/>
              </a:rPr>
              <a:t>bug, régression après un changement, etc. =&gt; importance du processus de gestion des changements)</a:t>
            </a:r>
            <a:endParaRPr lang="fr-FR" sz="1100" dirty="0">
              <a:solidFill>
                <a:srgbClr val="002776"/>
              </a:solidFill>
              <a:latin typeface="Arial" pitchFamily="34" charset="0"/>
              <a:cs typeface="Arial" pitchFamily="34" charset="0"/>
            </a:endParaRPr>
          </a:p>
          <a:p>
            <a:pPr lvl="2" eaLnBrk="1" hangingPunct="1">
              <a:buNone/>
              <a:defRPr/>
            </a:pPr>
            <a:endParaRPr lang="fr-FR" sz="1200" b="1" dirty="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De possibles limites fonctionnelles des applications:</a:t>
            </a:r>
            <a:br>
              <a:rPr lang="fr-FR" sz="1200" b="1" dirty="0" smtClean="0">
                <a:latin typeface="Arial" pitchFamily="34" charset="0"/>
                <a:cs typeface="Arial" pitchFamily="34" charset="0"/>
              </a:rPr>
            </a:br>
            <a:r>
              <a:rPr lang="fr-FR" sz="1200" b="1" dirty="0" smtClean="0">
                <a:latin typeface="Arial" pitchFamily="34" charset="0"/>
                <a:cs typeface="Arial" pitchFamily="34" charset="0"/>
              </a:rPr>
              <a:t>	</a:t>
            </a:r>
            <a:r>
              <a:rPr lang="fr-FR" sz="1100" dirty="0" smtClean="0">
                <a:latin typeface="Arial" pitchFamily="34" charset="0"/>
                <a:cs typeface="Arial" pitchFamily="34" charset="0"/>
              </a:rPr>
              <a:t>- Exemple: application Métier qui ne supporte pas une ségrégation des tâches sur la gestion des accès.</a:t>
            </a:r>
            <a:endParaRPr lang="fr-FR" sz="1200" dirty="0" smtClean="0">
              <a:latin typeface="Arial" pitchFamily="34" charset="0"/>
              <a:cs typeface="Arial" pitchFamily="34" charset="0"/>
            </a:endParaRPr>
          </a:p>
          <a:p>
            <a:pPr lvl="2" eaLnBrk="1" hangingPunct="1">
              <a:buNone/>
              <a:defRPr/>
            </a:pPr>
            <a:endParaRPr lang="fr-FR" sz="1200" b="1" dirty="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La possibilités de contrôles compensatifs pour réduire les risques de manière valable:</a:t>
            </a:r>
            <a:r>
              <a:rPr lang="fr-FR" sz="1200" dirty="0" smtClean="0">
                <a:latin typeface="Arial" pitchFamily="34" charset="0"/>
                <a:cs typeface="Arial" pitchFamily="34" charset="0"/>
              </a:rPr>
              <a:t> </a:t>
            </a:r>
          </a:p>
          <a:p>
            <a:pPr marL="539750" lvl="2" indent="-447675" defTabSz="447675" eaLnBrk="1" hangingPunct="1">
              <a:buNone/>
              <a:defRPr/>
            </a:pPr>
            <a:r>
              <a:rPr lang="fr-FR" sz="1100" dirty="0">
                <a:latin typeface="Arial" pitchFamily="34" charset="0"/>
                <a:cs typeface="Arial" pitchFamily="34" charset="0"/>
              </a:rPr>
              <a:t>	</a:t>
            </a:r>
            <a:r>
              <a:rPr lang="fr-FR" sz="1100" dirty="0" smtClean="0">
                <a:latin typeface="Arial" pitchFamily="34" charset="0"/>
                <a:cs typeface="Arial" pitchFamily="34" charset="0"/>
              </a:rPr>
              <a:t>Exemples: </a:t>
            </a:r>
          </a:p>
          <a:p>
            <a:pPr marL="898525" lvl="2" eaLnBrk="1" hangingPunct="1">
              <a:defRPr/>
            </a:pPr>
            <a:r>
              <a:rPr lang="fr-FR" sz="1100" dirty="0" smtClean="0">
                <a:latin typeface="Arial" pitchFamily="34" charset="0"/>
                <a:cs typeface="Arial" pitchFamily="34" charset="0"/>
              </a:rPr>
              <a:t>	pas </a:t>
            </a:r>
            <a:r>
              <a:rPr lang="fr-FR" sz="1100" dirty="0">
                <a:latin typeface="Arial" pitchFamily="34" charset="0"/>
                <a:cs typeface="Arial" pitchFamily="34" charset="0"/>
              </a:rPr>
              <a:t>de ségrégation des tâches sur les entrées comptables, mais une revue manuelle du listing de toutes les entrées est effectuée par le responsable </a:t>
            </a:r>
            <a:r>
              <a:rPr lang="fr-FR" sz="1100" dirty="0" smtClean="0">
                <a:latin typeface="Arial" pitchFamily="34" charset="0"/>
                <a:cs typeface="Arial" pitchFamily="34" charset="0"/>
              </a:rPr>
              <a:t>Comptabilité </a:t>
            </a:r>
            <a:r>
              <a:rPr lang="fr-FR" sz="1100" dirty="0">
                <a:latin typeface="Arial" pitchFamily="34" charset="0"/>
                <a:cs typeface="Arial" pitchFamily="34" charset="0"/>
              </a:rPr>
              <a:t>en fin de </a:t>
            </a:r>
            <a:r>
              <a:rPr lang="fr-FR" sz="1100" dirty="0" smtClean="0">
                <a:latin typeface="Arial" pitchFamily="34" charset="0"/>
                <a:cs typeface="Arial" pitchFamily="34" charset="0"/>
              </a:rPr>
              <a:t>semaine.</a:t>
            </a:r>
            <a:r>
              <a:rPr lang="fr-FR" sz="100" dirty="0" smtClean="0">
                <a:latin typeface="Arial" pitchFamily="34" charset="0"/>
                <a:cs typeface="Arial" pitchFamily="34" charset="0"/>
              </a:rPr>
              <a:t>.</a:t>
            </a:r>
          </a:p>
          <a:p>
            <a:pPr marL="898525" lvl="2" eaLnBrk="1" hangingPunct="1">
              <a:defRPr/>
            </a:pPr>
            <a:endParaRPr lang="fr-FR" sz="100" dirty="0" smtClean="0">
              <a:latin typeface="Arial" pitchFamily="34" charset="0"/>
              <a:cs typeface="Arial" pitchFamily="34" charset="0"/>
            </a:endParaRPr>
          </a:p>
          <a:p>
            <a:pPr marL="898525" lvl="2" eaLnBrk="1" hangingPunct="1">
              <a:defRPr/>
            </a:pPr>
            <a:r>
              <a:rPr lang="fr-FR" sz="1100" dirty="0">
                <a:solidFill>
                  <a:srgbClr val="002776"/>
                </a:solidFill>
                <a:latin typeface="Arial" pitchFamily="34" charset="0"/>
                <a:cs typeface="Arial" pitchFamily="34" charset="0"/>
              </a:rPr>
              <a:t>	pas de ségrégation des tâches sur </a:t>
            </a:r>
            <a:r>
              <a:rPr lang="fr-FR" sz="1100" dirty="0" smtClean="0">
                <a:solidFill>
                  <a:srgbClr val="002776"/>
                </a:solidFill>
                <a:latin typeface="Arial" pitchFamily="34" charset="0"/>
                <a:cs typeface="Arial" pitchFamily="34" charset="0"/>
              </a:rPr>
              <a:t>la gestion des accès dans l’application de paiement, mais les mots de passe d’administration sont partagés entre deux équipes (chacune connait une partie du mot de passe).</a:t>
            </a:r>
            <a:r>
              <a:rPr lang="fr-FR" sz="100" dirty="0" smtClean="0">
                <a:solidFill>
                  <a:srgbClr val="002776"/>
                </a:solidFill>
                <a:latin typeface="Arial" pitchFamily="34" charset="0"/>
                <a:cs typeface="Arial" pitchFamily="34" charset="0"/>
              </a:rPr>
              <a:t>.</a:t>
            </a:r>
            <a:endParaRPr lang="fr-FR" sz="100" dirty="0">
              <a:solidFill>
                <a:srgbClr val="002776"/>
              </a:solidFill>
              <a:latin typeface="Arial" pitchFamily="34" charset="0"/>
              <a:cs typeface="Arial" pitchFamily="34" charset="0"/>
            </a:endParaRPr>
          </a:p>
          <a:p>
            <a:pPr marL="898525" lvl="2" eaLnBrk="1" hangingPunct="1">
              <a:buNone/>
              <a:defRPr/>
            </a:pPr>
            <a:endParaRPr lang="fr-FR" sz="100" dirty="0" smtClean="0">
              <a:latin typeface="Arial" pitchFamily="34" charset="0"/>
              <a:cs typeface="Arial" pitchFamily="34" charset="0"/>
            </a:endParaRPr>
          </a:p>
          <a:p>
            <a:pPr lvl="5">
              <a:buNone/>
              <a:defRPr/>
            </a:pPr>
            <a:endParaRPr lang="fr-FR" sz="100" dirty="0">
              <a:latin typeface="Arial" pitchFamily="34" charset="0"/>
              <a:cs typeface="Arial" pitchFamily="34" charset="0"/>
            </a:endParaRPr>
          </a:p>
          <a:p>
            <a:pPr lvl="2" eaLnBrk="1" hangingPunct="1">
              <a:defRPr/>
            </a:pPr>
            <a:endParaRPr lang="fr-FR" sz="1200" b="1" dirty="0" smtClean="0"/>
          </a:p>
        </p:txBody>
      </p:sp>
      <p:sp>
        <p:nvSpPr>
          <p:cNvPr id="24" name="Rectangle 23"/>
          <p:cNvSpPr/>
          <p:nvPr/>
        </p:nvSpPr>
        <p:spPr>
          <a:xfrm>
            <a:off x="899592" y="1916832"/>
            <a:ext cx="5365571" cy="246221"/>
          </a:xfrm>
          <a:prstGeom prst="rect">
            <a:avLst/>
          </a:prstGeom>
        </p:spPr>
        <p:txBody>
          <a:bodyPr wrap="none">
            <a:spAutoFit/>
          </a:bodyPr>
          <a:lstStyle/>
          <a:p>
            <a:r>
              <a:rPr lang="fr-FR" sz="1000" b="1" dirty="0">
                <a:solidFill>
                  <a:srgbClr val="002776"/>
                </a:solidFill>
                <a:cs typeface="Arial" pitchFamily="34" charset="0"/>
              </a:rPr>
              <a:t>A) Risques génériques </a:t>
            </a:r>
            <a:r>
              <a:rPr lang="fr-FR" sz="1000" dirty="0">
                <a:solidFill>
                  <a:srgbClr val="002776"/>
                </a:solidFill>
                <a:cs typeface="Arial" pitchFamily="34" charset="0"/>
              </a:rPr>
              <a:t>(ex: accès…)          Approche standard pour toutes les applications</a:t>
            </a:r>
            <a:endParaRPr lang="fr-CH" sz="1200" dirty="0">
              <a:solidFill>
                <a:srgbClr val="000000"/>
              </a:solidFill>
            </a:endParaRPr>
          </a:p>
        </p:txBody>
      </p:sp>
      <p:sp>
        <p:nvSpPr>
          <p:cNvPr id="25" name="Rectangle 24"/>
          <p:cNvSpPr/>
          <p:nvPr/>
        </p:nvSpPr>
        <p:spPr>
          <a:xfrm>
            <a:off x="899592" y="2276872"/>
            <a:ext cx="7704856" cy="246221"/>
          </a:xfrm>
          <a:prstGeom prst="rect">
            <a:avLst/>
          </a:prstGeom>
        </p:spPr>
        <p:txBody>
          <a:bodyPr wrap="square">
            <a:spAutoFit/>
          </a:bodyPr>
          <a:lstStyle/>
          <a:p>
            <a:r>
              <a:rPr lang="fr-FR" sz="1000" b="1" dirty="0">
                <a:solidFill>
                  <a:srgbClr val="002776"/>
                </a:solidFill>
                <a:cs typeface="Arial" pitchFamily="34" charset="0"/>
              </a:rPr>
              <a:t>B) Risques spécifiques à l’environnement Métier            </a:t>
            </a:r>
            <a:r>
              <a:rPr lang="fr-FR" sz="1000" dirty="0">
                <a:solidFill>
                  <a:srgbClr val="002776"/>
                </a:solidFill>
                <a:cs typeface="Arial" pitchFamily="34" charset="0"/>
              </a:rPr>
              <a:t>Approche au cas par cas.</a:t>
            </a:r>
            <a:endParaRPr lang="fr-CH" sz="1200" dirty="0">
              <a:solidFill>
                <a:srgbClr val="000000"/>
              </a:solidFill>
            </a:endParaRPr>
          </a:p>
        </p:txBody>
      </p:sp>
      <p:sp>
        <p:nvSpPr>
          <p:cNvPr id="26" name="Right Arrow 25"/>
          <p:cNvSpPr/>
          <p:nvPr/>
        </p:nvSpPr>
        <p:spPr>
          <a:xfrm>
            <a:off x="3239280" y="1988840"/>
            <a:ext cx="14401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27" name="Right Arrow 26"/>
          <p:cNvSpPr/>
          <p:nvPr/>
        </p:nvSpPr>
        <p:spPr>
          <a:xfrm>
            <a:off x="4058800" y="2348880"/>
            <a:ext cx="14401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28" name="Left Brace 27"/>
          <p:cNvSpPr/>
          <p:nvPr/>
        </p:nvSpPr>
        <p:spPr>
          <a:xfrm>
            <a:off x="6156176" y="1772816"/>
            <a:ext cx="288032" cy="7200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solidFill>
                <a:srgbClr val="000000"/>
              </a:solidFill>
            </a:endParaRPr>
          </a:p>
        </p:txBody>
      </p:sp>
      <p:sp>
        <p:nvSpPr>
          <p:cNvPr id="29" name="Rectangle 28"/>
          <p:cNvSpPr/>
          <p:nvPr/>
        </p:nvSpPr>
        <p:spPr>
          <a:xfrm>
            <a:off x="6516216" y="1700808"/>
            <a:ext cx="1895071" cy="861774"/>
          </a:xfrm>
          <a:prstGeom prst="rect">
            <a:avLst/>
          </a:prstGeom>
        </p:spPr>
        <p:txBody>
          <a:bodyPr wrap="none">
            <a:spAutoFit/>
          </a:bodyPr>
          <a:lstStyle/>
          <a:p>
            <a:pPr>
              <a:buFontTx/>
              <a:buChar char="-"/>
            </a:pPr>
            <a:r>
              <a:rPr lang="fr-FR" sz="1000" dirty="0">
                <a:solidFill>
                  <a:srgbClr val="002776"/>
                </a:solidFill>
                <a:cs typeface="Arial" pitchFamily="34" charset="0"/>
              </a:rPr>
              <a:t> Gestion des accès</a:t>
            </a:r>
          </a:p>
          <a:p>
            <a:pPr>
              <a:buFontTx/>
              <a:buChar char="-"/>
            </a:pPr>
            <a:r>
              <a:rPr lang="fr-FR" sz="1000" dirty="0">
                <a:solidFill>
                  <a:srgbClr val="002776"/>
                </a:solidFill>
                <a:cs typeface="Arial" pitchFamily="34" charset="0"/>
              </a:rPr>
              <a:t> Gestion du paramétrage</a:t>
            </a:r>
          </a:p>
          <a:p>
            <a:pPr>
              <a:buFontTx/>
              <a:buChar char="-"/>
            </a:pPr>
            <a:r>
              <a:rPr lang="fr-FR" sz="1000" dirty="0">
                <a:solidFill>
                  <a:srgbClr val="002776"/>
                </a:solidFill>
                <a:cs typeface="Arial" pitchFamily="34" charset="0"/>
              </a:rPr>
              <a:t> Gestion des changements</a:t>
            </a:r>
          </a:p>
          <a:p>
            <a:pPr>
              <a:buFontTx/>
              <a:buChar char="-"/>
            </a:pPr>
            <a:r>
              <a:rPr lang="fr-FR" sz="1000" dirty="0">
                <a:solidFill>
                  <a:srgbClr val="002776"/>
                </a:solidFill>
                <a:cs typeface="Arial" pitchFamily="34" charset="0"/>
              </a:rPr>
              <a:t> Contrôle des administrateurs</a:t>
            </a:r>
          </a:p>
          <a:p>
            <a:pPr>
              <a:buFontTx/>
              <a:buChar char="-"/>
            </a:pPr>
            <a:r>
              <a:rPr lang="fr-FR" sz="1000" dirty="0">
                <a:solidFill>
                  <a:srgbClr val="002776"/>
                </a:solidFill>
                <a:cs typeface="Arial" pitchFamily="34" charset="0"/>
              </a:rPr>
              <a:t> etc.</a:t>
            </a:r>
            <a:endParaRPr lang="fr-CH" dirty="0">
              <a:solidFill>
                <a:srgbClr val="000000"/>
              </a:solidFill>
            </a:endParaRPr>
          </a:p>
        </p:txBody>
      </p:sp>
      <p:sp>
        <p:nvSpPr>
          <p:cNvPr id="30" name="Rectangle 29"/>
          <p:cNvSpPr/>
          <p:nvPr/>
        </p:nvSpPr>
        <p:spPr>
          <a:xfrm>
            <a:off x="4283968" y="6021288"/>
            <a:ext cx="3888432" cy="400110"/>
          </a:xfrm>
          <a:prstGeom prst="rect">
            <a:avLst/>
          </a:prstGeom>
        </p:spPr>
        <p:txBody>
          <a:bodyPr wrap="square">
            <a:spAutoFit/>
          </a:bodyPr>
          <a:lstStyle/>
          <a:p>
            <a:r>
              <a:rPr lang="fr-FR" sz="1000" b="1" dirty="0">
                <a:solidFill>
                  <a:srgbClr val="002776"/>
                </a:solidFill>
                <a:cs typeface="Arial" pitchFamily="34" charset="0"/>
              </a:rPr>
              <a:t> Fiabilité  des contrôles compensatifs à évaluer au cas par cas </a:t>
            </a:r>
            <a:r>
              <a:rPr lang="fr-FR" sz="1000" dirty="0">
                <a:solidFill>
                  <a:srgbClr val="002776"/>
                </a:solidFill>
                <a:cs typeface="Arial" pitchFamily="34" charset="0"/>
              </a:rPr>
              <a:t>(peuvent introduire de nouveaux risques).</a:t>
            </a:r>
            <a:endParaRPr lang="fr-CH" sz="1200" b="1" dirty="0">
              <a:solidFill>
                <a:srgbClr val="000000"/>
              </a:solidFill>
            </a:endParaRPr>
          </a:p>
        </p:txBody>
      </p:sp>
      <p:sp>
        <p:nvSpPr>
          <p:cNvPr id="31" name="Right Arrow 30"/>
          <p:cNvSpPr/>
          <p:nvPr/>
        </p:nvSpPr>
        <p:spPr>
          <a:xfrm>
            <a:off x="4058800" y="6093296"/>
            <a:ext cx="14401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Tree>
    <p:extLst>
      <p:ext uri="{BB962C8B-B14F-4D97-AF65-F5344CB8AC3E}">
        <p14:creationId xmlns:p14="http://schemas.microsoft.com/office/powerpoint/2010/main" val="186177555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323528" y="2354610"/>
            <a:ext cx="8481809" cy="1938992"/>
          </a:xfrm>
          <a:prstGeom prst="rect">
            <a:avLst/>
          </a:prstGeom>
        </p:spPr>
        <p:txBody>
          <a:bodyPr wrap="none">
            <a:spAutoFit/>
          </a:bodyPr>
          <a:lstStyle/>
          <a:p>
            <a:pPr algn="ctr"/>
            <a:r>
              <a:rPr lang="fr-CH" sz="6000" dirty="0">
                <a:solidFill>
                  <a:schemeClr val="accent1">
                    <a:lumMod val="60000"/>
                    <a:lumOff val="40000"/>
                  </a:schemeClr>
                </a:solidFill>
              </a:rPr>
              <a:t>Systèmes d’exploitation </a:t>
            </a:r>
            <a:r>
              <a:rPr lang="fr-CH" sz="6000" dirty="0" smtClean="0">
                <a:solidFill>
                  <a:schemeClr val="accent1">
                    <a:lumMod val="60000"/>
                    <a:lumOff val="40000"/>
                  </a:schemeClr>
                </a:solidFill>
              </a:rPr>
              <a:t/>
            </a:r>
            <a:br>
              <a:rPr lang="fr-CH" sz="6000" dirty="0" smtClean="0">
                <a:solidFill>
                  <a:schemeClr val="accent1">
                    <a:lumMod val="60000"/>
                    <a:lumOff val="40000"/>
                  </a:schemeClr>
                </a:solidFill>
              </a:rPr>
            </a:br>
            <a:r>
              <a:rPr lang="fr-CH" sz="6000" dirty="0" smtClean="0">
                <a:solidFill>
                  <a:schemeClr val="accent1">
                    <a:lumMod val="60000"/>
                    <a:lumOff val="40000"/>
                  </a:schemeClr>
                </a:solidFill>
              </a:rPr>
              <a:t>et </a:t>
            </a:r>
            <a:r>
              <a:rPr lang="fr-CH" sz="6000" dirty="0">
                <a:solidFill>
                  <a:schemeClr val="accent1">
                    <a:lumMod val="60000"/>
                    <a:lumOff val="40000"/>
                  </a:schemeClr>
                </a:solidFill>
              </a:rPr>
              <a:t>postes de travail</a:t>
            </a:r>
            <a:endParaRPr lang="fr-FR" sz="6000" dirty="0"/>
          </a:p>
        </p:txBody>
      </p:sp>
    </p:spTree>
    <p:extLst>
      <p:ext uri="{BB962C8B-B14F-4D97-AF65-F5344CB8AC3E}">
        <p14:creationId xmlns:p14="http://schemas.microsoft.com/office/powerpoint/2010/main" val="1746263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3303091" cy="5285581"/>
          </a:xfrm>
        </p:spPr>
        <p:txBody>
          <a:bodyPr/>
          <a:lstStyle/>
          <a:p>
            <a:pPr lvl="1" eaLnBrk="1" hangingPunct="1">
              <a:defRPr/>
            </a:pPr>
            <a:r>
              <a:rPr lang="fr-FR" sz="1600" b="1" dirty="0" smtClean="0"/>
              <a:t>Principe</a:t>
            </a:r>
          </a:p>
          <a:p>
            <a:pPr lvl="2" eaLnBrk="1" hangingPunct="1">
              <a:defRPr/>
            </a:pPr>
            <a:r>
              <a:rPr lang="fr-FR" sz="1200" b="1" dirty="0" smtClean="0">
                <a:latin typeface="Arial" pitchFamily="34" charset="0"/>
                <a:cs typeface="Arial" pitchFamily="34" charset="0"/>
              </a:rPr>
              <a:t>Système d’exploitation serveur</a:t>
            </a:r>
          </a:p>
          <a:p>
            <a:pPr lvl="3" eaLnBrk="1" hangingPunct="1">
              <a:defRPr/>
            </a:pPr>
            <a:r>
              <a:rPr lang="fr-FR" sz="1200" dirty="0" smtClean="0"/>
              <a:t>Gestion des accès aux ressources partagées</a:t>
            </a:r>
          </a:p>
          <a:p>
            <a:pPr lvl="3" eaLnBrk="1" hangingPunct="1">
              <a:defRPr/>
            </a:pPr>
            <a:r>
              <a:rPr lang="fr-FR" sz="1200" dirty="0" smtClean="0"/>
              <a:t>Gestion des accès aux ressources locales</a:t>
            </a:r>
            <a:br>
              <a:rPr lang="fr-FR" sz="1200" dirty="0" smtClean="0"/>
            </a:br>
            <a:endParaRPr lang="fr-FR" sz="1200" dirty="0" smtClean="0"/>
          </a:p>
          <a:p>
            <a:pPr lvl="2" eaLnBrk="1" hangingPunct="1">
              <a:defRPr/>
            </a:pPr>
            <a:r>
              <a:rPr lang="fr-FR" sz="1200" b="1" dirty="0" smtClean="0">
                <a:latin typeface="Arial" pitchFamily="34" charset="0"/>
                <a:cs typeface="Arial" pitchFamily="34" charset="0"/>
              </a:rPr>
              <a:t>Fonctions</a:t>
            </a:r>
            <a:endParaRPr lang="fr-FR" sz="1200" b="1" dirty="0">
              <a:latin typeface="Arial" pitchFamily="34" charset="0"/>
              <a:cs typeface="Arial" pitchFamily="34" charset="0"/>
            </a:endParaRPr>
          </a:p>
          <a:p>
            <a:pPr lvl="3" eaLnBrk="1" hangingPunct="1">
              <a:defRPr/>
            </a:pPr>
            <a:r>
              <a:rPr lang="fr-FR" sz="1200" dirty="0" smtClean="0"/>
              <a:t>Gestion du matériel (CPU, disques, mémoire, threads, I/O, etc.)</a:t>
            </a:r>
          </a:p>
          <a:p>
            <a:pPr lvl="3" eaLnBrk="1" hangingPunct="1">
              <a:defRPr/>
            </a:pPr>
            <a:r>
              <a:rPr lang="fr-FR" sz="1200" dirty="0" smtClean="0"/>
              <a:t>Gestion des processus système (synchronisation, tâches de fond, tâches planifiées)</a:t>
            </a:r>
          </a:p>
          <a:p>
            <a:pPr lvl="3" eaLnBrk="1" hangingPunct="1">
              <a:defRPr/>
            </a:pPr>
            <a:r>
              <a:rPr lang="fr-FR" sz="1200" dirty="0" smtClean="0"/>
              <a:t>Support des protocoles réseau</a:t>
            </a:r>
          </a:p>
          <a:p>
            <a:pPr lvl="3" eaLnBrk="1" hangingPunct="1">
              <a:defRPr/>
            </a:pPr>
            <a:r>
              <a:rPr lang="fr-FR" sz="1200" dirty="0" smtClean="0"/>
              <a:t>Gestion de la sécurité: utilisateurs, groupes, accès aux ressources,</a:t>
            </a:r>
          </a:p>
          <a:p>
            <a:pPr lvl="3" eaLnBrk="1" hangingPunct="1">
              <a:defRPr/>
            </a:pPr>
            <a:r>
              <a:rPr lang="fr-FR" sz="1200" dirty="0" smtClean="0"/>
              <a:t>Permet l’interaction entre les applications et le matériel.</a:t>
            </a:r>
          </a:p>
          <a:p>
            <a:pPr lvl="3" eaLnBrk="1" hangingPunct="1">
              <a:defRPr/>
            </a:pPr>
            <a:endParaRPr lang="fr-FR" sz="1200"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ZoneTexte 2"/>
          <p:cNvSpPr txBox="1"/>
          <p:nvPr/>
        </p:nvSpPr>
        <p:spPr>
          <a:xfrm>
            <a:off x="4788024" y="980728"/>
            <a:ext cx="3456383"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1200" b="1" dirty="0" smtClean="0">
                <a:solidFill>
                  <a:schemeClr val="tx2"/>
                </a:solidFill>
              </a:rPr>
              <a:t>Exemples:</a:t>
            </a:r>
          </a:p>
          <a:p>
            <a:pPr marL="171450" indent="-171450">
              <a:buFont typeface="Arial" pitchFamily="34" charset="0"/>
              <a:buChar char="•"/>
            </a:pPr>
            <a:r>
              <a:rPr lang="fr-FR" sz="1200" dirty="0" smtClean="0">
                <a:solidFill>
                  <a:schemeClr val="tx2"/>
                </a:solidFill>
              </a:rPr>
              <a:t>Microsoft Windows </a:t>
            </a:r>
            <a:r>
              <a:rPr lang="fr-FR" sz="1200" dirty="0">
                <a:solidFill>
                  <a:schemeClr val="tx2"/>
                </a:solidFill>
              </a:rPr>
              <a:t>Server 2003, 2008, </a:t>
            </a:r>
            <a:r>
              <a:rPr lang="fr-FR" sz="1200" dirty="0" smtClean="0">
                <a:solidFill>
                  <a:schemeClr val="tx2"/>
                </a:solidFill>
              </a:rPr>
              <a:t>2012</a:t>
            </a:r>
          </a:p>
          <a:p>
            <a:pPr marL="171450" indent="-171450">
              <a:buFont typeface="Arial" pitchFamily="34" charset="0"/>
              <a:buChar char="•"/>
            </a:pPr>
            <a:r>
              <a:rPr lang="fr-FR" sz="1200" dirty="0" smtClean="0">
                <a:solidFill>
                  <a:schemeClr val="tx2"/>
                </a:solidFill>
              </a:rPr>
              <a:t>GNU/Linux, *BSD</a:t>
            </a:r>
          </a:p>
          <a:p>
            <a:pPr marL="171450" indent="-171450">
              <a:buFont typeface="Arial" pitchFamily="34" charset="0"/>
              <a:buChar char="•"/>
            </a:pPr>
            <a:r>
              <a:rPr lang="fr-FR" sz="1200" dirty="0" smtClean="0">
                <a:solidFill>
                  <a:schemeClr val="tx2"/>
                </a:solidFill>
              </a:rPr>
              <a:t>IBM AIX</a:t>
            </a:r>
          </a:p>
          <a:p>
            <a:pPr marL="171450" indent="-171450">
              <a:buFont typeface="Arial" pitchFamily="34" charset="0"/>
              <a:buChar char="•"/>
            </a:pPr>
            <a:r>
              <a:rPr lang="fr-FR" sz="1200" dirty="0">
                <a:solidFill>
                  <a:schemeClr val="tx2"/>
                </a:solidFill>
              </a:rPr>
              <a:t>IBM </a:t>
            </a:r>
            <a:r>
              <a:rPr lang="fr-FR" sz="1200" dirty="0" smtClean="0">
                <a:solidFill>
                  <a:schemeClr val="tx2"/>
                </a:solidFill>
              </a:rPr>
              <a:t>i </a:t>
            </a:r>
            <a:r>
              <a:rPr lang="fr-FR" sz="1200" dirty="0">
                <a:solidFill>
                  <a:schemeClr val="tx2"/>
                </a:solidFill>
              </a:rPr>
              <a:t>operating </a:t>
            </a:r>
            <a:r>
              <a:rPr lang="fr-FR" sz="1200" dirty="0" smtClean="0">
                <a:solidFill>
                  <a:schemeClr val="tx2"/>
                </a:solidFill>
              </a:rPr>
              <a:t>System</a:t>
            </a:r>
          </a:p>
          <a:p>
            <a:pPr marL="171450" indent="-171450">
              <a:buFont typeface="Arial" pitchFamily="34" charset="0"/>
              <a:buChar char="•"/>
            </a:pPr>
            <a:r>
              <a:rPr lang="fr-FR" sz="1200" dirty="0" smtClean="0">
                <a:solidFill>
                  <a:schemeClr val="tx2"/>
                </a:solidFill>
              </a:rPr>
              <a:t>IBM z/OS (Mainframe)</a:t>
            </a:r>
          </a:p>
          <a:p>
            <a:pPr marL="171450" indent="-171450">
              <a:buFont typeface="Arial" pitchFamily="34" charset="0"/>
              <a:buChar char="•"/>
            </a:pPr>
            <a:r>
              <a:rPr lang="fr-FR" sz="1200" dirty="0" smtClean="0">
                <a:solidFill>
                  <a:schemeClr val="tx2"/>
                </a:solidFill>
              </a:rPr>
              <a:t>Apple OS </a:t>
            </a:r>
            <a:r>
              <a:rPr lang="fr-FR" sz="1200" dirty="0">
                <a:solidFill>
                  <a:schemeClr val="tx2"/>
                </a:solidFill>
              </a:rPr>
              <a:t>X </a:t>
            </a:r>
            <a:r>
              <a:rPr lang="fr-FR" sz="1200" dirty="0" smtClean="0">
                <a:solidFill>
                  <a:schemeClr val="tx2"/>
                </a:solidFill>
              </a:rPr>
              <a:t>Server</a:t>
            </a:r>
          </a:p>
        </p:txBody>
      </p:sp>
      <p:graphicFrame>
        <p:nvGraphicFramePr>
          <p:cNvPr id="6" name="Objet 5"/>
          <p:cNvGraphicFramePr>
            <a:graphicFrameLocks noChangeAspect="1"/>
          </p:cNvGraphicFramePr>
          <p:nvPr>
            <p:extLst>
              <p:ext uri="{D42A27DB-BD31-4B8C-83A1-F6EECF244321}">
                <p14:modId xmlns:p14="http://schemas.microsoft.com/office/powerpoint/2010/main" val="2263238898"/>
              </p:ext>
            </p:extLst>
          </p:nvPr>
        </p:nvGraphicFramePr>
        <p:xfrm>
          <a:off x="3707904" y="2564904"/>
          <a:ext cx="5276108" cy="3817328"/>
        </p:xfrm>
        <a:graphic>
          <a:graphicData uri="http://schemas.openxmlformats.org/presentationml/2006/ole">
            <mc:AlternateContent xmlns:mc="http://schemas.openxmlformats.org/markup-compatibility/2006">
              <mc:Choice xmlns:v="urn:schemas-microsoft-com:vml" Requires="v">
                <p:oleObj spid="_x0000_s14437" name="Visio" r:id="rId4" imgW="3760791" imgH="2720232" progId="Visio.Drawing.11">
                  <p:embed/>
                </p:oleObj>
              </mc:Choice>
              <mc:Fallback>
                <p:oleObj name="Visio" r:id="rId4" imgW="3760791" imgH="2720232" progId="Visio.Drawing.11">
                  <p:embed/>
                  <p:pic>
                    <p:nvPicPr>
                      <p:cNvPr id="0"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04" y="2564904"/>
                        <a:ext cx="5276108" cy="38173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Moyens de contrôles d’accès (Contrôleur de Domaine AD)</a:t>
            </a:r>
          </a:p>
          <a:p>
            <a:pPr lvl="2" eaLnBrk="1" hangingPunct="1">
              <a:buNone/>
              <a:defRPr/>
            </a:pPr>
            <a:endParaRPr lang="fr-FR" sz="1200" b="1" dirty="0" smtClean="0">
              <a:latin typeface="Arial" pitchFamily="34" charset="0"/>
              <a:cs typeface="Arial" pitchFamily="34" charset="0"/>
            </a:endParaRPr>
          </a:p>
          <a:p>
            <a:pPr lvl="2" eaLnBrk="1" hangingPunct="1">
              <a:buNone/>
              <a:defRPr/>
            </a:pPr>
            <a:r>
              <a:rPr lang="fr-FR" sz="1200" b="1" dirty="0" smtClean="0">
                <a:latin typeface="Arial" pitchFamily="34" charset="0"/>
                <a:cs typeface="Arial" pitchFamily="34" charset="0"/>
              </a:rPr>
              <a:t/>
            </a:r>
            <a:br>
              <a:rPr lang="fr-FR" sz="1200" b="1" dirty="0" smtClean="0">
                <a:latin typeface="Arial" pitchFamily="34" charset="0"/>
                <a:cs typeface="Arial" pitchFamily="34" charset="0"/>
              </a:rPr>
            </a:br>
            <a:endParaRPr lang="fr-FR" sz="300" b="1" dirty="0" smtClean="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Processus </a:t>
            </a:r>
          </a:p>
          <a:p>
            <a:pPr lvl="3" eaLnBrk="1" hangingPunct="1">
              <a:defRPr/>
            </a:pPr>
            <a:r>
              <a:rPr lang="fr-FR" sz="1200" dirty="0" smtClean="0"/>
              <a:t>Gestion des accès – définition de </a:t>
            </a:r>
            <a:r>
              <a:rPr lang="fr-FR" sz="1200" b="1" dirty="0" smtClean="0"/>
              <a:t>groupes</a:t>
            </a:r>
            <a:r>
              <a:rPr lang="fr-FR" sz="1200" dirty="0" smtClean="0"/>
              <a:t> AD d’utilisateurs correspondants au niveau de granularité requis.</a:t>
            </a:r>
            <a:br>
              <a:rPr lang="fr-FR" sz="1200" dirty="0" smtClean="0"/>
            </a:br>
            <a:r>
              <a:rPr lang="fr-FR" sz="400" dirty="0" smtClean="0"/>
              <a:t/>
            </a:r>
            <a:br>
              <a:rPr lang="fr-FR" sz="400" dirty="0" smtClean="0"/>
            </a:br>
            <a:r>
              <a:rPr lang="fr-FR" sz="1000" b="1" dirty="0" smtClean="0"/>
              <a:t>Exemple: matrice à 2 dimensions</a:t>
            </a:r>
            <a:r>
              <a:rPr lang="fr-FR" sz="1200" dirty="0" smtClean="0"/>
              <a:t/>
            </a:r>
            <a:br>
              <a:rPr lang="fr-FR" sz="1200" dirty="0" smtClean="0"/>
            </a:br>
            <a:endParaRPr lang="fr-FR" sz="1200" dirty="0" smtClean="0"/>
          </a:p>
          <a:p>
            <a:pPr lvl="3" eaLnBrk="1" hangingPunct="1">
              <a:defRPr/>
            </a:pPr>
            <a:endParaRPr lang="fr-FR" sz="1200" dirty="0" smtClean="0"/>
          </a:p>
          <a:p>
            <a:pPr lvl="3" eaLnBrk="1" hangingPunct="1">
              <a:defRPr/>
            </a:pPr>
            <a:endParaRPr lang="fr-FR" sz="1200" dirty="0" smtClean="0"/>
          </a:p>
          <a:p>
            <a:pPr lvl="3" eaLnBrk="1" hangingPunct="1">
              <a:defRPr/>
            </a:pPr>
            <a:endParaRPr lang="fr-FR" sz="1200" dirty="0"/>
          </a:p>
          <a:p>
            <a:pPr lvl="3" eaLnBrk="1" hangingPunct="1">
              <a:defRPr/>
            </a:pPr>
            <a:endParaRPr lang="fr-FR" sz="1200" dirty="0" smtClean="0"/>
          </a:p>
          <a:p>
            <a:pPr lvl="3" eaLnBrk="1" hangingPunct="1">
              <a:defRPr/>
            </a:pPr>
            <a:endParaRPr lang="fr-FR" sz="1200" dirty="0"/>
          </a:p>
          <a:p>
            <a:pPr lvl="3" eaLnBrk="1" hangingPunct="1">
              <a:defRPr/>
            </a:pPr>
            <a:endParaRPr lang="fr-FR" sz="1200" dirty="0"/>
          </a:p>
          <a:p>
            <a:pPr lvl="3" eaLnBrk="1" hangingPunct="1">
              <a:defRPr/>
            </a:pPr>
            <a:r>
              <a:rPr lang="fr-FR" sz="1200" dirty="0" smtClean="0"/>
              <a:t>Définitions de Groupes d’utilisateurs </a:t>
            </a:r>
            <a:r>
              <a:rPr lang="fr-FR" sz="1200" b="1" dirty="0" smtClean="0"/>
              <a:t>avec Privilèges</a:t>
            </a:r>
            <a:r>
              <a:rPr lang="fr-FR" sz="1200" dirty="0" smtClean="0"/>
              <a:t>:</a:t>
            </a:r>
          </a:p>
          <a:p>
            <a:pPr lvl="4" eaLnBrk="1" hangingPunct="1">
              <a:defRPr/>
            </a:pPr>
            <a:r>
              <a:rPr lang="fr-FR" sz="1100" b="1" dirty="0" smtClean="0"/>
              <a:t>« Domain </a:t>
            </a:r>
            <a:r>
              <a:rPr lang="fr-FR" sz="1100" b="1" dirty="0" err="1" smtClean="0"/>
              <a:t>Admins</a:t>
            </a:r>
            <a:r>
              <a:rPr lang="fr-FR" sz="1100" b="1" dirty="0" smtClean="0"/>
              <a:t> »</a:t>
            </a:r>
          </a:p>
          <a:p>
            <a:pPr lvl="4" eaLnBrk="1" hangingPunct="1">
              <a:defRPr/>
            </a:pPr>
            <a:r>
              <a:rPr lang="fr-FR" sz="1100" b="1" dirty="0" smtClean="0"/>
              <a:t>« Enterprise </a:t>
            </a:r>
            <a:r>
              <a:rPr lang="fr-FR" sz="1100" b="1" dirty="0" err="1" smtClean="0"/>
              <a:t>Admins</a:t>
            </a:r>
            <a:r>
              <a:rPr lang="fr-FR" sz="1100" b="1" dirty="0" smtClean="0"/>
              <a:t> »</a:t>
            </a:r>
          </a:p>
          <a:p>
            <a:pPr lvl="4" eaLnBrk="1" hangingPunct="1">
              <a:defRPr/>
            </a:pPr>
            <a:r>
              <a:rPr lang="fr-FR" sz="1100" b="1" dirty="0" err="1" smtClean="0"/>
              <a:t>Support_IT</a:t>
            </a:r>
            <a:r>
              <a:rPr lang="fr-FR" sz="800" dirty="0" smtClean="0"/>
              <a:t> (exemple)</a:t>
            </a:r>
            <a:r>
              <a:rPr lang="fr-FR" sz="1200" dirty="0" smtClean="0"/>
              <a:t/>
            </a:r>
            <a:br>
              <a:rPr lang="fr-FR" sz="1200" dirty="0" smtClean="0"/>
            </a:br>
            <a:r>
              <a:rPr lang="fr-FR" sz="1200" dirty="0" smtClean="0"/>
              <a:t/>
            </a:r>
            <a:br>
              <a:rPr lang="fr-FR" sz="1200" dirty="0" smtClean="0"/>
            </a:br>
            <a:endParaRPr lang="fr-FR" sz="1200" dirty="0" smtClean="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6" name="Rectangle 5"/>
          <p:cNvSpPr/>
          <p:nvPr/>
        </p:nvSpPr>
        <p:spPr>
          <a:xfrm>
            <a:off x="539552" y="1484784"/>
            <a:ext cx="5328592" cy="2880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fr-CH" sz="1200" b="1" dirty="0" smtClean="0">
                <a:solidFill>
                  <a:schemeClr val="tx2"/>
                </a:solidFill>
                <a:latin typeface="Arial" pitchFamily="34" charset="0"/>
                <a:cs typeface="Arial" pitchFamily="34" charset="0"/>
              </a:rPr>
              <a:t>Risque: accès non-autorisé aux ressources partagées sur un Domaine</a:t>
            </a:r>
          </a:p>
        </p:txBody>
      </p:sp>
      <p:sp>
        <p:nvSpPr>
          <p:cNvPr id="7" name="Rectangle 6"/>
          <p:cNvSpPr/>
          <p:nvPr/>
        </p:nvSpPr>
        <p:spPr>
          <a:xfrm>
            <a:off x="6228184" y="1196752"/>
            <a:ext cx="1226618" cy="261610"/>
          </a:xfrm>
          <a:prstGeom prst="rect">
            <a:avLst/>
          </a:prstGeom>
        </p:spPr>
        <p:txBody>
          <a:bodyPr wrap="none">
            <a:spAutoFit/>
          </a:bodyPr>
          <a:lstStyle/>
          <a:p>
            <a:r>
              <a:rPr lang="fr-FR" sz="1100" dirty="0" smtClean="0">
                <a:solidFill>
                  <a:srgbClr val="002776"/>
                </a:solidFill>
              </a:rPr>
              <a:t>Postes de travail</a:t>
            </a:r>
            <a:endParaRPr lang="fr-CH" sz="1200" dirty="0"/>
          </a:p>
        </p:txBody>
      </p:sp>
      <p:sp>
        <p:nvSpPr>
          <p:cNvPr id="8" name="Rectangle 7"/>
          <p:cNvSpPr/>
          <p:nvPr/>
        </p:nvSpPr>
        <p:spPr>
          <a:xfrm>
            <a:off x="6228184" y="1628800"/>
            <a:ext cx="2270173" cy="430887"/>
          </a:xfrm>
          <a:prstGeom prst="rect">
            <a:avLst/>
          </a:prstGeom>
        </p:spPr>
        <p:txBody>
          <a:bodyPr wrap="none">
            <a:spAutoFit/>
          </a:bodyPr>
          <a:lstStyle/>
          <a:p>
            <a:r>
              <a:rPr lang="fr-FR" sz="1100" dirty="0" smtClean="0">
                <a:solidFill>
                  <a:srgbClr val="002776"/>
                </a:solidFill>
              </a:rPr>
              <a:t>Partages réseau:</a:t>
            </a:r>
          </a:p>
          <a:p>
            <a:r>
              <a:rPr lang="fr-FR" sz="1100" dirty="0" smtClean="0">
                <a:solidFill>
                  <a:srgbClr val="002776"/>
                </a:solidFill>
              </a:rPr>
              <a:t>         </a:t>
            </a:r>
            <a:r>
              <a:rPr lang="fr-FR" sz="1000" dirty="0" smtClean="0">
                <a:solidFill>
                  <a:srgbClr val="002776"/>
                </a:solidFill>
              </a:rPr>
              <a:t>- Fichiers partagés par Service</a:t>
            </a:r>
            <a:endParaRPr lang="fr-CH" sz="1200" dirty="0"/>
          </a:p>
        </p:txBody>
      </p:sp>
      <p:cxnSp>
        <p:nvCxnSpPr>
          <p:cNvPr id="11" name="Straight Arrow Connector 10"/>
          <p:cNvCxnSpPr>
            <a:stCxn id="6" idx="3"/>
          </p:cNvCxnSpPr>
          <p:nvPr/>
        </p:nvCxnSpPr>
        <p:spPr>
          <a:xfrm flipV="1">
            <a:off x="5868144" y="1340768"/>
            <a:ext cx="432048"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868144" y="1628800"/>
            <a:ext cx="432048"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524328" y="980728"/>
            <a:ext cx="1292341" cy="738664"/>
          </a:xfrm>
          <a:prstGeom prst="rect">
            <a:avLst/>
          </a:prstGeom>
        </p:spPr>
        <p:txBody>
          <a:bodyPr wrap="none">
            <a:spAutoFit/>
          </a:bodyPr>
          <a:lstStyle/>
          <a:p>
            <a:pPr>
              <a:buFont typeface="Arial" pitchFamily="34" charset="0"/>
              <a:buChar char="•"/>
            </a:pPr>
            <a:r>
              <a:rPr lang="fr-FR" sz="1050" dirty="0" smtClean="0">
                <a:solidFill>
                  <a:srgbClr val="002776"/>
                </a:solidFill>
              </a:rPr>
              <a:t> Applications</a:t>
            </a:r>
          </a:p>
          <a:p>
            <a:pPr>
              <a:buFont typeface="Arial" pitchFamily="34" charset="0"/>
              <a:buChar char="•"/>
            </a:pPr>
            <a:r>
              <a:rPr lang="fr-FR" sz="1050" dirty="0" smtClean="0">
                <a:solidFill>
                  <a:srgbClr val="002776"/>
                </a:solidFill>
              </a:rPr>
              <a:t> Intranet / Internet</a:t>
            </a:r>
          </a:p>
          <a:p>
            <a:pPr>
              <a:buFont typeface="Arial" pitchFamily="34" charset="0"/>
              <a:buChar char="•"/>
            </a:pPr>
            <a:r>
              <a:rPr lang="fr-FR" sz="1050" dirty="0" smtClean="0">
                <a:solidFill>
                  <a:srgbClr val="002776"/>
                </a:solidFill>
              </a:rPr>
              <a:t> Disque dur local</a:t>
            </a:r>
          </a:p>
          <a:p>
            <a:pPr>
              <a:buFont typeface="Arial" pitchFamily="34" charset="0"/>
              <a:buChar char="•"/>
            </a:pPr>
            <a:r>
              <a:rPr lang="fr-FR" sz="1050" dirty="0" smtClean="0">
                <a:solidFill>
                  <a:srgbClr val="002776"/>
                </a:solidFill>
              </a:rPr>
              <a:t> Etc.</a:t>
            </a:r>
            <a:endParaRPr lang="fr-CH" sz="1200" dirty="0"/>
          </a:p>
        </p:txBody>
      </p:sp>
      <p:sp>
        <p:nvSpPr>
          <p:cNvPr id="15" name="Left Brace 14"/>
          <p:cNvSpPr/>
          <p:nvPr/>
        </p:nvSpPr>
        <p:spPr>
          <a:xfrm>
            <a:off x="7380312" y="980728"/>
            <a:ext cx="216024" cy="7200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grpSp>
        <p:nvGrpSpPr>
          <p:cNvPr id="48" name="Group 47"/>
          <p:cNvGrpSpPr/>
          <p:nvPr/>
        </p:nvGrpSpPr>
        <p:grpSpPr>
          <a:xfrm>
            <a:off x="662563" y="2564904"/>
            <a:ext cx="7688141" cy="1368152"/>
            <a:chOff x="662563" y="2348880"/>
            <a:chExt cx="7688141" cy="1368152"/>
          </a:xfrm>
        </p:grpSpPr>
        <p:sp>
          <p:nvSpPr>
            <p:cNvPr id="43" name="Rounded Rectangle 42"/>
            <p:cNvSpPr/>
            <p:nvPr/>
          </p:nvSpPr>
          <p:spPr>
            <a:xfrm>
              <a:off x="1691680" y="2602228"/>
              <a:ext cx="1368152" cy="1114804"/>
            </a:xfrm>
            <a:prstGeom prst="roundRect">
              <a:avLst/>
            </a:prstGeom>
            <a:solidFill>
              <a:srgbClr val="7030A0">
                <a:alpha val="7843"/>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r>
                <a:rPr lang="fr-CH" sz="800" dirty="0" err="1" smtClean="0">
                  <a:solidFill>
                    <a:srgbClr val="7030A0"/>
                  </a:solidFill>
                </a:rPr>
                <a:t>Dpt_A_ALL</a:t>
              </a:r>
              <a:endParaRPr lang="fr-CH" sz="800" dirty="0">
                <a:solidFill>
                  <a:srgbClr val="7030A0"/>
                </a:solidFill>
              </a:endParaRPr>
            </a:p>
          </p:txBody>
        </p:sp>
        <p:cxnSp>
          <p:nvCxnSpPr>
            <p:cNvPr id="27" name="Straight Connector 26"/>
            <p:cNvCxnSpPr/>
            <p:nvPr/>
          </p:nvCxnSpPr>
          <p:spPr>
            <a:xfrm>
              <a:off x="1187624" y="3236978"/>
              <a:ext cx="64087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113838" y="2420888"/>
              <a:ext cx="0" cy="1152128"/>
            </a:xfrm>
            <a:prstGeom prst="line">
              <a:avLst/>
            </a:prstGeom>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1691680" y="3259631"/>
              <a:ext cx="1368152" cy="288032"/>
            </a:xfrm>
            <a:prstGeom prst="ellipse">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01688" algn="l"/>
                </a:tabLst>
              </a:pPr>
              <a:r>
                <a:rPr lang="fr-CH" sz="700" b="1" dirty="0" err="1" smtClean="0">
                  <a:solidFill>
                    <a:srgbClr val="7030A0"/>
                  </a:solidFill>
                </a:rPr>
                <a:t>Temp_Dpt_A</a:t>
              </a:r>
              <a:endParaRPr lang="fr-CH" sz="700" b="1" dirty="0">
                <a:solidFill>
                  <a:srgbClr val="7030A0"/>
                </a:solidFill>
              </a:endParaRPr>
            </a:p>
          </p:txBody>
        </p:sp>
        <p:sp>
          <p:nvSpPr>
            <p:cNvPr id="40" name="Oval 39"/>
            <p:cNvSpPr/>
            <p:nvPr/>
          </p:nvSpPr>
          <p:spPr>
            <a:xfrm>
              <a:off x="1691680" y="2924944"/>
              <a:ext cx="1368152" cy="288032"/>
            </a:xfrm>
            <a:prstGeom prst="ellipse">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01688" algn="l"/>
                </a:tabLst>
              </a:pPr>
              <a:r>
                <a:rPr lang="fr-CH" sz="700" b="1" dirty="0" err="1" smtClean="0">
                  <a:solidFill>
                    <a:srgbClr val="7030A0"/>
                  </a:solidFill>
                </a:rPr>
                <a:t>Employés_Dpt_A</a:t>
              </a:r>
              <a:endParaRPr lang="fr-CH" sz="700" b="1" dirty="0">
                <a:solidFill>
                  <a:srgbClr val="7030A0"/>
                </a:solidFill>
              </a:endParaRPr>
            </a:p>
          </p:txBody>
        </p:sp>
        <p:cxnSp>
          <p:nvCxnSpPr>
            <p:cNvPr id="22" name="Straight Connector 21"/>
            <p:cNvCxnSpPr/>
            <p:nvPr/>
          </p:nvCxnSpPr>
          <p:spPr>
            <a:xfrm>
              <a:off x="1187624" y="2564904"/>
              <a:ext cx="6408712"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1691680" y="2564904"/>
              <a:ext cx="6264696" cy="360040"/>
            </a:xfrm>
            <a:prstGeom prst="roundRect">
              <a:avLst/>
            </a:prstGeom>
            <a:solidFill>
              <a:srgbClr val="00B0F0">
                <a:alpha val="7843"/>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7" name="Straight Connector 16"/>
            <p:cNvCxnSpPr/>
            <p:nvPr/>
          </p:nvCxnSpPr>
          <p:spPr>
            <a:xfrm>
              <a:off x="1619672" y="2420888"/>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608004" y="2420888"/>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102170" y="2420888"/>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596336" y="2420888"/>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187624" y="2900941"/>
              <a:ext cx="64087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187624" y="3573016"/>
              <a:ext cx="6408712"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826365" y="2351520"/>
              <a:ext cx="1144865" cy="253916"/>
            </a:xfrm>
            <a:prstGeom prst="rect">
              <a:avLst/>
            </a:prstGeom>
          </p:spPr>
          <p:txBody>
            <a:bodyPr wrap="none">
              <a:spAutoFit/>
            </a:bodyPr>
            <a:lstStyle/>
            <a:p>
              <a:r>
                <a:rPr lang="fr-FR" sz="1050" b="1" dirty="0" smtClean="0">
                  <a:solidFill>
                    <a:srgbClr val="002776"/>
                  </a:solidFill>
                </a:rPr>
                <a:t>Département A</a:t>
              </a:r>
              <a:endParaRPr lang="fr-CH" sz="1400" b="1" dirty="0"/>
            </a:p>
          </p:txBody>
        </p:sp>
        <p:sp>
          <p:nvSpPr>
            <p:cNvPr id="32" name="Rectangle 31"/>
            <p:cNvSpPr/>
            <p:nvPr/>
          </p:nvSpPr>
          <p:spPr>
            <a:xfrm>
              <a:off x="3275856" y="2348880"/>
              <a:ext cx="1144865" cy="253916"/>
            </a:xfrm>
            <a:prstGeom prst="rect">
              <a:avLst/>
            </a:prstGeom>
          </p:spPr>
          <p:txBody>
            <a:bodyPr wrap="none">
              <a:spAutoFit/>
            </a:bodyPr>
            <a:lstStyle/>
            <a:p>
              <a:r>
                <a:rPr lang="fr-FR" sz="1050" b="1" dirty="0" smtClean="0">
                  <a:solidFill>
                    <a:srgbClr val="002776"/>
                  </a:solidFill>
                </a:rPr>
                <a:t>Département B</a:t>
              </a:r>
              <a:endParaRPr lang="fr-CH" sz="1400" b="1" dirty="0"/>
            </a:p>
          </p:txBody>
        </p:sp>
        <p:sp>
          <p:nvSpPr>
            <p:cNvPr id="33" name="Rectangle 32"/>
            <p:cNvSpPr/>
            <p:nvPr/>
          </p:nvSpPr>
          <p:spPr>
            <a:xfrm>
              <a:off x="4778693" y="2351520"/>
              <a:ext cx="1144865" cy="253916"/>
            </a:xfrm>
            <a:prstGeom prst="rect">
              <a:avLst/>
            </a:prstGeom>
          </p:spPr>
          <p:txBody>
            <a:bodyPr wrap="none">
              <a:spAutoFit/>
            </a:bodyPr>
            <a:lstStyle/>
            <a:p>
              <a:r>
                <a:rPr lang="fr-FR" sz="1050" b="1" dirty="0" smtClean="0">
                  <a:solidFill>
                    <a:srgbClr val="002776"/>
                  </a:solidFill>
                </a:rPr>
                <a:t>Département C</a:t>
              </a:r>
              <a:endParaRPr lang="fr-CH" sz="1400" b="1" dirty="0"/>
            </a:p>
          </p:txBody>
        </p:sp>
        <p:sp>
          <p:nvSpPr>
            <p:cNvPr id="34" name="Rectangle 33"/>
            <p:cNvSpPr/>
            <p:nvPr/>
          </p:nvSpPr>
          <p:spPr>
            <a:xfrm>
              <a:off x="6228184" y="2348880"/>
              <a:ext cx="1144865" cy="253916"/>
            </a:xfrm>
            <a:prstGeom prst="rect">
              <a:avLst/>
            </a:prstGeom>
          </p:spPr>
          <p:txBody>
            <a:bodyPr wrap="none">
              <a:spAutoFit/>
            </a:bodyPr>
            <a:lstStyle/>
            <a:p>
              <a:r>
                <a:rPr lang="fr-FR" sz="1050" b="1" dirty="0" smtClean="0">
                  <a:solidFill>
                    <a:srgbClr val="002776"/>
                  </a:solidFill>
                </a:rPr>
                <a:t>Département D</a:t>
              </a:r>
              <a:endParaRPr lang="fr-CH" sz="1400" b="1" dirty="0"/>
            </a:p>
          </p:txBody>
        </p:sp>
        <p:sp>
          <p:nvSpPr>
            <p:cNvPr id="35" name="Rectangle 34"/>
            <p:cNvSpPr/>
            <p:nvPr/>
          </p:nvSpPr>
          <p:spPr>
            <a:xfrm>
              <a:off x="899592" y="2627581"/>
              <a:ext cx="768159" cy="253916"/>
            </a:xfrm>
            <a:prstGeom prst="rect">
              <a:avLst/>
            </a:prstGeom>
          </p:spPr>
          <p:txBody>
            <a:bodyPr wrap="none">
              <a:spAutoFit/>
            </a:bodyPr>
            <a:lstStyle/>
            <a:p>
              <a:r>
                <a:rPr lang="fr-FR" sz="1050" b="1" dirty="0" smtClean="0">
                  <a:solidFill>
                    <a:srgbClr val="002776"/>
                  </a:solidFill>
                </a:rPr>
                <a:t>Direction</a:t>
              </a:r>
              <a:endParaRPr lang="fr-CH" sz="1400" b="1" dirty="0"/>
            </a:p>
          </p:txBody>
        </p:sp>
        <p:sp>
          <p:nvSpPr>
            <p:cNvPr id="36" name="Rectangle 35"/>
            <p:cNvSpPr/>
            <p:nvPr/>
          </p:nvSpPr>
          <p:spPr>
            <a:xfrm>
              <a:off x="899592" y="2959060"/>
              <a:ext cx="821059" cy="253916"/>
            </a:xfrm>
            <a:prstGeom prst="rect">
              <a:avLst/>
            </a:prstGeom>
          </p:spPr>
          <p:txBody>
            <a:bodyPr wrap="none">
              <a:spAutoFit/>
            </a:bodyPr>
            <a:lstStyle/>
            <a:p>
              <a:r>
                <a:rPr lang="fr-FR" sz="1050" b="1" dirty="0" smtClean="0">
                  <a:solidFill>
                    <a:srgbClr val="002776"/>
                  </a:solidFill>
                </a:rPr>
                <a:t>Employés</a:t>
              </a:r>
              <a:endParaRPr lang="fr-CH" sz="1400" b="1" dirty="0"/>
            </a:p>
          </p:txBody>
        </p:sp>
        <p:sp>
          <p:nvSpPr>
            <p:cNvPr id="37" name="Rectangle 36"/>
            <p:cNvSpPr/>
            <p:nvPr/>
          </p:nvSpPr>
          <p:spPr>
            <a:xfrm>
              <a:off x="662563" y="3212976"/>
              <a:ext cx="994183" cy="415498"/>
            </a:xfrm>
            <a:prstGeom prst="rect">
              <a:avLst/>
            </a:prstGeom>
          </p:spPr>
          <p:txBody>
            <a:bodyPr wrap="none">
              <a:spAutoFit/>
            </a:bodyPr>
            <a:lstStyle/>
            <a:p>
              <a:r>
                <a:rPr lang="fr-FR" sz="1050" b="1" dirty="0" smtClean="0">
                  <a:solidFill>
                    <a:srgbClr val="002776"/>
                  </a:solidFill>
                </a:rPr>
                <a:t>Temporaires</a:t>
              </a:r>
              <a:br>
                <a:rPr lang="fr-FR" sz="1050" b="1" dirty="0" smtClean="0">
                  <a:solidFill>
                    <a:srgbClr val="002776"/>
                  </a:solidFill>
                </a:rPr>
              </a:br>
              <a:r>
                <a:rPr lang="fr-FR" sz="1050" b="1" dirty="0" smtClean="0">
                  <a:solidFill>
                    <a:srgbClr val="002776"/>
                  </a:solidFill>
                </a:rPr>
                <a:t> / Stagiaires</a:t>
              </a:r>
              <a:endParaRPr lang="fr-CH" sz="1400" b="1" dirty="0"/>
            </a:p>
          </p:txBody>
        </p:sp>
        <p:sp>
          <p:nvSpPr>
            <p:cNvPr id="45" name="Oval 44"/>
            <p:cNvSpPr/>
            <p:nvPr/>
          </p:nvSpPr>
          <p:spPr>
            <a:xfrm>
              <a:off x="1691680" y="2580144"/>
              <a:ext cx="1368152" cy="288032"/>
            </a:xfrm>
            <a:prstGeom prst="ellipse">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800" dirty="0" err="1" smtClean="0">
                  <a:solidFill>
                    <a:srgbClr val="7030A0"/>
                  </a:solidFill>
                </a:rPr>
                <a:t>Direction_Dpt_A</a:t>
              </a:r>
              <a:endParaRPr lang="fr-CH" sz="800" dirty="0">
                <a:solidFill>
                  <a:srgbClr val="7030A0"/>
                </a:solidFill>
              </a:endParaRPr>
            </a:p>
          </p:txBody>
        </p:sp>
        <p:sp>
          <p:nvSpPr>
            <p:cNvPr id="47" name="Rectangle 46"/>
            <p:cNvSpPr/>
            <p:nvPr/>
          </p:nvSpPr>
          <p:spPr>
            <a:xfrm>
              <a:off x="7236296" y="2636912"/>
              <a:ext cx="1114408" cy="215444"/>
            </a:xfrm>
            <a:prstGeom prst="rect">
              <a:avLst/>
            </a:prstGeom>
          </p:spPr>
          <p:txBody>
            <a:bodyPr wrap="none">
              <a:spAutoFit/>
            </a:bodyPr>
            <a:lstStyle/>
            <a:p>
              <a:r>
                <a:rPr lang="fr-CH" sz="800" b="1" dirty="0" err="1" smtClean="0">
                  <a:solidFill>
                    <a:srgbClr val="7030A0"/>
                  </a:solidFill>
                </a:rPr>
                <a:t>Direction_Dpt_ALL</a:t>
              </a:r>
              <a:endParaRPr lang="fr-CH" b="1" dirty="0"/>
            </a:p>
          </p:txBody>
        </p:sp>
      </p:grpSp>
      <p:sp>
        <p:nvSpPr>
          <p:cNvPr id="51" name="Rectangle 50"/>
          <p:cNvSpPr/>
          <p:nvPr/>
        </p:nvSpPr>
        <p:spPr>
          <a:xfrm>
            <a:off x="3275856" y="3861048"/>
            <a:ext cx="1439818" cy="246221"/>
          </a:xfrm>
          <a:prstGeom prst="rect">
            <a:avLst/>
          </a:prstGeom>
          <a:solidFill>
            <a:schemeClr val="bg2">
              <a:lumMod val="95000"/>
            </a:schemeClr>
          </a:solidFill>
        </p:spPr>
        <p:txBody>
          <a:bodyPr wrap="none">
            <a:spAutoFit/>
          </a:bodyPr>
          <a:lstStyle/>
          <a:p>
            <a:r>
              <a:rPr lang="fr-FR" sz="1000" dirty="0" smtClean="0">
                <a:solidFill>
                  <a:srgbClr val="002776"/>
                </a:solidFill>
              </a:rPr>
              <a:t>Groupes transversaux</a:t>
            </a:r>
            <a:endParaRPr lang="fr-CH" sz="1200" dirty="0"/>
          </a:p>
        </p:txBody>
      </p:sp>
      <p:cxnSp>
        <p:nvCxnSpPr>
          <p:cNvPr id="54" name="Straight Arrow Connector 53"/>
          <p:cNvCxnSpPr>
            <a:stCxn id="51" idx="1"/>
          </p:cNvCxnSpPr>
          <p:nvPr/>
        </p:nvCxnSpPr>
        <p:spPr>
          <a:xfrm flipH="1" flipV="1">
            <a:off x="2843808" y="3861048"/>
            <a:ext cx="432048" cy="1231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4716016" y="3068960"/>
            <a:ext cx="2736304" cy="915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5724128" y="3861048"/>
            <a:ext cx="1368152" cy="288032"/>
          </a:xfrm>
          <a:prstGeom prst="ellipse">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01688" algn="l"/>
              </a:tabLst>
            </a:pPr>
            <a:r>
              <a:rPr lang="fr-CH" sz="700" b="1" dirty="0" smtClean="0">
                <a:solidFill>
                  <a:srgbClr val="7030A0"/>
                </a:solidFill>
              </a:rPr>
              <a:t>Groupes internes à un département</a:t>
            </a:r>
            <a:endParaRPr lang="fr-CH" sz="700" b="1" dirty="0">
              <a:solidFill>
                <a:srgbClr val="7030A0"/>
              </a:solidFill>
            </a:endParaRPr>
          </a:p>
        </p:txBody>
      </p:sp>
      <p:sp>
        <p:nvSpPr>
          <p:cNvPr id="60" name="Left Brace 59"/>
          <p:cNvSpPr/>
          <p:nvPr/>
        </p:nvSpPr>
        <p:spPr>
          <a:xfrm flipH="1" flipV="1">
            <a:off x="2627784" y="4471020"/>
            <a:ext cx="144016" cy="43204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61" name="Rectangle 60"/>
          <p:cNvSpPr/>
          <p:nvPr/>
        </p:nvSpPr>
        <p:spPr>
          <a:xfrm>
            <a:off x="2796851" y="4571603"/>
            <a:ext cx="2855269" cy="246221"/>
          </a:xfrm>
          <a:prstGeom prst="rect">
            <a:avLst/>
          </a:prstGeom>
          <a:solidFill>
            <a:schemeClr val="bg2">
              <a:lumMod val="95000"/>
            </a:schemeClr>
          </a:solidFill>
        </p:spPr>
        <p:txBody>
          <a:bodyPr wrap="none">
            <a:spAutoFit/>
          </a:bodyPr>
          <a:lstStyle/>
          <a:p>
            <a:r>
              <a:rPr lang="fr-FR" sz="1000" dirty="0" smtClean="0">
                <a:solidFill>
                  <a:srgbClr val="002776"/>
                </a:solidFill>
              </a:rPr>
              <a:t>Administration du Domaine (Super-Utilisateurs)</a:t>
            </a:r>
            <a:endParaRPr lang="fr-CH" sz="1200" dirty="0"/>
          </a:p>
        </p:txBody>
      </p:sp>
      <p:sp>
        <p:nvSpPr>
          <p:cNvPr id="62" name="Left Brace 61"/>
          <p:cNvSpPr/>
          <p:nvPr/>
        </p:nvSpPr>
        <p:spPr>
          <a:xfrm flipH="1" flipV="1">
            <a:off x="2627784" y="4941168"/>
            <a:ext cx="144016" cy="21602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63" name="Rectangle 62"/>
          <p:cNvSpPr/>
          <p:nvPr/>
        </p:nvSpPr>
        <p:spPr>
          <a:xfrm>
            <a:off x="2771800" y="4941168"/>
            <a:ext cx="5492209" cy="246221"/>
          </a:xfrm>
          <a:prstGeom prst="rect">
            <a:avLst/>
          </a:prstGeom>
          <a:solidFill>
            <a:schemeClr val="bg2">
              <a:lumMod val="95000"/>
            </a:schemeClr>
          </a:solidFill>
        </p:spPr>
        <p:txBody>
          <a:bodyPr wrap="none">
            <a:spAutoFit/>
          </a:bodyPr>
          <a:lstStyle/>
          <a:p>
            <a:r>
              <a:rPr lang="fr-FR" sz="1000" dirty="0" smtClean="0">
                <a:solidFill>
                  <a:srgbClr val="002776"/>
                </a:solidFill>
              </a:rPr>
              <a:t>Droits restreints (par exemple: réinitialiser un mot de passe, mais pas de création d’utilisateur)</a:t>
            </a:r>
            <a:endParaRPr lang="fr-CH" sz="1200" dirty="0"/>
          </a:p>
        </p:txBody>
      </p:sp>
      <p:sp>
        <p:nvSpPr>
          <p:cNvPr id="64" name="Right Arrow 63"/>
          <p:cNvSpPr/>
          <p:nvPr/>
        </p:nvSpPr>
        <p:spPr>
          <a:xfrm>
            <a:off x="5724128" y="4581128"/>
            <a:ext cx="288032" cy="216024"/>
          </a:xfrm>
          <a:prstGeom prst="rightArrow">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5" name="Rounded Rectangle 64"/>
          <p:cNvSpPr/>
          <p:nvPr/>
        </p:nvSpPr>
        <p:spPr>
          <a:xfrm>
            <a:off x="6104358" y="4494262"/>
            <a:ext cx="1780009" cy="360040"/>
          </a:xfrm>
          <a:prstGeom prst="round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050" b="1" dirty="0" smtClean="0">
                <a:solidFill>
                  <a:srgbClr val="FF0000"/>
                </a:solidFill>
              </a:rPr>
              <a:t>Réservés au personnel IT habilité</a:t>
            </a:r>
            <a:endParaRPr lang="fr-CH" sz="1050" b="1" dirty="0">
              <a:solidFill>
                <a:srgbClr val="FF0000"/>
              </a:solidFill>
            </a:endParaRPr>
          </a:p>
        </p:txBody>
      </p: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2311498"/>
            <a:ext cx="4536504" cy="349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343651" cy="5285581"/>
          </a:xfrm>
        </p:spPr>
        <p:txBody>
          <a:bodyPr/>
          <a:lstStyle/>
          <a:p>
            <a:pPr lvl="1" eaLnBrk="1" hangingPunct="1">
              <a:defRPr/>
            </a:pPr>
            <a:r>
              <a:rPr lang="fr-CH" sz="1600" b="1" dirty="0" smtClean="0"/>
              <a:t>Les permissions sur un répertoire partagé:</a:t>
            </a:r>
          </a:p>
          <a:p>
            <a:pPr lvl="2" eaLnBrk="1" hangingPunct="1">
              <a:defRPr/>
            </a:pPr>
            <a:r>
              <a:rPr lang="fr-CH" sz="1200" dirty="0">
                <a:latin typeface="Arial" pitchFamily="34" charset="0"/>
                <a:cs typeface="Arial" pitchFamily="34" charset="0"/>
              </a:rPr>
              <a:t>Les permissions définissent les autorisations au niveau des objets (ex</a:t>
            </a:r>
            <a:r>
              <a:rPr lang="fr-CH" sz="1200" dirty="0" smtClean="0">
                <a:latin typeface="Arial" pitchFamily="34" charset="0"/>
                <a:cs typeface="Arial" pitchFamily="34" charset="0"/>
              </a:rPr>
              <a:t>: sur </a:t>
            </a:r>
            <a:r>
              <a:rPr lang="fr-CH" sz="1200" dirty="0">
                <a:latin typeface="Arial" pitchFamily="34" charset="0"/>
                <a:cs typeface="Arial" pitchFamily="34" charset="0"/>
              </a:rPr>
              <a:t>un fichier ou un répertoire)</a:t>
            </a:r>
          </a:p>
          <a:p>
            <a:pPr lvl="2" eaLnBrk="1" hangingPunct="1">
              <a:defRPr/>
            </a:pPr>
            <a:r>
              <a:rPr lang="fr-CH" sz="1200" dirty="0">
                <a:latin typeface="Arial" pitchFamily="34" charset="0"/>
                <a:cs typeface="Arial" pitchFamily="34" charset="0"/>
              </a:rPr>
              <a:t>Les permissions sont attribuées par les propriétaires des objets (« </a:t>
            </a:r>
            <a:r>
              <a:rPr lang="fr-CH" sz="1200" dirty="0" err="1">
                <a:latin typeface="Arial" pitchFamily="34" charset="0"/>
                <a:cs typeface="Arial" pitchFamily="34" charset="0"/>
              </a:rPr>
              <a:t>owners</a:t>
            </a:r>
            <a:r>
              <a:rPr lang="fr-CH" sz="1200" dirty="0">
                <a:latin typeface="Arial" pitchFamily="34" charset="0"/>
                <a:cs typeface="Arial" pitchFamily="34" charset="0"/>
              </a:rPr>
              <a:t> </a:t>
            </a:r>
            <a:r>
              <a:rPr lang="fr-CH" sz="1200" dirty="0" smtClean="0">
                <a:latin typeface="Arial" pitchFamily="34" charset="0"/>
                <a:cs typeface="Arial" pitchFamily="34" charset="0"/>
              </a:rPr>
              <a:t>») </a:t>
            </a:r>
            <a:r>
              <a:rPr lang="fr-CH" sz="1200" dirty="0">
                <a:latin typeface="Arial" pitchFamily="34" charset="0"/>
                <a:cs typeface="Arial" pitchFamily="34" charset="0"/>
              </a:rPr>
              <a:t>et définies par utilisateur ou par </a:t>
            </a:r>
            <a:r>
              <a:rPr lang="fr-CH" sz="1200" dirty="0" smtClean="0">
                <a:latin typeface="Arial" pitchFamily="34" charset="0"/>
                <a:cs typeface="Arial" pitchFamily="34" charset="0"/>
              </a:rPr>
              <a:t>groupe.</a:t>
            </a:r>
            <a:endParaRPr lang="fr-CH" sz="1200" dirty="0">
              <a:latin typeface="Arial" pitchFamily="34" charset="0"/>
              <a:cs typeface="Arial" pitchFamily="34" charset="0"/>
            </a:endParaRPr>
          </a:p>
          <a:p>
            <a:pPr marL="0" lvl="1" indent="0" eaLnBrk="1" hangingPunct="1">
              <a:buNone/>
              <a:defRPr/>
            </a:pPr>
            <a:endParaRPr lang="fr-CH" sz="1600" b="1" dirty="0"/>
          </a:p>
          <a:p>
            <a:pPr lvl="2" eaLnBrk="1" hangingPunct="1">
              <a:buNone/>
              <a:defRPr/>
            </a:pPr>
            <a:endParaRPr lang="fr-CH" sz="1400" dirty="0"/>
          </a:p>
          <a:p>
            <a:pPr lvl="2" eaLnBrk="1" hangingPunct="1">
              <a:buNone/>
              <a:defRPr/>
            </a:pPr>
            <a:endParaRPr lang="fr-CH" sz="1400" dirty="0"/>
          </a:p>
          <a:p>
            <a:pPr lvl="2" eaLnBrk="1" hangingPunct="1">
              <a:buNone/>
              <a:defRPr/>
            </a:pPr>
            <a:endParaRPr lang="fr-CH" sz="1400" dirty="0"/>
          </a:p>
          <a:p>
            <a:pPr lvl="2" eaLnBrk="1" hangingPunct="1">
              <a:buNone/>
              <a:defRPr/>
            </a:pPr>
            <a:endParaRPr lang="fr-CH" sz="1400" dirty="0"/>
          </a:p>
          <a:p>
            <a:pPr lvl="1" eaLnBrk="1" hangingPunct="1">
              <a:defRPr/>
            </a:pPr>
            <a:endParaRPr lang="fr-FR" sz="1600" b="1" dirty="0" smtClean="0"/>
          </a:p>
          <a:p>
            <a:pPr lvl="3" eaLnBrk="1" hangingPunct="1">
              <a:defRPr/>
            </a:pPr>
            <a:endParaRPr lang="fr-FR" sz="400" b="1" dirty="0"/>
          </a:p>
          <a:p>
            <a:pPr lvl="1" eaLnBrk="1" hangingPunct="1">
              <a:buNone/>
              <a:defRPr/>
            </a:pPr>
            <a:endParaRPr lang="fr-FR" sz="1200" dirty="0" smtClean="0"/>
          </a:p>
        </p:txBody>
      </p:sp>
      <p:sp>
        <p:nvSpPr>
          <p:cNvPr id="24" name="Rectangle 23"/>
          <p:cNvSpPr/>
          <p:nvPr/>
        </p:nvSpPr>
        <p:spPr>
          <a:xfrm>
            <a:off x="467544" y="2177420"/>
            <a:ext cx="3096344" cy="413190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FR" sz="1200" b="1" dirty="0" smtClean="0">
                <a:solidFill>
                  <a:schemeClr val="tx2"/>
                </a:solidFill>
                <a:latin typeface="Arial" pitchFamily="34" charset="0"/>
                <a:cs typeface="Arial" pitchFamily="34" charset="0"/>
              </a:rPr>
              <a:t>Quelques bonnes pratiques pour la gestion des </a:t>
            </a:r>
            <a:r>
              <a:rPr lang="fr-CH" sz="1200" b="1" dirty="0" smtClean="0">
                <a:solidFill>
                  <a:schemeClr val="tx2"/>
                </a:solidFill>
                <a:latin typeface="Arial" pitchFamily="34" charset="0"/>
                <a:cs typeface="Arial" pitchFamily="34" charset="0"/>
              </a:rPr>
              <a:t>listes de contrôle d’accès (</a:t>
            </a:r>
            <a:r>
              <a:rPr lang="fr-CH" sz="1200" b="1" dirty="0" err="1" smtClean="0">
                <a:solidFill>
                  <a:schemeClr val="tx2"/>
                </a:solidFill>
                <a:latin typeface="Arial" pitchFamily="34" charset="0"/>
                <a:cs typeface="Arial" pitchFamily="34" charset="0"/>
              </a:rPr>
              <a:t>ACLs</a:t>
            </a:r>
            <a:r>
              <a:rPr lang="fr-CH" sz="1200" b="1" dirty="0" smtClean="0">
                <a:solidFill>
                  <a:schemeClr val="tx2"/>
                </a:solidFill>
                <a:latin typeface="Arial" pitchFamily="34" charset="0"/>
                <a:cs typeface="Arial" pitchFamily="34" charset="0"/>
              </a:rPr>
              <a:t>)</a:t>
            </a:r>
            <a:r>
              <a:rPr lang="fr-FR" sz="1200" b="1" dirty="0" smtClean="0">
                <a:solidFill>
                  <a:schemeClr val="tx2"/>
                </a:solidFill>
                <a:latin typeface="Arial" pitchFamily="34" charset="0"/>
                <a:cs typeface="Arial" pitchFamily="34" charset="0"/>
              </a:rPr>
              <a:t>:</a:t>
            </a:r>
            <a:br>
              <a:rPr lang="fr-FR" sz="1200" b="1" dirty="0" smtClean="0">
                <a:solidFill>
                  <a:schemeClr val="tx2"/>
                </a:solidFill>
                <a:latin typeface="Arial" pitchFamily="34" charset="0"/>
                <a:cs typeface="Arial" pitchFamily="34" charset="0"/>
              </a:rPr>
            </a:br>
            <a:endParaRPr lang="fr-FR" sz="1200" b="1"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Gestion des accès par Groupes plutôt que par individus.</a:t>
            </a:r>
            <a:br>
              <a:rPr lang="fr-FR" sz="1200" dirty="0" smtClean="0">
                <a:solidFill>
                  <a:schemeClr val="tx2"/>
                </a:solidFill>
                <a:latin typeface="Arial" pitchFamily="34" charset="0"/>
                <a:cs typeface="Arial" pitchFamily="34" charset="0"/>
              </a:rPr>
            </a:br>
            <a:endParaRPr lang="fr-FR" sz="12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Permissions simples sont préférables.</a:t>
            </a:r>
          </a:p>
          <a:p>
            <a:pPr>
              <a:buFont typeface="Arial" pitchFamily="34" charset="0"/>
              <a:buChar char="•"/>
            </a:pPr>
            <a:endParaRPr lang="fr-FR" sz="12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Eviter les répertoires partagés accessibles à tous les utilisateurs du Domaine.</a:t>
            </a:r>
          </a:p>
          <a:p>
            <a:r>
              <a:rPr lang="fr-FR" sz="1200" dirty="0" smtClean="0">
                <a:solidFill>
                  <a:schemeClr val="tx2"/>
                </a:solidFill>
                <a:latin typeface="Arial" pitchFamily="34" charset="0"/>
                <a:cs typeface="Arial" pitchFamily="34" charset="0"/>
              </a:rPr>
              <a:t/>
            </a:r>
            <a:br>
              <a:rPr lang="fr-FR" sz="1200" dirty="0" smtClean="0">
                <a:solidFill>
                  <a:schemeClr val="tx2"/>
                </a:solidFill>
                <a:latin typeface="Arial" pitchFamily="34" charset="0"/>
                <a:cs typeface="Arial" pitchFamily="34" charset="0"/>
              </a:rPr>
            </a:br>
            <a:r>
              <a:rPr lang="fr-FR" sz="1200" u="sng" dirty="0" smtClean="0">
                <a:solidFill>
                  <a:schemeClr val="tx2"/>
                </a:solidFill>
                <a:latin typeface="Arial" pitchFamily="34" charset="0"/>
                <a:cs typeface="Arial" pitchFamily="34" charset="0"/>
              </a:rPr>
              <a:t>Processus:</a:t>
            </a:r>
          </a:p>
          <a:p>
            <a:pPr>
              <a:buFont typeface="Arial" pitchFamily="34" charset="0"/>
              <a:buChar char="•"/>
            </a:pPr>
            <a:r>
              <a:rPr lang="fr-FR" sz="1200" dirty="0" smtClean="0">
                <a:solidFill>
                  <a:schemeClr val="tx2"/>
                </a:solidFill>
                <a:latin typeface="Arial" pitchFamily="34" charset="0"/>
                <a:cs typeface="Arial" pitchFamily="34" charset="0"/>
              </a:rPr>
              <a:t> Processus de gestion des accès aux répertoires partagés:</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 </a:t>
            </a:r>
            <a:r>
              <a:rPr lang="fr-FR" sz="1050" dirty="0" smtClean="0">
                <a:solidFill>
                  <a:schemeClr val="tx2"/>
                </a:solidFill>
                <a:latin typeface="Arial" pitchFamily="34" charset="0"/>
                <a:cs typeface="Arial" pitchFamily="34" charset="0"/>
              </a:rPr>
              <a:t>Propriétaire -&gt; approuve les demandes d’accès </a:t>
            </a:r>
            <a:br>
              <a:rPr lang="fr-FR" sz="1050" dirty="0" smtClean="0">
                <a:solidFill>
                  <a:schemeClr val="tx2"/>
                </a:solidFill>
                <a:latin typeface="Arial" pitchFamily="34" charset="0"/>
                <a:cs typeface="Arial" pitchFamily="34" charset="0"/>
              </a:rPr>
            </a:br>
            <a:endParaRPr lang="fr-FR" sz="12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Maintien d’un inventaire des répertoires partagés et </a:t>
            </a:r>
            <a:r>
              <a:rPr lang="fr-FR" sz="1200" dirty="0" err="1" smtClean="0">
                <a:solidFill>
                  <a:schemeClr val="tx2"/>
                </a:solidFill>
                <a:latin typeface="Arial" pitchFamily="34" charset="0"/>
                <a:cs typeface="Arial" pitchFamily="34" charset="0"/>
              </a:rPr>
              <a:t>re</a:t>
            </a:r>
            <a:r>
              <a:rPr lang="fr-FR" sz="1200" dirty="0" smtClean="0">
                <a:solidFill>
                  <a:schemeClr val="tx2"/>
                </a:solidFill>
                <a:latin typeface="Arial" pitchFamily="34" charset="0"/>
                <a:cs typeface="Arial" pitchFamily="34" charset="0"/>
              </a:rPr>
              <a:t>-certification périodique des accès (ex: annuellement).</a:t>
            </a:r>
            <a:endParaRPr lang="fr-FR" sz="1200" dirty="0">
              <a:solidFill>
                <a:schemeClr val="tx2"/>
              </a:solidFill>
              <a:latin typeface="Arial" pitchFamily="34" charset="0"/>
              <a:cs typeface="Arial" pitchFamily="34" charset="0"/>
            </a:endParaRPr>
          </a:p>
        </p:txBody>
      </p:sp>
      <p:sp>
        <p:nvSpPr>
          <p:cNvPr id="3" name="Rectangle 2"/>
          <p:cNvSpPr/>
          <p:nvPr/>
        </p:nvSpPr>
        <p:spPr>
          <a:xfrm>
            <a:off x="3923928" y="3307155"/>
            <a:ext cx="1026796" cy="507831"/>
          </a:xfrm>
          <a:prstGeom prst="rect">
            <a:avLst/>
          </a:prstGeom>
        </p:spPr>
        <p:txBody>
          <a:bodyPr wrap="square">
            <a:spAutoFit/>
          </a:bodyPr>
          <a:lstStyle/>
          <a:p>
            <a:pPr algn="ctr"/>
            <a:r>
              <a:rPr lang="fr-CH" sz="900" dirty="0" smtClean="0">
                <a:solidFill>
                  <a:srgbClr val="002776"/>
                </a:solidFill>
                <a:latin typeface="Arial" pitchFamily="34" charset="0"/>
                <a:cs typeface="Arial" pitchFamily="34" charset="0"/>
              </a:rPr>
              <a:t>Access Control List</a:t>
            </a:r>
            <a:br>
              <a:rPr lang="fr-CH" sz="900" dirty="0" smtClean="0">
                <a:solidFill>
                  <a:srgbClr val="002776"/>
                </a:solidFill>
                <a:latin typeface="Arial" pitchFamily="34" charset="0"/>
                <a:cs typeface="Arial" pitchFamily="34" charset="0"/>
              </a:rPr>
            </a:br>
            <a:r>
              <a:rPr lang="fr-CH" sz="900" dirty="0" smtClean="0">
                <a:solidFill>
                  <a:srgbClr val="002776"/>
                </a:solidFill>
                <a:latin typeface="Arial" pitchFamily="34" charset="0"/>
                <a:cs typeface="Arial" pitchFamily="34" charset="0"/>
              </a:rPr>
              <a:t>(«</a:t>
            </a:r>
            <a:r>
              <a:rPr lang="fr-CH" sz="900" b="1" dirty="0" smtClean="0">
                <a:solidFill>
                  <a:srgbClr val="002776"/>
                </a:solidFill>
                <a:latin typeface="Arial" pitchFamily="34" charset="0"/>
                <a:cs typeface="Arial" pitchFamily="34" charset="0"/>
              </a:rPr>
              <a:t>ACL</a:t>
            </a:r>
            <a:r>
              <a:rPr lang="fr-CH" sz="900" dirty="0" smtClean="0">
                <a:solidFill>
                  <a:srgbClr val="002776"/>
                </a:solidFill>
                <a:latin typeface="Arial" pitchFamily="34" charset="0"/>
                <a:cs typeface="Arial" pitchFamily="34" charset="0"/>
              </a:rPr>
              <a:t>»)</a:t>
            </a:r>
            <a:endParaRPr lang="fr-FR" sz="1100" dirty="0"/>
          </a:p>
        </p:txBody>
      </p:sp>
      <p:sp>
        <p:nvSpPr>
          <p:cNvPr id="7" name="Rectangle 6"/>
          <p:cNvSpPr/>
          <p:nvPr/>
        </p:nvSpPr>
        <p:spPr>
          <a:xfrm>
            <a:off x="3923928" y="1946588"/>
            <a:ext cx="3518912" cy="230832"/>
          </a:xfrm>
          <a:prstGeom prst="rect">
            <a:avLst/>
          </a:prstGeom>
        </p:spPr>
        <p:txBody>
          <a:bodyPr wrap="none">
            <a:spAutoFit/>
          </a:bodyPr>
          <a:lstStyle/>
          <a:p>
            <a:r>
              <a:rPr lang="fr-CH" sz="900" u="sng" dirty="0" smtClean="0">
                <a:solidFill>
                  <a:srgbClr val="002776"/>
                </a:solidFill>
                <a:latin typeface="Arial" pitchFamily="34" charset="0"/>
                <a:cs typeface="Arial" pitchFamily="34" charset="0"/>
              </a:rPr>
              <a:t>Exemple: droits d’accès sur un répertoire (Windows Server 2016)</a:t>
            </a:r>
            <a:endParaRPr lang="fr-FR" sz="1000" u="sng" dirty="0"/>
          </a:p>
        </p:txBody>
      </p:sp>
      <p:cxnSp>
        <p:nvCxnSpPr>
          <p:cNvPr id="11" name="Connecteur droit avec flèche 10"/>
          <p:cNvCxnSpPr/>
          <p:nvPr/>
        </p:nvCxnSpPr>
        <p:spPr>
          <a:xfrm>
            <a:off x="4860032" y="3717032"/>
            <a:ext cx="1463218"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779912" y="4320679"/>
            <a:ext cx="1179196" cy="369332"/>
          </a:xfrm>
          <a:prstGeom prst="rect">
            <a:avLst/>
          </a:prstGeom>
        </p:spPr>
        <p:txBody>
          <a:bodyPr wrap="square">
            <a:spAutoFit/>
          </a:bodyPr>
          <a:lstStyle/>
          <a:p>
            <a:pPr algn="ctr"/>
            <a:r>
              <a:rPr lang="fr-CH" sz="900" dirty="0" smtClean="0">
                <a:solidFill>
                  <a:srgbClr val="002776"/>
                </a:solidFill>
                <a:latin typeface="Arial" pitchFamily="34" charset="0"/>
                <a:cs typeface="Arial" pitchFamily="34" charset="0"/>
              </a:rPr>
              <a:t>Autorisations pour l’utilisateur ‘test2’</a:t>
            </a:r>
            <a:endParaRPr lang="fr-FR" sz="1100" dirty="0"/>
          </a:p>
        </p:txBody>
      </p:sp>
      <p:cxnSp>
        <p:nvCxnSpPr>
          <p:cNvPr id="27" name="Connecteur droit avec flèche 26"/>
          <p:cNvCxnSpPr/>
          <p:nvPr/>
        </p:nvCxnSpPr>
        <p:spPr>
          <a:xfrm>
            <a:off x="4860032" y="4581128"/>
            <a:ext cx="1368152" cy="1088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894802" y="5822974"/>
            <a:ext cx="4997678" cy="846386"/>
          </a:xfrm>
          <a:prstGeom prst="rect">
            <a:avLst/>
          </a:prstGeom>
        </p:spPr>
        <p:txBody>
          <a:bodyPr wrap="square">
            <a:spAutoFit/>
          </a:bodyPr>
          <a:lstStyle/>
          <a:p>
            <a:r>
              <a:rPr lang="fr-CH" sz="900" dirty="0" smtClean="0">
                <a:solidFill>
                  <a:srgbClr val="002776"/>
                </a:solidFill>
                <a:latin typeface="Arial" pitchFamily="34" charset="0"/>
                <a:cs typeface="Arial" pitchFamily="34" charset="0"/>
              </a:rPr>
              <a:t>Points d’attention: </a:t>
            </a:r>
          </a:p>
          <a:p>
            <a:pPr marL="171450" indent="-171450">
              <a:buFont typeface="Arial" pitchFamily="34" charset="0"/>
              <a:buChar char="•"/>
            </a:pPr>
            <a:r>
              <a:rPr lang="fr-CH" sz="800" dirty="0" smtClean="0">
                <a:solidFill>
                  <a:srgbClr val="002776"/>
                </a:solidFill>
                <a:latin typeface="Arial" pitchFamily="34" charset="0"/>
                <a:cs typeface="Arial" pitchFamily="34" charset="0"/>
              </a:rPr>
              <a:t>présence d’utilisateurs nominatifs (au lieu de groupes) dans les </a:t>
            </a:r>
            <a:r>
              <a:rPr lang="fr-CH" sz="800" dirty="0" err="1" smtClean="0">
                <a:solidFill>
                  <a:srgbClr val="002776"/>
                </a:solidFill>
                <a:latin typeface="Arial" pitchFamily="34" charset="0"/>
                <a:cs typeface="Arial" pitchFamily="34" charset="0"/>
              </a:rPr>
              <a:t>ACLs</a:t>
            </a:r>
            <a:r>
              <a:rPr lang="fr-CH" sz="800" dirty="0" smtClean="0">
                <a:solidFill>
                  <a:srgbClr val="002776"/>
                </a:solidFill>
                <a:latin typeface="Arial" pitchFamily="34" charset="0"/>
                <a:cs typeface="Arial" pitchFamily="34" charset="0"/>
              </a:rPr>
              <a:t>?</a:t>
            </a:r>
          </a:p>
          <a:p>
            <a:pPr marL="171450" indent="-171450">
              <a:buFont typeface="Arial" pitchFamily="34" charset="0"/>
              <a:buChar char="•"/>
            </a:pPr>
            <a:r>
              <a:rPr lang="fr-CH" sz="800" dirty="0" smtClean="0">
                <a:solidFill>
                  <a:srgbClr val="002776"/>
                </a:solidFill>
                <a:latin typeface="Arial" pitchFamily="34" charset="0"/>
                <a:cs typeface="Arial" pitchFamily="34" charset="0"/>
              </a:rPr>
              <a:t>présence du groupe ‘Tout le monde’ ou ’</a:t>
            </a:r>
            <a:r>
              <a:rPr lang="fr-CH" sz="800" dirty="0" err="1" smtClean="0">
                <a:solidFill>
                  <a:srgbClr val="002776"/>
                </a:solidFill>
                <a:latin typeface="Arial" pitchFamily="34" charset="0"/>
                <a:cs typeface="Arial" pitchFamily="34" charset="0"/>
              </a:rPr>
              <a:t>everyone</a:t>
            </a:r>
            <a:r>
              <a:rPr lang="fr-CH" sz="800" dirty="0" smtClean="0">
                <a:solidFill>
                  <a:srgbClr val="002776"/>
                </a:solidFill>
                <a:latin typeface="Arial" pitchFamily="34" charset="0"/>
                <a:cs typeface="Arial" pitchFamily="34" charset="0"/>
              </a:rPr>
              <a:t>’? Présence du groupe ‘Utilisateurs du Domaine’ avec des droits particuliers?</a:t>
            </a:r>
          </a:p>
          <a:p>
            <a:pPr marL="171450" indent="-171450">
              <a:buFont typeface="Arial" pitchFamily="34" charset="0"/>
              <a:buChar char="•"/>
            </a:pPr>
            <a:r>
              <a:rPr lang="fr-CH" sz="800" dirty="0">
                <a:solidFill>
                  <a:srgbClr val="002776"/>
                </a:solidFill>
                <a:latin typeface="Arial" pitchFamily="34" charset="0"/>
                <a:cs typeface="Arial" pitchFamily="34" charset="0"/>
              </a:rPr>
              <a:t>p</a:t>
            </a:r>
            <a:r>
              <a:rPr lang="fr-CH" sz="800" dirty="0" smtClean="0">
                <a:solidFill>
                  <a:srgbClr val="002776"/>
                </a:solidFill>
                <a:latin typeface="Arial" pitchFamily="34" charset="0"/>
                <a:cs typeface="Arial" pitchFamily="34" charset="0"/>
              </a:rPr>
              <a:t>ermission «Contrôle total» accessible à certains utilisateurs ne faisant pas partie de l’équipe IT?</a:t>
            </a:r>
          </a:p>
          <a:p>
            <a:pPr marL="171450" indent="-171450">
              <a:buFont typeface="Arial" pitchFamily="34" charset="0"/>
              <a:buChar char="•"/>
            </a:pPr>
            <a:r>
              <a:rPr lang="fr-CH" sz="800" dirty="0" smtClean="0">
                <a:solidFill>
                  <a:srgbClr val="002776"/>
                </a:solidFill>
                <a:latin typeface="Arial" pitchFamily="34" charset="0"/>
                <a:cs typeface="Arial" pitchFamily="34" charset="0"/>
              </a:rPr>
              <a:t>etc.</a:t>
            </a:r>
            <a:endParaRPr lang="fr-FR" sz="1050" dirty="0"/>
          </a:p>
        </p:txBody>
      </p: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56792"/>
            <a:ext cx="8013969"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Groupes AD</a:t>
            </a:r>
          </a:p>
          <a:p>
            <a:pPr lvl="2" eaLnBrk="1" hangingPunct="1">
              <a:buNone/>
              <a:defRPr/>
            </a:pPr>
            <a:endParaRPr lang="fr-FR" sz="1200"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7027427" y="1277035"/>
            <a:ext cx="1656184" cy="415498"/>
          </a:xfrm>
          <a:prstGeom prst="rect">
            <a:avLst/>
          </a:prstGeom>
        </p:spPr>
        <p:txBody>
          <a:bodyPr wrap="square">
            <a:spAutoFit/>
          </a:bodyPr>
          <a:lstStyle/>
          <a:p>
            <a:r>
              <a:rPr lang="fr-FR" sz="1050" dirty="0" smtClean="0">
                <a:solidFill>
                  <a:srgbClr val="002776"/>
                </a:solidFill>
              </a:rPr>
              <a:t>Utilisateurs et Groupes d’un Domaine AD</a:t>
            </a:r>
            <a:endParaRPr lang="fr-CH" sz="1200" dirty="0"/>
          </a:p>
        </p:txBody>
      </p:sp>
      <p:cxnSp>
        <p:nvCxnSpPr>
          <p:cNvPr id="7" name="Straight Arrow Connector 6"/>
          <p:cNvCxnSpPr/>
          <p:nvPr/>
        </p:nvCxnSpPr>
        <p:spPr>
          <a:xfrm flipH="1">
            <a:off x="3203849" y="1484784"/>
            <a:ext cx="3816423" cy="11521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483768" y="5525507"/>
            <a:ext cx="1224136" cy="738664"/>
          </a:xfrm>
          <a:prstGeom prst="rect">
            <a:avLst/>
          </a:prstGeom>
        </p:spPr>
        <p:txBody>
          <a:bodyPr wrap="square">
            <a:spAutoFit/>
          </a:bodyPr>
          <a:lstStyle/>
          <a:p>
            <a:r>
              <a:rPr lang="fr-FR" sz="1050" dirty="0" smtClean="0">
                <a:solidFill>
                  <a:srgbClr val="002776"/>
                </a:solidFill>
              </a:rPr>
              <a:t>Ici: membres du groupe </a:t>
            </a:r>
            <a:r>
              <a:rPr lang="fr-FR" sz="1050" dirty="0" smtClean="0">
                <a:solidFill>
                  <a:srgbClr val="002776"/>
                </a:solidFill>
              </a:rPr>
              <a:t>Utilisateurs du domaine</a:t>
            </a:r>
            <a:endParaRPr lang="fr-CH" sz="1200" dirty="0"/>
          </a:p>
        </p:txBody>
      </p:sp>
      <p:cxnSp>
        <p:nvCxnSpPr>
          <p:cNvPr id="11" name="Straight Arrow Connector 10"/>
          <p:cNvCxnSpPr>
            <a:stCxn id="10" idx="0"/>
          </p:cNvCxnSpPr>
          <p:nvPr/>
        </p:nvCxnSpPr>
        <p:spPr>
          <a:xfrm flipV="1">
            <a:off x="3095836" y="5157192"/>
            <a:ext cx="684076" cy="3683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0"/>
          <p:cNvCxnSpPr>
            <a:stCxn id="10" idx="0"/>
          </p:cNvCxnSpPr>
          <p:nvPr/>
        </p:nvCxnSpPr>
        <p:spPr>
          <a:xfrm flipH="1" flipV="1">
            <a:off x="2771800" y="5013176"/>
            <a:ext cx="324036" cy="5123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483768" y="1441376"/>
            <a:ext cx="3243196" cy="230832"/>
          </a:xfrm>
          <a:prstGeom prst="rect">
            <a:avLst/>
          </a:prstGeom>
        </p:spPr>
        <p:txBody>
          <a:bodyPr wrap="none">
            <a:spAutoFit/>
          </a:bodyPr>
          <a:lstStyle/>
          <a:p>
            <a:r>
              <a:rPr lang="fr-CH" sz="900" u="sng" dirty="0" smtClean="0">
                <a:solidFill>
                  <a:srgbClr val="002776"/>
                </a:solidFill>
                <a:latin typeface="Arial" pitchFamily="34" charset="0"/>
                <a:cs typeface="Arial" pitchFamily="34" charset="0"/>
              </a:rPr>
              <a:t>Exemple: Utilisateurs et ordinateurs (Windows Server 2016)</a:t>
            </a:r>
            <a:endParaRPr lang="fr-FR" sz="1000" u="sng" dirty="0"/>
          </a:p>
        </p:txBody>
      </p: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33" y="1412776"/>
            <a:ext cx="8485493" cy="319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stratégies de Groupes (« Group </a:t>
            </a:r>
            <a:r>
              <a:rPr lang="fr-FR" sz="1600" b="1" dirty="0" err="1" smtClean="0"/>
              <a:t>Policies</a:t>
            </a:r>
            <a:r>
              <a:rPr lang="fr-FR" sz="1600" b="1" dirty="0" smtClean="0"/>
              <a:t> »)</a:t>
            </a:r>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6228184" y="3861048"/>
            <a:ext cx="2123728" cy="577081"/>
          </a:xfrm>
          <a:prstGeom prst="rect">
            <a:avLst/>
          </a:prstGeom>
        </p:spPr>
        <p:txBody>
          <a:bodyPr wrap="square">
            <a:spAutoFit/>
          </a:bodyPr>
          <a:lstStyle/>
          <a:p>
            <a:r>
              <a:rPr lang="fr-FR" sz="1050" dirty="0" smtClean="0">
                <a:solidFill>
                  <a:srgbClr val="002776"/>
                </a:solidFill>
              </a:rPr>
              <a:t>Paramètres de mots de passe liés à une stratégie de Groupe (Windows Server </a:t>
            </a:r>
            <a:r>
              <a:rPr lang="fr-FR" sz="1050" dirty="0" smtClean="0">
                <a:solidFill>
                  <a:srgbClr val="002776"/>
                </a:solidFill>
              </a:rPr>
              <a:t>2016)</a:t>
            </a:r>
            <a:endParaRPr lang="fr-CH" sz="1200" dirty="0"/>
          </a:p>
        </p:txBody>
      </p:sp>
      <p:sp>
        <p:nvSpPr>
          <p:cNvPr id="7" name="Rectangle 6"/>
          <p:cNvSpPr/>
          <p:nvPr/>
        </p:nvSpPr>
        <p:spPr>
          <a:xfrm>
            <a:off x="6084168" y="5014193"/>
            <a:ext cx="2123728" cy="992579"/>
          </a:xfrm>
          <a:prstGeom prst="rect">
            <a:avLst/>
          </a:prstGeom>
        </p:spPr>
        <p:txBody>
          <a:bodyPr wrap="square">
            <a:spAutoFit/>
          </a:bodyPr>
          <a:lstStyle/>
          <a:p>
            <a:r>
              <a:rPr lang="fr-FR" sz="1050" dirty="0" smtClean="0">
                <a:solidFill>
                  <a:srgbClr val="002776"/>
                </a:solidFill>
              </a:rPr>
              <a:t>Chaque stratégie de Groupe s’applique à un ou plusieurs Groupes d’utilisateurs.</a:t>
            </a:r>
            <a:br>
              <a:rPr lang="fr-FR" sz="1050" dirty="0" smtClean="0">
                <a:solidFill>
                  <a:srgbClr val="002776"/>
                </a:solidFill>
              </a:rPr>
            </a:br>
            <a:r>
              <a:rPr lang="fr-FR" sz="900" dirty="0" smtClean="0">
                <a:solidFill>
                  <a:srgbClr val="002776"/>
                </a:solidFill>
              </a:rPr>
              <a:t>(ici: « Default Domain Policy » -&gt; s’applique généralement à tous les utilisateurs d’un Domaine)</a:t>
            </a:r>
            <a:endParaRPr lang="fr-CH" sz="1200" dirty="0"/>
          </a:p>
        </p:txBody>
      </p:sp>
      <p:sp>
        <p:nvSpPr>
          <p:cNvPr id="8" name="Down Arrow 7"/>
          <p:cNvSpPr/>
          <p:nvPr/>
        </p:nvSpPr>
        <p:spPr>
          <a:xfrm>
            <a:off x="6876256" y="4438129"/>
            <a:ext cx="288032" cy="432048"/>
          </a:xfrm>
          <a:prstGeom prst="down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CH"/>
          </a:p>
        </p:txBody>
      </p:sp>
      <p:cxnSp>
        <p:nvCxnSpPr>
          <p:cNvPr id="10" name="Straight Arrow Connector 9"/>
          <p:cNvCxnSpPr/>
          <p:nvPr/>
        </p:nvCxnSpPr>
        <p:spPr>
          <a:xfrm flipV="1">
            <a:off x="6948264" y="3284984"/>
            <a:ext cx="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13" y="1428136"/>
            <a:ext cx="6520920" cy="3701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stratégies de Groupes (« Group </a:t>
            </a:r>
            <a:r>
              <a:rPr lang="fr-FR" sz="1600" b="1" dirty="0" err="1" smtClean="0"/>
              <a:t>Policies</a:t>
            </a:r>
            <a:r>
              <a:rPr lang="fr-FR" sz="1600" b="1" dirty="0" smtClean="0"/>
              <a:t> »)</a:t>
            </a:r>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6912768" y="3875564"/>
            <a:ext cx="2123728" cy="415498"/>
          </a:xfrm>
          <a:prstGeom prst="rect">
            <a:avLst/>
          </a:prstGeom>
        </p:spPr>
        <p:txBody>
          <a:bodyPr wrap="square">
            <a:spAutoFit/>
          </a:bodyPr>
          <a:lstStyle/>
          <a:p>
            <a:r>
              <a:rPr lang="fr-FR" sz="1050" dirty="0" smtClean="0">
                <a:solidFill>
                  <a:srgbClr val="002776"/>
                </a:solidFill>
              </a:rPr>
              <a:t>Stratégie d’Audit </a:t>
            </a:r>
            <a:br>
              <a:rPr lang="fr-FR" sz="1050" dirty="0" smtClean="0">
                <a:solidFill>
                  <a:srgbClr val="002776"/>
                </a:solidFill>
              </a:rPr>
            </a:br>
            <a:r>
              <a:rPr lang="fr-FR" sz="1050" dirty="0" smtClean="0">
                <a:solidFill>
                  <a:srgbClr val="002776"/>
                </a:solidFill>
              </a:rPr>
              <a:t>(Windows </a:t>
            </a:r>
            <a:r>
              <a:rPr lang="fr-FR" sz="1050" dirty="0" smtClean="0">
                <a:solidFill>
                  <a:srgbClr val="002776"/>
                </a:solidFill>
              </a:rPr>
              <a:t>Server </a:t>
            </a:r>
            <a:r>
              <a:rPr lang="fr-FR" sz="1050" dirty="0" smtClean="0">
                <a:solidFill>
                  <a:srgbClr val="002776"/>
                </a:solidFill>
              </a:rPr>
              <a:t>2016)</a:t>
            </a:r>
            <a:endParaRPr lang="fr-CH" sz="1200" dirty="0"/>
          </a:p>
        </p:txBody>
      </p:sp>
      <p:sp>
        <p:nvSpPr>
          <p:cNvPr id="7" name="Rectangle 6"/>
          <p:cNvSpPr/>
          <p:nvPr/>
        </p:nvSpPr>
        <p:spPr>
          <a:xfrm>
            <a:off x="6974233" y="4941168"/>
            <a:ext cx="2123728" cy="507831"/>
          </a:xfrm>
          <a:prstGeom prst="rect">
            <a:avLst/>
          </a:prstGeom>
        </p:spPr>
        <p:txBody>
          <a:bodyPr wrap="square">
            <a:spAutoFit/>
          </a:bodyPr>
          <a:lstStyle/>
          <a:p>
            <a:r>
              <a:rPr lang="fr-FR" sz="900" dirty="0" smtClean="0">
                <a:solidFill>
                  <a:srgbClr val="002776"/>
                </a:solidFill>
              </a:rPr>
              <a:t>(</a:t>
            </a:r>
            <a:r>
              <a:rPr lang="fr-FR" sz="900" dirty="0" smtClean="0">
                <a:solidFill>
                  <a:srgbClr val="002776"/>
                </a:solidFill>
              </a:rPr>
              <a:t>ici: </a:t>
            </a:r>
            <a:r>
              <a:rPr lang="fr-FR" sz="900" dirty="0" smtClean="0">
                <a:solidFill>
                  <a:srgbClr val="002776"/>
                </a:solidFill>
              </a:rPr>
              <a:t>stratégie «</a:t>
            </a:r>
            <a:r>
              <a:rPr lang="fr-FR" sz="900" dirty="0" smtClean="0">
                <a:solidFill>
                  <a:srgbClr val="002776"/>
                </a:solidFill>
              </a:rPr>
              <a:t> Default Domain Policy » -&gt; s’applique généralement à tous les utilisateurs d’un Domaine)</a:t>
            </a:r>
            <a:endParaRPr lang="fr-CH" sz="1200" dirty="0"/>
          </a:p>
        </p:txBody>
      </p:sp>
      <p:sp>
        <p:nvSpPr>
          <p:cNvPr id="8" name="Down Arrow 7"/>
          <p:cNvSpPr/>
          <p:nvPr/>
        </p:nvSpPr>
        <p:spPr>
          <a:xfrm>
            <a:off x="7560840" y="4452645"/>
            <a:ext cx="288032" cy="432048"/>
          </a:xfrm>
          <a:prstGeom prst="down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CH"/>
          </a:p>
        </p:txBody>
      </p:sp>
      <p:cxnSp>
        <p:nvCxnSpPr>
          <p:cNvPr id="10" name="Straight Arrow Connector 9"/>
          <p:cNvCxnSpPr/>
          <p:nvPr/>
        </p:nvCxnSpPr>
        <p:spPr>
          <a:xfrm flipH="1" flipV="1">
            <a:off x="6516216" y="2780928"/>
            <a:ext cx="1116632" cy="10946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1618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0"/>
          <p:cNvSpPr>
            <a:spLocks/>
          </p:cNvSpPr>
          <p:nvPr/>
        </p:nvSpPr>
        <p:spPr bwMode="auto">
          <a:xfrm>
            <a:off x="415924" y="2849563"/>
            <a:ext cx="8548563" cy="433387"/>
          </a:xfrm>
          <a:prstGeom prst="rect">
            <a:avLst/>
          </a:prstGeom>
          <a:noFill/>
          <a:ln w="9525">
            <a:noFill/>
            <a:miter lim="800000"/>
            <a:headEnd/>
            <a:tailEnd/>
          </a:ln>
        </p:spPr>
        <p:txBody>
          <a:bodyPr lIns="0" tIns="0" rIns="0" bIns="0"/>
          <a:lstStyle/>
          <a:p>
            <a:pPr marL="514350" indent="-514350" eaLnBrk="0" fontAlgn="base" hangingPunct="0">
              <a:lnSpc>
                <a:spcPts val="3050"/>
              </a:lnSpc>
              <a:spcBef>
                <a:spcPct val="0"/>
              </a:spcBef>
              <a:spcAft>
                <a:spcPct val="0"/>
              </a:spcAft>
            </a:pPr>
            <a:r>
              <a:rPr lang="fr-FR" sz="2500" b="1" dirty="0" smtClean="0">
                <a:solidFill>
                  <a:srgbClr val="002776"/>
                </a:solidFill>
                <a:cs typeface="Arial" charset="0"/>
              </a:rPr>
              <a:t>II) Les principes clé assurant la sécurité logique du S.I.</a:t>
            </a:r>
          </a:p>
          <a:p>
            <a:pPr lvl="0" eaLnBrk="0" fontAlgn="base" hangingPunct="0">
              <a:lnSpc>
                <a:spcPts val="3050"/>
              </a:lnSpc>
              <a:spcBef>
                <a:spcPct val="0"/>
              </a:spcBef>
              <a:spcAft>
                <a:spcPct val="0"/>
              </a:spcAft>
            </a:pPr>
            <a:r>
              <a:rPr lang="fr-FR" sz="2000" b="1" dirty="0" smtClean="0">
                <a:solidFill>
                  <a:srgbClr val="002776"/>
                </a:solidFill>
                <a:cs typeface="Arial" charset="0"/>
              </a:rPr>
              <a:t>	- </a:t>
            </a:r>
            <a:r>
              <a:rPr lang="en-US" sz="2000" b="1" dirty="0" smtClean="0">
                <a:solidFill>
                  <a:srgbClr val="002776"/>
                </a:solidFill>
                <a:cs typeface="Arial" charset="0"/>
              </a:rPr>
              <a:t>“need-to-know ” / “least privilege”</a:t>
            </a:r>
          </a:p>
          <a:p>
            <a:pPr lvl="0" eaLnBrk="0" fontAlgn="base" hangingPunct="0">
              <a:lnSpc>
                <a:spcPts val="3050"/>
              </a:lnSpc>
              <a:spcBef>
                <a:spcPct val="0"/>
              </a:spcBef>
              <a:spcAft>
                <a:spcPct val="0"/>
              </a:spcAft>
            </a:pPr>
            <a:r>
              <a:rPr lang="fr-FR" sz="2000" b="1" dirty="0">
                <a:solidFill>
                  <a:srgbClr val="002776"/>
                </a:solidFill>
                <a:cs typeface="Arial" charset="0"/>
              </a:rPr>
              <a:t>	</a:t>
            </a:r>
            <a:r>
              <a:rPr lang="fr-FR" sz="2000" b="1" dirty="0" smtClean="0">
                <a:solidFill>
                  <a:srgbClr val="002776"/>
                </a:solidFill>
                <a:cs typeface="Arial" charset="0"/>
              </a:rPr>
              <a:t>- ségrégation des tâches</a:t>
            </a:r>
          </a:p>
          <a:p>
            <a:pPr lvl="0" eaLnBrk="0" fontAlgn="base" hangingPunct="0">
              <a:lnSpc>
                <a:spcPts val="3050"/>
              </a:lnSpc>
              <a:spcBef>
                <a:spcPct val="0"/>
              </a:spcBef>
              <a:spcAft>
                <a:spcPct val="0"/>
              </a:spcAft>
            </a:pPr>
            <a:r>
              <a:rPr lang="fr-FR" sz="2000" b="1" dirty="0">
                <a:solidFill>
                  <a:srgbClr val="002776"/>
                </a:solidFill>
                <a:cs typeface="Arial" charset="0"/>
              </a:rPr>
              <a:t> </a:t>
            </a:r>
            <a:r>
              <a:rPr lang="fr-FR" sz="2000" b="1" dirty="0" smtClean="0">
                <a:solidFill>
                  <a:srgbClr val="002776"/>
                </a:solidFill>
                <a:cs typeface="Arial" charset="0"/>
              </a:rPr>
              <a:t>	- défense en profondeur</a:t>
            </a:r>
          </a:p>
          <a:p>
            <a:pPr lvl="0" eaLnBrk="0" fontAlgn="base" hangingPunct="0">
              <a:lnSpc>
                <a:spcPts val="3050"/>
              </a:lnSpc>
              <a:spcBef>
                <a:spcPct val="0"/>
              </a:spcBef>
              <a:spcAft>
                <a:spcPct val="0"/>
              </a:spcAft>
            </a:pPr>
            <a:r>
              <a:rPr lang="fr-FR" sz="2000" b="1" dirty="0" smtClean="0">
                <a:solidFill>
                  <a:srgbClr val="002776"/>
                </a:solidFill>
                <a:cs typeface="Arial" charset="0"/>
              </a:rPr>
              <a:t>	</a:t>
            </a:r>
          </a:p>
        </p:txBody>
      </p:sp>
      <p:sp>
        <p:nvSpPr>
          <p:cNvPr id="4" name="Rectangle 3"/>
          <p:cNvSpPr/>
          <p:nvPr/>
        </p:nvSpPr>
        <p:spPr>
          <a:xfrm>
            <a:off x="6300192" y="5517232"/>
            <a:ext cx="2082621" cy="875817"/>
          </a:xfrm>
          <a:prstGeom prst="rect">
            <a:avLst/>
          </a:prstGeom>
        </p:spPr>
        <p:txBody>
          <a:bodyPr wrap="none">
            <a:spAutoFit/>
          </a:bodyPr>
          <a:lstStyle/>
          <a:p>
            <a:pPr eaLnBrk="0" fontAlgn="base" hangingPunct="0">
              <a:lnSpc>
                <a:spcPts val="3050"/>
              </a:lnSpc>
              <a:spcBef>
                <a:spcPct val="0"/>
              </a:spcBef>
              <a:spcAft>
                <a:spcPct val="0"/>
              </a:spcAft>
            </a:pPr>
            <a:r>
              <a:rPr lang="fr-FR" sz="16600" dirty="0" smtClean="0">
                <a:solidFill>
                  <a:srgbClr val="00B050"/>
                </a:solidFill>
                <a:cs typeface="Arial" charset="0"/>
                <a:sym typeface="Wingdings"/>
              </a:rPr>
              <a:t></a:t>
            </a:r>
            <a:endParaRPr lang="fr-FR" sz="16600" dirty="0">
              <a:solidFill>
                <a:srgbClr val="00B050"/>
              </a:solidFill>
              <a:cs typeface="Arial" charset="0"/>
            </a:endParaRPr>
          </a:p>
        </p:txBody>
      </p:sp>
    </p:spTree>
    <p:extLst>
      <p:ext uri="{BB962C8B-B14F-4D97-AF65-F5344CB8AC3E}">
        <p14:creationId xmlns:p14="http://schemas.microsoft.com/office/powerpoint/2010/main" val="19699105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9236"/>
          <a:stretch/>
        </p:blipFill>
        <p:spPr bwMode="auto">
          <a:xfrm>
            <a:off x="251520" y="1319391"/>
            <a:ext cx="7085477" cy="4574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stratégies de Groupes (« Group </a:t>
            </a:r>
            <a:r>
              <a:rPr lang="fr-FR" sz="1600" b="1" dirty="0" err="1" smtClean="0"/>
              <a:t>Policies</a:t>
            </a:r>
            <a:r>
              <a:rPr lang="fr-FR" sz="1600" b="1" dirty="0" smtClean="0"/>
              <a:t> »)</a:t>
            </a:r>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11" name="Rectangle 10"/>
          <p:cNvSpPr/>
          <p:nvPr/>
        </p:nvSpPr>
        <p:spPr>
          <a:xfrm>
            <a:off x="7411961" y="1628800"/>
            <a:ext cx="1584176" cy="1546577"/>
          </a:xfrm>
          <a:prstGeom prst="rect">
            <a:avLst/>
          </a:prstGeom>
        </p:spPr>
        <p:txBody>
          <a:bodyPr wrap="square">
            <a:spAutoFit/>
          </a:bodyPr>
          <a:lstStyle/>
          <a:p>
            <a:r>
              <a:rPr lang="fr-FR" sz="1050" dirty="0" smtClean="0">
                <a:solidFill>
                  <a:srgbClr val="002776"/>
                </a:solidFill>
              </a:rPr>
              <a:t>Il est possible d’extraire tous les paramètres définis par une stratégie de compte au format HTML.</a:t>
            </a:r>
          </a:p>
          <a:p>
            <a:r>
              <a:rPr lang="fr-FR" sz="1050" dirty="0" smtClean="0">
                <a:solidFill>
                  <a:srgbClr val="002776"/>
                </a:solidFill>
              </a:rPr>
              <a:t>(ici la « default </a:t>
            </a:r>
            <a:r>
              <a:rPr lang="fr-FR" sz="1050" dirty="0" err="1" smtClean="0">
                <a:solidFill>
                  <a:srgbClr val="002776"/>
                </a:solidFill>
              </a:rPr>
              <a:t>domain</a:t>
            </a:r>
            <a:r>
              <a:rPr lang="fr-FR" sz="1050" dirty="0" smtClean="0">
                <a:solidFill>
                  <a:srgbClr val="002776"/>
                </a:solidFill>
              </a:rPr>
              <a:t> </a:t>
            </a:r>
            <a:r>
              <a:rPr lang="fr-FR" sz="1050" dirty="0" err="1" smtClean="0">
                <a:solidFill>
                  <a:srgbClr val="002776"/>
                </a:solidFill>
              </a:rPr>
              <a:t>policy</a:t>
            </a:r>
            <a:r>
              <a:rPr lang="fr-FR" sz="1050" dirty="0" smtClean="0">
                <a:solidFill>
                  <a:srgbClr val="002776"/>
                </a:solidFill>
              </a:rPr>
              <a:t> » qui s’applique à tous les utilisateurs authentifiés).</a:t>
            </a:r>
            <a:endParaRPr lang="fr-FR" sz="1050" dirty="0">
              <a:solidFill>
                <a:srgbClr val="002776"/>
              </a:solidFill>
            </a:endParaRPr>
          </a:p>
        </p:txBody>
      </p:sp>
      <p:sp>
        <p:nvSpPr>
          <p:cNvPr id="12" name="Rectangle 11"/>
          <p:cNvSpPr/>
          <p:nvPr/>
        </p:nvSpPr>
        <p:spPr>
          <a:xfrm>
            <a:off x="7464116" y="4284173"/>
            <a:ext cx="1625854" cy="1992853"/>
          </a:xfrm>
          <a:prstGeom prst="rect">
            <a:avLst/>
          </a:prstGeom>
          <a:solidFill>
            <a:schemeClr val="accent2">
              <a:lumMod val="40000"/>
              <a:lumOff val="60000"/>
            </a:schemeClr>
          </a:solidFill>
        </p:spPr>
        <p:txBody>
          <a:bodyPr wrap="square">
            <a:spAutoFit/>
          </a:bodyPr>
          <a:lstStyle/>
          <a:p>
            <a:r>
              <a:rPr lang="fr-FR" sz="1050" b="1" dirty="0" smtClean="0">
                <a:solidFill>
                  <a:srgbClr val="002776"/>
                </a:solidFill>
              </a:rPr>
              <a:t>Astuce:</a:t>
            </a:r>
            <a:r>
              <a:rPr lang="fr-FR" sz="1050" dirty="0" smtClean="0">
                <a:solidFill>
                  <a:srgbClr val="002776"/>
                </a:solidFill>
              </a:rPr>
              <a:t/>
            </a:r>
            <a:br>
              <a:rPr lang="fr-FR" sz="1050" dirty="0" smtClean="0">
                <a:solidFill>
                  <a:srgbClr val="002776"/>
                </a:solidFill>
              </a:rPr>
            </a:br>
            <a:r>
              <a:rPr lang="fr-FR" sz="1050" dirty="0" smtClean="0">
                <a:solidFill>
                  <a:srgbClr val="002776"/>
                </a:solidFill>
              </a:rPr>
              <a:t>la commande </a:t>
            </a:r>
            <a:br>
              <a:rPr lang="fr-FR" sz="1050" dirty="0" smtClean="0">
                <a:solidFill>
                  <a:srgbClr val="002776"/>
                </a:solidFill>
              </a:rPr>
            </a:br>
            <a:r>
              <a:rPr lang="fr-FR" sz="800" b="1" dirty="0" err="1" smtClean="0">
                <a:latin typeface="Courier New" pitchFamily="49" charset="0"/>
                <a:cs typeface="Courier New" pitchFamily="49" charset="0"/>
              </a:rPr>
              <a:t>gpresult</a:t>
            </a:r>
            <a:r>
              <a:rPr lang="fr-FR" sz="800" b="1" dirty="0" smtClean="0">
                <a:latin typeface="Courier New" pitchFamily="49" charset="0"/>
                <a:cs typeface="Courier New" pitchFamily="49" charset="0"/>
              </a:rPr>
              <a:t> </a:t>
            </a:r>
            <a:r>
              <a:rPr lang="fr-FR" sz="800" b="1" dirty="0">
                <a:latin typeface="Courier New" pitchFamily="49" charset="0"/>
                <a:cs typeface="Courier New" pitchFamily="49" charset="0"/>
              </a:rPr>
              <a:t>/h </a:t>
            </a:r>
            <a:r>
              <a:rPr lang="fr-FR" sz="800" b="1" dirty="0" smtClean="0">
                <a:latin typeface="Courier New" pitchFamily="49" charset="0"/>
                <a:cs typeface="Courier New" pitchFamily="49" charset="0"/>
              </a:rPr>
              <a:t>output.html</a:t>
            </a:r>
          </a:p>
          <a:p>
            <a:r>
              <a:rPr lang="fr-FR" sz="1050" dirty="0" smtClean="0">
                <a:solidFill>
                  <a:srgbClr val="002776"/>
                </a:solidFill>
              </a:rPr>
              <a:t>permet à tout utilisateur d’extraire au format html les paramètres de sécurité qui lui sont appliqués par la combinaison de toutes les stratégies de groupe (« </a:t>
            </a:r>
            <a:r>
              <a:rPr lang="fr-FR" sz="1050" dirty="0" err="1" smtClean="0">
                <a:solidFill>
                  <a:srgbClr val="002776"/>
                </a:solidFill>
              </a:rPr>
              <a:t>Resultant</a:t>
            </a:r>
            <a:r>
              <a:rPr lang="fr-FR" sz="1050" dirty="0" smtClean="0">
                <a:solidFill>
                  <a:srgbClr val="002776"/>
                </a:solidFill>
              </a:rPr>
              <a:t> Set Of </a:t>
            </a:r>
            <a:r>
              <a:rPr lang="fr-FR" sz="1050" dirty="0" err="1" smtClean="0">
                <a:solidFill>
                  <a:srgbClr val="002776"/>
                </a:solidFill>
              </a:rPr>
              <a:t>Policies</a:t>
            </a:r>
            <a:r>
              <a:rPr lang="fr-FR" sz="1050" dirty="0" smtClean="0">
                <a:solidFill>
                  <a:srgbClr val="002776"/>
                </a:solidFill>
              </a:rPr>
              <a:t> »)</a:t>
            </a:r>
            <a:endParaRPr lang="fr-FR" sz="1050" dirty="0">
              <a:solidFill>
                <a:srgbClr val="002776"/>
              </a:solidFill>
            </a:endParaRPr>
          </a:p>
        </p:txBody>
      </p:sp>
      <p:pic>
        <p:nvPicPr>
          <p:cNvPr id="2129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4116" y="3267305"/>
            <a:ext cx="1562099" cy="72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Down Arrow 7"/>
          <p:cNvSpPr/>
          <p:nvPr/>
        </p:nvSpPr>
        <p:spPr>
          <a:xfrm>
            <a:off x="8245165" y="2996952"/>
            <a:ext cx="288032" cy="432048"/>
          </a:xfrm>
          <a:prstGeom prst="down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CH"/>
          </a:p>
        </p:txBody>
      </p:sp>
      <p:pic>
        <p:nvPicPr>
          <p:cNvPr id="2129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6021288"/>
            <a:ext cx="4176463" cy="208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9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7744" y="6314482"/>
            <a:ext cx="3528392" cy="249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724128" y="6310431"/>
            <a:ext cx="1106393" cy="253916"/>
          </a:xfrm>
          <a:prstGeom prst="rect">
            <a:avLst/>
          </a:prstGeom>
        </p:spPr>
        <p:txBody>
          <a:bodyPr wrap="none">
            <a:spAutoFit/>
          </a:bodyPr>
          <a:lstStyle/>
          <a:p>
            <a:r>
              <a:rPr lang="fr-FR" sz="1050" dirty="0" smtClean="0">
                <a:solidFill>
                  <a:srgbClr val="002776"/>
                </a:solidFill>
              </a:rPr>
              <a:t>(avec cmd.exe)</a:t>
            </a:r>
            <a:endParaRPr lang="fr-FR" dirty="0"/>
          </a:p>
        </p:txBody>
      </p:sp>
      <p:sp>
        <p:nvSpPr>
          <p:cNvPr id="20" name="Rectangle 19"/>
          <p:cNvSpPr/>
          <p:nvPr/>
        </p:nvSpPr>
        <p:spPr>
          <a:xfrm>
            <a:off x="6084168" y="5998741"/>
            <a:ext cx="1281120" cy="253916"/>
          </a:xfrm>
          <a:prstGeom prst="rect">
            <a:avLst/>
          </a:prstGeom>
        </p:spPr>
        <p:txBody>
          <a:bodyPr wrap="none">
            <a:spAutoFit/>
          </a:bodyPr>
          <a:lstStyle/>
          <a:p>
            <a:r>
              <a:rPr lang="fr-FR" sz="1050" dirty="0" smtClean="0">
                <a:solidFill>
                  <a:srgbClr val="002776"/>
                </a:solidFill>
              </a:rPr>
              <a:t>(</a:t>
            </a:r>
            <a:r>
              <a:rPr lang="fr-FR" sz="1050" dirty="0">
                <a:solidFill>
                  <a:srgbClr val="002776"/>
                </a:solidFill>
              </a:rPr>
              <a:t>a</a:t>
            </a:r>
            <a:r>
              <a:rPr lang="fr-FR" sz="1050" dirty="0" smtClean="0">
                <a:solidFill>
                  <a:srgbClr val="002776"/>
                </a:solidFill>
              </a:rPr>
              <a:t>vec </a:t>
            </a:r>
            <a:r>
              <a:rPr lang="fr-FR" sz="1050" dirty="0" err="1" smtClean="0">
                <a:solidFill>
                  <a:srgbClr val="002776"/>
                </a:solidFill>
              </a:rPr>
              <a:t>PowerShell</a:t>
            </a:r>
            <a:r>
              <a:rPr lang="fr-FR" sz="1050" dirty="0" smtClean="0">
                <a:solidFill>
                  <a:srgbClr val="002776"/>
                </a:solidFill>
              </a:rPr>
              <a:t>)</a:t>
            </a:r>
            <a:endParaRPr lang="fr-FR" dirty="0"/>
          </a:p>
        </p:txBody>
      </p:sp>
    </p:spTree>
    <p:extLst>
      <p:ext uri="{BB962C8B-B14F-4D97-AF65-F5344CB8AC3E}">
        <p14:creationId xmlns:p14="http://schemas.microsoft.com/office/powerpoint/2010/main" val="303880872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096" y="1988840"/>
            <a:ext cx="8076654" cy="401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739187" cy="5285581"/>
          </a:xfrm>
        </p:spPr>
        <p:txBody>
          <a:bodyPr/>
          <a:lstStyle/>
          <a:p>
            <a:pPr lvl="1" eaLnBrk="1" hangingPunct="1">
              <a:defRPr/>
            </a:pPr>
            <a:r>
              <a:rPr lang="fr-FR" sz="1600" b="1" dirty="0" smtClean="0"/>
              <a:t>Gestion des stratégies de Groupes – </a:t>
            </a:r>
            <a:r>
              <a:rPr lang="fr-CH" sz="1600" dirty="0"/>
              <a:t>Modèles d'administration (</a:t>
            </a:r>
            <a:r>
              <a:rPr lang="fr-CH" sz="1600" b="1" dirty="0">
                <a:solidFill>
                  <a:srgbClr val="7030A0"/>
                </a:solidFill>
              </a:rPr>
              <a:t>Administrative </a:t>
            </a:r>
            <a:r>
              <a:rPr lang="fr-CH" sz="1600" b="1" dirty="0" err="1">
                <a:solidFill>
                  <a:srgbClr val="7030A0"/>
                </a:solidFill>
              </a:rPr>
              <a:t>Templates</a:t>
            </a:r>
            <a:r>
              <a:rPr lang="fr-CH" sz="1600" dirty="0"/>
              <a:t>)</a:t>
            </a:r>
            <a:endParaRPr lang="fr-FR" sz="1600" b="1" dirty="0" smtClean="0"/>
          </a:p>
          <a:p>
            <a:pPr lvl="3" eaLnBrk="1" hangingPunct="1">
              <a:defRPr/>
            </a:pPr>
            <a:endParaRPr lang="fr-FR" sz="400" b="1" dirty="0"/>
          </a:p>
          <a:p>
            <a:pPr lvl="1" eaLnBrk="1" hangingPunct="1">
              <a:buNone/>
              <a:defRPr/>
            </a:pPr>
            <a:r>
              <a:rPr lang="fr-FR" sz="1200" dirty="0" smtClean="0"/>
              <a:t>	</a:t>
            </a:r>
            <a:r>
              <a:rPr lang="fr-CH" sz="1200" dirty="0" smtClean="0"/>
              <a:t>Les </a:t>
            </a:r>
            <a:r>
              <a:rPr lang="fr-CH" sz="1200" dirty="0"/>
              <a:t>modèles d’administration permettent de définir des options de sécurité avancées au niveau des GPO:</a:t>
            </a:r>
          </a:p>
          <a:p>
            <a:pPr lvl="1" eaLnBrk="1" hangingPunct="1">
              <a:buNone/>
              <a:defRPr/>
            </a:pPr>
            <a:r>
              <a:rPr lang="fr-CH" sz="1200" dirty="0"/>
              <a:t>	</a:t>
            </a:r>
            <a:r>
              <a:rPr lang="fr-CH" sz="1200" b="1" dirty="0"/>
              <a:t>=&gt; Option simple pour personnaliser la configuration de sécurité</a:t>
            </a:r>
          </a:p>
          <a:p>
            <a:pPr lvl="1" eaLnBrk="1" hangingPunct="1">
              <a:buNone/>
              <a:defRPr/>
            </a:pPr>
            <a:endParaRPr lang="fr-FR" sz="1200" dirty="0" smtClean="0"/>
          </a:p>
        </p:txBody>
      </p:sp>
      <p:sp>
        <p:nvSpPr>
          <p:cNvPr id="6" name="Rectangle 5"/>
          <p:cNvSpPr/>
          <p:nvPr/>
        </p:nvSpPr>
        <p:spPr>
          <a:xfrm>
            <a:off x="6444208" y="2009946"/>
            <a:ext cx="2520280" cy="1523494"/>
          </a:xfrm>
          <a:prstGeom prst="rect">
            <a:avLst/>
          </a:prstGeom>
          <a:solidFill>
            <a:schemeClr val="bg1"/>
          </a:solidFill>
        </p:spPr>
        <p:txBody>
          <a:bodyPr wrap="square">
            <a:spAutoFit/>
          </a:bodyPr>
          <a:lstStyle/>
          <a:p>
            <a:r>
              <a:rPr lang="fr-FR" sz="1050" dirty="0" smtClean="0">
                <a:solidFill>
                  <a:srgbClr val="002776"/>
                </a:solidFill>
              </a:rPr>
              <a:t>Exemple d’option de configuration définie au niveau d’un modèle d’administration</a:t>
            </a:r>
            <a:br>
              <a:rPr lang="fr-FR" sz="1050" dirty="0" smtClean="0">
                <a:solidFill>
                  <a:srgbClr val="002776"/>
                </a:solidFill>
              </a:rPr>
            </a:br>
            <a:r>
              <a:rPr lang="fr-FR" sz="1050" dirty="0" smtClean="0">
                <a:solidFill>
                  <a:srgbClr val="002776"/>
                </a:solidFill>
              </a:rPr>
              <a:t/>
            </a:r>
            <a:br>
              <a:rPr lang="fr-FR" sz="1050" dirty="0" smtClean="0">
                <a:solidFill>
                  <a:srgbClr val="002776"/>
                </a:solidFill>
              </a:rPr>
            </a:br>
            <a:r>
              <a:rPr lang="fr-FR" sz="1000" dirty="0" smtClean="0">
                <a:solidFill>
                  <a:srgbClr val="002776"/>
                </a:solidFill>
              </a:rPr>
              <a:t>(ici: le modèle d’administration est associé à la stratégie par défaut du Domaine et </a:t>
            </a:r>
            <a:r>
              <a:rPr lang="fr-FR" sz="1000" dirty="0" smtClean="0">
                <a:solidFill>
                  <a:srgbClr val="002776"/>
                </a:solidFill>
              </a:rPr>
              <a:t>supprime les fonctionnalités de gravure de CD)</a:t>
            </a:r>
            <a:endParaRPr lang="fr-CH" sz="1400" dirty="0" smtClean="0"/>
          </a:p>
          <a:p>
            <a:endParaRPr lang="fr-CH" sz="1100" dirty="0"/>
          </a:p>
        </p:txBody>
      </p:sp>
      <p:sp>
        <p:nvSpPr>
          <p:cNvPr id="16" name="Rectangle 15"/>
          <p:cNvSpPr/>
          <p:nvPr/>
        </p:nvSpPr>
        <p:spPr>
          <a:xfrm>
            <a:off x="184096" y="2618378"/>
            <a:ext cx="240257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Rectangle 16"/>
          <p:cNvSpPr/>
          <p:nvPr/>
        </p:nvSpPr>
        <p:spPr>
          <a:xfrm>
            <a:off x="4129724" y="4743865"/>
            <a:ext cx="4117535" cy="1725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343651" cy="5285581"/>
          </a:xfrm>
        </p:spPr>
        <p:txBody>
          <a:bodyPr/>
          <a:lstStyle/>
          <a:p>
            <a:pPr lvl="1" eaLnBrk="1" hangingPunct="1">
              <a:defRPr/>
            </a:pPr>
            <a:r>
              <a:rPr lang="fr-CH" sz="1600" b="1" dirty="0" smtClean="0"/>
              <a:t>Quelques commandes utiles:</a:t>
            </a:r>
          </a:p>
          <a:p>
            <a:pPr lvl="1" eaLnBrk="1" hangingPunct="1">
              <a:defRPr/>
            </a:pPr>
            <a:endParaRPr lang="fr-CH" sz="1600" b="1" dirty="0"/>
          </a:p>
          <a:p>
            <a:pPr lvl="2" eaLnBrk="1" hangingPunct="1">
              <a:buNone/>
              <a:defRPr/>
            </a:pPr>
            <a:endParaRPr lang="fr-CH" sz="1400" dirty="0"/>
          </a:p>
          <a:p>
            <a:pPr lvl="2" eaLnBrk="1" hangingPunct="1">
              <a:buNone/>
              <a:defRPr/>
            </a:pPr>
            <a:endParaRPr lang="fr-CH" sz="1400" dirty="0"/>
          </a:p>
          <a:p>
            <a:pPr lvl="2" eaLnBrk="1" hangingPunct="1">
              <a:buNone/>
              <a:defRPr/>
            </a:pPr>
            <a:endParaRPr lang="fr-CH" sz="1400" dirty="0"/>
          </a:p>
          <a:p>
            <a:pPr lvl="2" eaLnBrk="1" hangingPunct="1">
              <a:buNone/>
              <a:defRPr/>
            </a:pPr>
            <a:endParaRPr lang="fr-CH" sz="1400" dirty="0"/>
          </a:p>
          <a:p>
            <a:pPr lvl="1" eaLnBrk="1" hangingPunct="1">
              <a:defRPr/>
            </a:pPr>
            <a:endParaRPr lang="fr-FR" sz="1600" b="1" dirty="0" smtClean="0"/>
          </a:p>
          <a:p>
            <a:pPr lvl="3" eaLnBrk="1" hangingPunct="1">
              <a:defRPr/>
            </a:pPr>
            <a:endParaRPr lang="fr-FR" sz="400" b="1" dirty="0"/>
          </a:p>
          <a:p>
            <a:pPr lvl="1" eaLnBrk="1" hangingPunct="1">
              <a:buNone/>
              <a:defRPr/>
            </a:pPr>
            <a:endParaRPr lang="fr-FR" sz="1200" dirty="0" smtClean="0"/>
          </a:p>
          <a:p>
            <a:pPr lvl="1" eaLnBrk="1" hangingPunct="1">
              <a:buNone/>
              <a:defRPr/>
            </a:pPr>
            <a:endParaRPr lang="fr-FR" sz="1200" dirty="0"/>
          </a:p>
          <a:p>
            <a:pPr lvl="1" eaLnBrk="1" hangingPunct="1">
              <a:defRPr/>
            </a:pPr>
            <a:r>
              <a:rPr lang="fr-CH" sz="1600" b="1" dirty="0" err="1" smtClean="0"/>
              <a:t>PowerShell</a:t>
            </a:r>
            <a:r>
              <a:rPr lang="fr-CH" sz="1600" b="1" dirty="0" smtClean="0"/>
              <a:t> </a:t>
            </a:r>
            <a:r>
              <a:rPr lang="fr-CH" sz="1600" b="1" dirty="0" err="1" smtClean="0"/>
              <a:t>snap</a:t>
            </a:r>
            <a:r>
              <a:rPr lang="fr-CH" sz="1600" b="1" dirty="0" smtClean="0"/>
              <a:t>-in</a:t>
            </a:r>
            <a:endParaRPr lang="fr-CH" sz="1600" b="1" dirty="0"/>
          </a:p>
          <a:p>
            <a:pPr lvl="1" eaLnBrk="1" hangingPunct="1">
              <a:buNone/>
              <a:defRPr/>
            </a:pPr>
            <a:endParaRPr lang="fr-FR" sz="1200" dirty="0" smtClean="0"/>
          </a:p>
        </p:txBody>
      </p:sp>
      <p:graphicFrame>
        <p:nvGraphicFramePr>
          <p:cNvPr id="9" name="Table 8"/>
          <p:cNvGraphicFramePr>
            <a:graphicFrameLocks noGrp="1"/>
          </p:cNvGraphicFramePr>
          <p:nvPr>
            <p:extLst>
              <p:ext uri="{D42A27DB-BD31-4B8C-83A1-F6EECF244321}">
                <p14:modId xmlns:p14="http://schemas.microsoft.com/office/powerpoint/2010/main" val="2942797987"/>
              </p:ext>
            </p:extLst>
          </p:nvPr>
        </p:nvGraphicFramePr>
        <p:xfrm>
          <a:off x="467544" y="1556792"/>
          <a:ext cx="8208912" cy="1656080"/>
        </p:xfrm>
        <a:graphic>
          <a:graphicData uri="http://schemas.openxmlformats.org/drawingml/2006/table">
            <a:tbl>
              <a:tblPr firstRow="1" bandRow="1">
                <a:tableStyleId>{69012ECD-51FC-41F1-AA8D-1B2483CD663E}</a:tableStyleId>
              </a:tblPr>
              <a:tblGrid>
                <a:gridCol w="4536504"/>
                <a:gridCol w="3672408"/>
              </a:tblGrid>
              <a:tr h="370840">
                <a:tc>
                  <a:txBody>
                    <a:bodyPr/>
                    <a:lstStyle/>
                    <a:p>
                      <a:r>
                        <a:rPr lang="fr-CH" sz="1200" b="1" kern="1200" dirty="0" smtClean="0">
                          <a:solidFill>
                            <a:schemeClr val="tx1"/>
                          </a:solidFill>
                          <a:latin typeface="Courier New" pitchFamily="49" charset="0"/>
                          <a:ea typeface="+mn-ea"/>
                          <a:cs typeface="Courier New" pitchFamily="49" charset="0"/>
                        </a:rPr>
                        <a:t>net </a:t>
                      </a:r>
                      <a:r>
                        <a:rPr lang="fr-CH" sz="1200" b="1" kern="1200" dirty="0" err="1" smtClean="0">
                          <a:solidFill>
                            <a:schemeClr val="tx1"/>
                          </a:solidFill>
                          <a:latin typeface="Courier New" pitchFamily="49" charset="0"/>
                          <a:ea typeface="+mn-ea"/>
                          <a:cs typeface="Courier New" pitchFamily="49" charset="0"/>
                        </a:rPr>
                        <a:t>users</a:t>
                      </a:r>
                      <a:r>
                        <a:rPr lang="fr-CH" sz="1200" b="1" kern="1200" dirty="0" smtClean="0">
                          <a:solidFill>
                            <a:schemeClr val="tx1"/>
                          </a:solidFill>
                          <a:latin typeface="Courier New" pitchFamily="49" charset="0"/>
                          <a:ea typeface="+mn-ea"/>
                          <a:cs typeface="Courier New" pitchFamily="49" charset="0"/>
                        </a:rPr>
                        <a:t> /</a:t>
                      </a:r>
                      <a:r>
                        <a:rPr lang="fr-CH" sz="1200" b="1" kern="1200" dirty="0" err="1" smtClean="0">
                          <a:solidFill>
                            <a:schemeClr val="tx1"/>
                          </a:solidFill>
                          <a:latin typeface="Courier New" pitchFamily="49" charset="0"/>
                          <a:ea typeface="+mn-ea"/>
                          <a:cs typeface="Courier New" pitchFamily="49" charset="0"/>
                        </a:rPr>
                        <a:t>domain</a:t>
                      </a:r>
                      <a:r>
                        <a:rPr lang="fr-CH" sz="1200" b="1" kern="1200" dirty="0" smtClean="0">
                          <a:solidFill>
                            <a:schemeClr val="tx1"/>
                          </a:solidFill>
                          <a:latin typeface="Courier New" pitchFamily="49" charset="0"/>
                          <a:ea typeface="+mn-ea"/>
                          <a:cs typeface="Courier New" pitchFamily="49" charset="0"/>
                        </a:rPr>
                        <a:t> </a:t>
                      </a:r>
                      <a:endParaRPr lang="fr-CH" sz="1200" b="1" kern="1200" dirty="0">
                        <a:solidFill>
                          <a:schemeClr val="tx1"/>
                        </a:solidFill>
                        <a:latin typeface="Courier New" pitchFamily="49" charset="0"/>
                        <a:ea typeface="+mn-ea"/>
                        <a:cs typeface="Courier New" pitchFamily="49" charset="0"/>
                      </a:endParaRPr>
                    </a:p>
                  </a:txBody>
                  <a:tcPr>
                    <a:lnR w="12700" cap="flat" cmpd="sng" algn="ctr">
                      <a:solidFill>
                        <a:schemeClr val="tx1"/>
                      </a:solidFill>
                      <a:prstDash val="solid"/>
                      <a:round/>
                      <a:headEnd type="none" w="med" len="med"/>
                      <a:tailEnd type="none" w="med" len="med"/>
                    </a:lnR>
                    <a:noFill/>
                  </a:tcPr>
                </a:tc>
                <a:tc>
                  <a:txBody>
                    <a:bodyPr/>
                    <a:lstStyle/>
                    <a:p>
                      <a:pPr marL="0" marR="0" lvl="2" indent="0" algn="l" defTabSz="820007" rtl="0" eaLnBrk="1" fontAlgn="auto" latinLnBrk="0" hangingPunct="1">
                        <a:lnSpc>
                          <a:spcPct val="100000"/>
                        </a:lnSpc>
                        <a:spcBef>
                          <a:spcPts val="0"/>
                        </a:spcBef>
                        <a:spcAft>
                          <a:spcPts val="0"/>
                        </a:spcAft>
                        <a:buClrTx/>
                        <a:buSzTx/>
                        <a:buFontTx/>
                        <a:buNone/>
                        <a:tabLst/>
                        <a:defRPr/>
                      </a:pPr>
                      <a:r>
                        <a:rPr lang="fr-CH" sz="1200" kern="1200" dirty="0" smtClean="0">
                          <a:solidFill>
                            <a:schemeClr val="tx2"/>
                          </a:solidFill>
                          <a:latin typeface="+mn-lt"/>
                          <a:ea typeface="+mn-ea"/>
                          <a:cs typeface="+mn-cs"/>
                        </a:rPr>
                        <a:t>-&gt; liste tous les utilisateurs d’un domaine</a:t>
                      </a:r>
                    </a:p>
                  </a:txBody>
                  <a:tcPr>
                    <a:lnL w="12700" cap="flat" cmpd="sng" algn="ctr">
                      <a:solidFill>
                        <a:schemeClr val="tx1"/>
                      </a:solidFill>
                      <a:prstDash val="solid"/>
                      <a:round/>
                      <a:headEnd type="none" w="med" len="med"/>
                      <a:tailEnd type="none" w="med" len="med"/>
                    </a:lnL>
                    <a:noFill/>
                  </a:tcPr>
                </a:tc>
              </a:tr>
              <a:tr h="370840">
                <a:tc>
                  <a:txBody>
                    <a:bodyPr/>
                    <a:lstStyle/>
                    <a:p>
                      <a:r>
                        <a:rPr lang="fr-CH" sz="1200" b="1" dirty="0" smtClean="0">
                          <a:latin typeface="Courier New" pitchFamily="49" charset="0"/>
                          <a:cs typeface="Courier New" pitchFamily="49" charset="0"/>
                        </a:rPr>
                        <a:t>net </a:t>
                      </a:r>
                      <a:r>
                        <a:rPr lang="fr-CH" sz="1200" b="1" dirty="0" err="1" smtClean="0">
                          <a:latin typeface="Courier New" pitchFamily="49" charset="0"/>
                          <a:cs typeface="Courier New" pitchFamily="49" charset="0"/>
                        </a:rPr>
                        <a:t>users</a:t>
                      </a:r>
                      <a:r>
                        <a:rPr lang="fr-CH" sz="1200" b="1" dirty="0" smtClean="0">
                          <a:latin typeface="Courier New" pitchFamily="49" charset="0"/>
                          <a:cs typeface="Courier New" pitchFamily="49" charset="0"/>
                        </a:rPr>
                        <a:t> </a:t>
                      </a:r>
                      <a:r>
                        <a:rPr lang="fr-CH" sz="1200" b="1" i="1" dirty="0" smtClean="0">
                          <a:solidFill>
                            <a:srgbClr val="7030A0"/>
                          </a:solidFill>
                          <a:latin typeface="Courier New" pitchFamily="49" charset="0"/>
                          <a:cs typeface="Courier New" pitchFamily="49" charset="0"/>
                        </a:rPr>
                        <a:t>toto</a:t>
                      </a:r>
                      <a:r>
                        <a:rPr lang="fr-CH" sz="1200" b="1" dirty="0" smtClean="0">
                          <a:latin typeface="Courier New" pitchFamily="49" charset="0"/>
                          <a:cs typeface="Courier New" pitchFamily="49" charset="0"/>
                        </a:rPr>
                        <a:t> /</a:t>
                      </a:r>
                      <a:r>
                        <a:rPr lang="fr-CH" sz="1200" b="1" dirty="0" err="1" smtClean="0">
                          <a:latin typeface="Courier New" pitchFamily="49" charset="0"/>
                          <a:cs typeface="Courier New" pitchFamily="49" charset="0"/>
                        </a:rPr>
                        <a:t>domain</a:t>
                      </a:r>
                      <a:r>
                        <a:rPr lang="fr-CH" sz="1200" b="1" dirty="0" smtClean="0">
                          <a:latin typeface="Courier New" pitchFamily="49" charset="0"/>
                          <a:cs typeface="Courier New" pitchFamily="49" charset="0"/>
                        </a:rPr>
                        <a:t> </a:t>
                      </a:r>
                      <a:endParaRPr lang="fr-CH" sz="1200" b="1" dirty="0"/>
                    </a:p>
                  </a:txBody>
                  <a:tcPr>
                    <a:lnR w="12700" cap="flat" cmpd="sng" algn="ctr">
                      <a:solidFill>
                        <a:schemeClr val="tx1"/>
                      </a:solidFill>
                      <a:prstDash val="solid"/>
                      <a:round/>
                      <a:headEnd type="none" w="med" len="med"/>
                      <a:tailEnd type="none" w="med" len="med"/>
                    </a:lnR>
                  </a:tcPr>
                </a:tc>
                <a:tc>
                  <a:txBody>
                    <a:bodyPr/>
                    <a:lstStyle/>
                    <a:p>
                      <a:pPr marL="0" marR="0" lvl="2" indent="0" algn="l" defTabSz="820007" rtl="0" eaLnBrk="1" fontAlgn="auto" latinLnBrk="0" hangingPunct="1">
                        <a:lnSpc>
                          <a:spcPct val="100000"/>
                        </a:lnSpc>
                        <a:spcBef>
                          <a:spcPts val="0"/>
                        </a:spcBef>
                        <a:spcAft>
                          <a:spcPts val="0"/>
                        </a:spcAft>
                        <a:buClrTx/>
                        <a:buSzTx/>
                        <a:buFontTx/>
                        <a:buNone/>
                        <a:tabLst/>
                        <a:defRPr/>
                      </a:pPr>
                      <a:r>
                        <a:rPr lang="fr-CH" sz="1200" b="1" kern="1200" dirty="0" smtClean="0">
                          <a:solidFill>
                            <a:schemeClr val="tx2"/>
                          </a:solidFill>
                          <a:latin typeface="+mn-lt"/>
                          <a:ea typeface="+mn-ea"/>
                          <a:cs typeface="+mn-cs"/>
                        </a:rPr>
                        <a:t>-&gt; affiche les propriétés de l’utilisateur toto sur le contrôleur de Domaine</a:t>
                      </a:r>
                    </a:p>
                  </a:txBody>
                  <a:tcPr>
                    <a:lnL w="12700" cap="flat" cmpd="sng" algn="ctr">
                      <a:solidFill>
                        <a:schemeClr val="tx1"/>
                      </a:solidFill>
                      <a:prstDash val="solid"/>
                      <a:round/>
                      <a:headEnd type="none" w="med" len="med"/>
                      <a:tailEnd type="none" w="med" len="med"/>
                    </a:lnL>
                  </a:tcPr>
                </a:tc>
              </a:tr>
              <a:tr h="370840">
                <a:tc>
                  <a:txBody>
                    <a:bodyPr/>
                    <a:lstStyle/>
                    <a:p>
                      <a:r>
                        <a:rPr lang="fr-CH" sz="1200" b="1" dirty="0" smtClean="0">
                          <a:latin typeface="Courier New" pitchFamily="49" charset="0"/>
                          <a:cs typeface="Courier New" pitchFamily="49" charset="0"/>
                        </a:rPr>
                        <a:t>net </a:t>
                      </a:r>
                      <a:r>
                        <a:rPr lang="fr-CH" sz="1200" b="1" dirty="0" smtClean="0">
                          <a:latin typeface="Courier New" pitchFamily="49" charset="0"/>
                          <a:cs typeface="Courier New" pitchFamily="49" charset="0"/>
                        </a:rPr>
                        <a:t>groups /</a:t>
                      </a:r>
                      <a:r>
                        <a:rPr lang="fr-CH" sz="1200" b="1" dirty="0" err="1" smtClean="0">
                          <a:latin typeface="Courier New" pitchFamily="49" charset="0"/>
                          <a:cs typeface="Courier New" pitchFamily="49" charset="0"/>
                        </a:rPr>
                        <a:t>domain</a:t>
                      </a:r>
                      <a:r>
                        <a:rPr lang="fr-CH" sz="1200" b="1" dirty="0" smtClean="0">
                          <a:latin typeface="Courier New" pitchFamily="49" charset="0"/>
                          <a:cs typeface="Courier New" pitchFamily="49" charset="0"/>
                        </a:rPr>
                        <a:t> </a:t>
                      </a:r>
                      <a:endParaRPr lang="fr-CH" sz="1200" b="1" dirty="0"/>
                    </a:p>
                  </a:txBody>
                  <a:tcPr>
                    <a:lnR w="12700" cap="flat" cmpd="sng" algn="ctr">
                      <a:solidFill>
                        <a:schemeClr val="tx1"/>
                      </a:solidFill>
                      <a:prstDash val="solid"/>
                      <a:round/>
                      <a:headEnd type="none" w="med" len="med"/>
                      <a:tailEnd type="none" w="med" len="med"/>
                    </a:lnR>
                  </a:tcPr>
                </a:tc>
                <a:tc>
                  <a:txBody>
                    <a:bodyPr/>
                    <a:lstStyle/>
                    <a:p>
                      <a:pPr marL="0" marR="0" lvl="2" indent="0" algn="l" defTabSz="820007" rtl="0" eaLnBrk="1" fontAlgn="auto" latinLnBrk="0" hangingPunct="1">
                        <a:lnSpc>
                          <a:spcPct val="100000"/>
                        </a:lnSpc>
                        <a:spcBef>
                          <a:spcPts val="0"/>
                        </a:spcBef>
                        <a:spcAft>
                          <a:spcPts val="0"/>
                        </a:spcAft>
                        <a:buClrTx/>
                        <a:buSzTx/>
                        <a:buFontTx/>
                        <a:buNone/>
                        <a:tabLst/>
                        <a:defRPr/>
                      </a:pPr>
                      <a:r>
                        <a:rPr lang="fr-CH" sz="1200" b="1" kern="1200" dirty="0" smtClean="0">
                          <a:solidFill>
                            <a:schemeClr val="tx2"/>
                          </a:solidFill>
                          <a:latin typeface="+mn-lt"/>
                          <a:ea typeface="+mn-ea"/>
                          <a:cs typeface="+mn-cs"/>
                        </a:rPr>
                        <a:t>-&gt; liste tous les groupes définis sur un domaine</a:t>
                      </a:r>
                    </a:p>
                  </a:txBody>
                  <a:tcPr>
                    <a:lnL w="12700" cap="flat" cmpd="sng" algn="ctr">
                      <a:solidFill>
                        <a:schemeClr val="tx1"/>
                      </a:solidFill>
                      <a:prstDash val="solid"/>
                      <a:round/>
                      <a:headEnd type="none" w="med" len="med"/>
                      <a:tailEnd type="none" w="med" len="med"/>
                    </a:lnL>
                  </a:tcPr>
                </a:tc>
              </a:tr>
              <a:tr h="370840">
                <a:tc>
                  <a:txBody>
                    <a:bodyPr/>
                    <a:lstStyle/>
                    <a:p>
                      <a:r>
                        <a:rPr lang="fr-CH" sz="1200" b="1" dirty="0" smtClean="0">
                          <a:latin typeface="Courier New" pitchFamily="49" charset="0"/>
                          <a:cs typeface="Courier New" pitchFamily="49" charset="0"/>
                        </a:rPr>
                        <a:t>net group "Domain </a:t>
                      </a:r>
                      <a:r>
                        <a:rPr lang="fr-CH" sz="1200" b="1" dirty="0" err="1" smtClean="0">
                          <a:latin typeface="Courier New" pitchFamily="49" charset="0"/>
                          <a:cs typeface="Courier New" pitchFamily="49" charset="0"/>
                        </a:rPr>
                        <a:t>Admins</a:t>
                      </a:r>
                      <a:r>
                        <a:rPr lang="fr-CH" sz="1200" b="1" dirty="0" smtClean="0">
                          <a:latin typeface="Courier New" pitchFamily="49" charset="0"/>
                          <a:cs typeface="Courier New" pitchFamily="49" charset="0"/>
                        </a:rPr>
                        <a:t>" / </a:t>
                      </a:r>
                      <a:r>
                        <a:rPr lang="fr-CH" sz="1200" b="1" dirty="0" err="1" smtClean="0">
                          <a:latin typeface="Courier New" pitchFamily="49" charset="0"/>
                          <a:cs typeface="Courier New" pitchFamily="49" charset="0"/>
                        </a:rPr>
                        <a:t>domain</a:t>
                      </a:r>
                      <a:r>
                        <a:rPr lang="fr-CH" sz="1200" b="1" dirty="0" smtClean="0">
                          <a:latin typeface="Courier New" pitchFamily="49" charset="0"/>
                          <a:cs typeface="Courier New" pitchFamily="49" charset="0"/>
                        </a:rPr>
                        <a:t> </a:t>
                      </a:r>
                      <a:endParaRPr lang="fr-CH" sz="1200" b="1" dirty="0"/>
                    </a:p>
                  </a:txBody>
                  <a:tcPr>
                    <a:lnR w="12700" cap="flat" cmpd="sng" algn="ctr">
                      <a:solidFill>
                        <a:schemeClr val="tx1"/>
                      </a:solidFill>
                      <a:prstDash val="solid"/>
                      <a:round/>
                      <a:headEnd type="none" w="med" len="med"/>
                      <a:tailEnd type="none" w="med" len="med"/>
                    </a:lnR>
                  </a:tcPr>
                </a:tc>
                <a:tc>
                  <a:txBody>
                    <a:bodyPr/>
                    <a:lstStyle/>
                    <a:p>
                      <a:pPr marL="0" marR="0" lvl="2" indent="0" algn="l" defTabSz="820007" rtl="0" eaLnBrk="1" fontAlgn="auto" latinLnBrk="0" hangingPunct="1">
                        <a:lnSpc>
                          <a:spcPct val="100000"/>
                        </a:lnSpc>
                        <a:spcBef>
                          <a:spcPts val="0"/>
                        </a:spcBef>
                        <a:spcAft>
                          <a:spcPts val="0"/>
                        </a:spcAft>
                        <a:buClrTx/>
                        <a:buSzTx/>
                        <a:buFontTx/>
                        <a:buNone/>
                        <a:tabLst/>
                        <a:defRPr/>
                      </a:pPr>
                      <a:r>
                        <a:rPr lang="fr-CH" sz="1200" b="1" kern="1200" dirty="0" smtClean="0">
                          <a:solidFill>
                            <a:schemeClr val="tx2"/>
                          </a:solidFill>
                          <a:latin typeface="+mn-lt"/>
                          <a:ea typeface="+mn-ea"/>
                          <a:cs typeface="+mn-cs"/>
                        </a:rPr>
                        <a:t>-&gt; liste les membres du groupe ‘Domain </a:t>
                      </a:r>
                      <a:r>
                        <a:rPr lang="fr-CH" sz="1200" b="1" kern="1200" dirty="0" err="1" smtClean="0">
                          <a:solidFill>
                            <a:schemeClr val="tx2"/>
                          </a:solidFill>
                          <a:latin typeface="+mn-lt"/>
                          <a:ea typeface="+mn-ea"/>
                          <a:cs typeface="+mn-cs"/>
                        </a:rPr>
                        <a:t>Admins</a:t>
                      </a:r>
                      <a:r>
                        <a:rPr lang="fr-CH" sz="1200" b="1" kern="1200" dirty="0" smtClean="0">
                          <a:solidFill>
                            <a:schemeClr val="tx2"/>
                          </a:solidFill>
                          <a:latin typeface="+mn-lt"/>
                          <a:ea typeface="+mn-ea"/>
                          <a:cs typeface="+mn-cs"/>
                        </a:rPr>
                        <a:t>’ définis sur le contrôleur de Domaine</a:t>
                      </a:r>
                    </a:p>
                  </a:txBody>
                  <a:tcPr>
                    <a:lnL w="12700" cap="flat" cmpd="sng" algn="ctr">
                      <a:solidFill>
                        <a:schemeClr val="tx1"/>
                      </a:solidFill>
                      <a:prstDash val="solid"/>
                      <a:round/>
                      <a:headEnd type="none" w="med" len="med"/>
                      <a:tailEnd type="none" w="med" len="med"/>
                    </a:lnL>
                  </a:tcPr>
                </a:tc>
              </a:tr>
            </a:tbl>
          </a:graphicData>
        </a:graphic>
      </p:graphicFrame>
      <p:sp>
        <p:nvSpPr>
          <p:cNvPr id="11" name="Rectangle 10"/>
          <p:cNvSpPr/>
          <p:nvPr/>
        </p:nvSpPr>
        <p:spPr>
          <a:xfrm>
            <a:off x="756503" y="6073832"/>
            <a:ext cx="582211" cy="369332"/>
          </a:xfrm>
          <a:prstGeom prst="rect">
            <a:avLst/>
          </a:prstGeom>
        </p:spPr>
        <p:txBody>
          <a:bodyPr wrap="none">
            <a:spAutoFit/>
          </a:bodyPr>
          <a:lstStyle/>
          <a:p>
            <a:r>
              <a:rPr lang="fr-CH" dirty="0" smtClean="0"/>
              <a:t>Etc.</a:t>
            </a:r>
            <a:endParaRPr lang="fr-CH" dirty="0"/>
          </a:p>
        </p:txBody>
      </p:sp>
      <p:sp>
        <p:nvSpPr>
          <p:cNvPr id="2" name="AutoShape 2" descr="Active Directory Powershell Windows Feature"/>
          <p:cNvSpPr>
            <a:spLocks noChangeAspect="1" noChangeArrowheads="1"/>
          </p:cNvSpPr>
          <p:nvPr/>
        </p:nvSpPr>
        <p:spPr bwMode="auto">
          <a:xfrm>
            <a:off x="63500" y="-136525"/>
            <a:ext cx="5505450" cy="3381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10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914241"/>
            <a:ext cx="3180641" cy="1953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6786" y="3573016"/>
            <a:ext cx="5453507" cy="2469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vulnérabilités et des correctifs </a:t>
            </a:r>
            <a:r>
              <a:rPr lang="fr-FR" sz="1600" b="1" dirty="0"/>
              <a:t>logiciels (</a:t>
            </a:r>
            <a:r>
              <a:rPr lang="fr-FR" sz="1600" b="1" i="1" dirty="0">
                <a:solidFill>
                  <a:srgbClr val="7030A0"/>
                </a:solidFill>
              </a:rPr>
              <a:t>patch management</a:t>
            </a:r>
            <a:r>
              <a:rPr lang="fr-FR" sz="1600" b="1" dirty="0"/>
              <a:t>)</a:t>
            </a:r>
            <a:endParaRPr lang="fr-FR" sz="1600" b="1" dirty="0" smtClean="0"/>
          </a:p>
          <a:p>
            <a:pPr lvl="2" eaLnBrk="1" hangingPunct="1">
              <a:defRPr/>
            </a:pPr>
            <a:r>
              <a:rPr lang="fr-FR" sz="1200" b="1" dirty="0" smtClean="0">
                <a:latin typeface="Arial" pitchFamily="34" charset="0"/>
                <a:cs typeface="Arial" pitchFamily="34" charset="0"/>
              </a:rPr>
              <a:t>Contexte:</a:t>
            </a:r>
            <a:endParaRPr lang="fr-FR" sz="1200" dirty="0" smtClean="0">
              <a:latin typeface="Arial" pitchFamily="34" charset="0"/>
              <a:cs typeface="Arial" pitchFamily="34" charset="0"/>
            </a:endParaRPr>
          </a:p>
          <a:p>
            <a:pPr lvl="3" eaLnBrk="1" hangingPunct="1">
              <a:defRPr/>
            </a:pPr>
            <a:r>
              <a:rPr lang="fr-FR" sz="1200" dirty="0" smtClean="0">
                <a:latin typeface="Arial" pitchFamily="34" charset="0"/>
                <a:cs typeface="Arial" pitchFamily="34" charset="0"/>
              </a:rPr>
              <a:t>Existence </a:t>
            </a:r>
            <a:r>
              <a:rPr lang="fr-FR" sz="1200" dirty="0">
                <a:latin typeface="Arial" pitchFamily="34" charset="0"/>
                <a:cs typeface="Arial" pitchFamily="34" charset="0"/>
              </a:rPr>
              <a:t>de vulnérabilités plus ou moins critiques dans les systèmes </a:t>
            </a:r>
            <a:r>
              <a:rPr lang="fr-FR" sz="1200" dirty="0" smtClean="0">
                <a:latin typeface="Arial" pitchFamily="34" charset="0"/>
                <a:cs typeface="Arial" pitchFamily="34" charset="0"/>
              </a:rPr>
              <a:t>d’exploitation (publiques et non-publiques).</a:t>
            </a:r>
          </a:p>
          <a:p>
            <a:pPr lvl="3" eaLnBrk="1" hangingPunct="1">
              <a:defRPr/>
            </a:pPr>
            <a:r>
              <a:rPr lang="fr-FR" sz="1200" dirty="0" smtClean="0">
                <a:latin typeface="Arial" pitchFamily="34" charset="0"/>
                <a:cs typeface="Arial" pitchFamily="34" charset="0"/>
              </a:rPr>
              <a:t>Publication de correctifs par les éditeurs durant le cycle de vie du produit.</a:t>
            </a:r>
          </a:p>
          <a:p>
            <a:pPr lvl="4" eaLnBrk="1" hangingPunct="1">
              <a:defRPr/>
            </a:pPr>
            <a:r>
              <a:rPr lang="fr-FR" sz="1200" u="sng" dirty="0" smtClean="0">
                <a:latin typeface="Arial" pitchFamily="34" charset="0"/>
                <a:cs typeface="Arial" pitchFamily="34" charset="0"/>
              </a:rPr>
              <a:t>Exemples de correctifs publiés par Microsoft: </a:t>
            </a:r>
          </a:p>
          <a:p>
            <a:pPr lvl="6">
              <a:buFont typeface="Arial" pitchFamily="34" charset="0"/>
              <a:buChar char="•"/>
              <a:defRPr/>
            </a:pPr>
            <a:r>
              <a:rPr lang="fr-FR" sz="1200" dirty="0" smtClean="0">
                <a:solidFill>
                  <a:schemeClr val="tx2"/>
                </a:solidFill>
                <a:latin typeface="Arial" pitchFamily="34" charset="0"/>
                <a:cs typeface="Arial" pitchFamily="34" charset="0"/>
              </a:rPr>
              <a:t>Service Packs, </a:t>
            </a:r>
          </a:p>
          <a:p>
            <a:pPr lvl="6">
              <a:buFont typeface="Arial" pitchFamily="34" charset="0"/>
              <a:buChar char="•"/>
              <a:defRPr/>
            </a:pPr>
            <a:r>
              <a:rPr lang="fr-FR" sz="1200" dirty="0" smtClean="0">
                <a:solidFill>
                  <a:schemeClr val="tx2"/>
                </a:solidFill>
                <a:latin typeface="Arial" pitchFamily="34" charset="0"/>
                <a:cs typeface="Arial" pitchFamily="34" charset="0"/>
              </a:rPr>
              <a:t>Correctifs en cycle mensuel</a:t>
            </a:r>
          </a:p>
          <a:p>
            <a:pPr lvl="6">
              <a:buFont typeface="Arial" pitchFamily="34" charset="0"/>
              <a:buChar char="•"/>
              <a:defRPr/>
            </a:pPr>
            <a:r>
              <a:rPr lang="fr-FR" sz="1200" dirty="0" smtClean="0">
                <a:solidFill>
                  <a:schemeClr val="tx2"/>
                </a:solidFill>
                <a:latin typeface="Arial" pitchFamily="34" charset="0"/>
                <a:cs typeface="Arial" pitchFamily="34" charset="0"/>
              </a:rPr>
              <a:t>Correctifs publiés hors-cycle </a:t>
            </a:r>
            <a:r>
              <a:rPr lang="fr-FR" sz="1200" dirty="0" smtClean="0">
                <a:solidFill>
                  <a:srgbClr val="C00000"/>
                </a:solidFill>
                <a:latin typeface="Arial" pitchFamily="34" charset="0"/>
                <a:cs typeface="Arial" pitchFamily="34" charset="0"/>
              </a:rPr>
              <a:t>(correction de failles critiques)</a:t>
            </a:r>
          </a:p>
          <a:p>
            <a:pPr lvl="6">
              <a:buFont typeface="Arial" pitchFamily="34" charset="0"/>
              <a:buChar char="•"/>
              <a:defRPr/>
            </a:pPr>
            <a:endParaRPr lang="fr-FR" sz="1200" dirty="0" smtClean="0">
              <a:solidFill>
                <a:srgbClr val="C00000"/>
              </a:solidFill>
              <a:latin typeface="Arial" pitchFamily="34" charset="0"/>
              <a:cs typeface="Arial" pitchFamily="34" charset="0"/>
            </a:endParaRPr>
          </a:p>
          <a:p>
            <a:pPr lvl="4" eaLnBrk="1" hangingPunct="1">
              <a:defRPr/>
            </a:pPr>
            <a:endParaRPr lang="fr-FR" sz="1200" dirty="0" smtClean="0">
              <a:latin typeface="Arial" pitchFamily="34" charset="0"/>
              <a:cs typeface="Arial" pitchFamily="34" charset="0"/>
            </a:endParaRPr>
          </a:p>
          <a:p>
            <a:pPr lvl="4" eaLnBrk="1" hangingPunct="1">
              <a:defRPr/>
            </a:pPr>
            <a:endParaRPr lang="fr-FR" sz="1200" dirty="0" smtClean="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Enjeux:</a:t>
            </a:r>
            <a:endParaRPr lang="fr-FR" sz="1200" dirty="0">
              <a:latin typeface="Arial" pitchFamily="34" charset="0"/>
              <a:cs typeface="Arial" pitchFamily="34" charset="0"/>
            </a:endParaRPr>
          </a:p>
          <a:p>
            <a:pPr lvl="3" eaLnBrk="1" hangingPunct="1">
              <a:defRPr/>
            </a:pPr>
            <a:r>
              <a:rPr lang="fr-FR" sz="1200" dirty="0" smtClean="0">
                <a:latin typeface="Arial" pitchFamily="34" charset="0"/>
                <a:cs typeface="Arial" pitchFamily="34" charset="0"/>
              </a:rPr>
              <a:t>Gérer de manière optimale (« </a:t>
            </a:r>
            <a:r>
              <a:rPr lang="fr-CH" sz="1200" dirty="0" smtClean="0"/>
              <a:t>industrialiser ») </a:t>
            </a:r>
            <a:r>
              <a:rPr lang="fr-CH" sz="1200" dirty="0"/>
              <a:t>les processus de </a:t>
            </a:r>
            <a:r>
              <a:rPr lang="fr-CH" sz="1200" dirty="0" smtClean="0"/>
              <a:t>détection</a:t>
            </a:r>
            <a:r>
              <a:rPr lang="fr-CH" sz="1200" dirty="0"/>
              <a:t>, d'analyse et de déploiement des mises </a:t>
            </a:r>
            <a:r>
              <a:rPr lang="fr-CH" sz="1200" dirty="0" smtClean="0"/>
              <a:t/>
            </a:r>
            <a:br>
              <a:rPr lang="fr-CH" sz="1200" dirty="0" smtClean="0"/>
            </a:br>
            <a:r>
              <a:rPr lang="fr-CH" sz="1200" dirty="0" smtClean="0"/>
              <a:t>à </a:t>
            </a:r>
            <a:r>
              <a:rPr lang="fr-CH" sz="1200" dirty="0"/>
              <a:t>jours de sécurité </a:t>
            </a:r>
            <a:r>
              <a:rPr lang="fr-CH" sz="1200" dirty="0" smtClean="0"/>
              <a:t>logicielles.</a:t>
            </a:r>
          </a:p>
          <a:p>
            <a:pPr lvl="3" eaLnBrk="1" hangingPunct="1">
              <a:defRPr/>
            </a:pPr>
            <a:endParaRPr lang="fr-CH" sz="1200" dirty="0" smtClean="0"/>
          </a:p>
          <a:p>
            <a:pPr lvl="3" eaLnBrk="1" hangingPunct="1">
              <a:defRPr/>
            </a:pPr>
            <a:endParaRPr lang="fr-FR" sz="1200" dirty="0" smtClean="0">
              <a:latin typeface="Arial" pitchFamily="34" charset="0"/>
              <a:cs typeface="Arial" pitchFamily="34" charset="0"/>
            </a:endParaRPr>
          </a:p>
          <a:p>
            <a:pPr lvl="4" eaLnBrk="1" hangingPunct="1">
              <a:defRPr/>
            </a:pPr>
            <a:endParaRPr lang="fr-FR" sz="1200" dirty="0" smtClean="0">
              <a:latin typeface="Arial" pitchFamily="34" charset="0"/>
              <a:cs typeface="Arial" pitchFamily="34" charset="0"/>
            </a:endParaRPr>
          </a:p>
          <a:p>
            <a:pPr lvl="4" eaLnBrk="1" hangingPunct="1">
              <a:defRPr/>
            </a:pPr>
            <a:endParaRPr lang="fr-FR" sz="1200" dirty="0" smtClean="0">
              <a:latin typeface="Arial" pitchFamily="34" charset="0"/>
              <a:cs typeface="Arial" pitchFamily="34" charset="0"/>
            </a:endParaRPr>
          </a:p>
          <a:p>
            <a:pPr lvl="4" eaLnBrk="1" hangingPunct="1">
              <a:buNone/>
              <a:defRPr/>
            </a:pPr>
            <a:r>
              <a:rPr lang="fr-FR" sz="1200" dirty="0" smtClean="0"/>
              <a:t/>
            </a:r>
            <a:br>
              <a:rPr lang="fr-FR" sz="1200" dirty="0" smtClean="0"/>
            </a:br>
            <a:endParaRPr lang="fr-FR" sz="1200" dirty="0" smtClean="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7" name="Rectangle 6"/>
          <p:cNvSpPr/>
          <p:nvPr/>
        </p:nvSpPr>
        <p:spPr>
          <a:xfrm>
            <a:off x="2915816" y="4365104"/>
            <a:ext cx="6345007" cy="1446550"/>
          </a:xfrm>
          <a:prstGeom prst="rect">
            <a:avLst/>
          </a:prstGeom>
        </p:spPr>
        <p:txBody>
          <a:bodyPr wrap="none">
            <a:spAutoFit/>
          </a:bodyPr>
          <a:lstStyle/>
          <a:p>
            <a:pPr>
              <a:buFont typeface="Arial" pitchFamily="34" charset="0"/>
              <a:buChar char="•"/>
            </a:pPr>
            <a:r>
              <a:rPr lang="fr-FR" sz="1100" dirty="0" smtClean="0">
                <a:solidFill>
                  <a:schemeClr val="tx2"/>
                </a:solidFill>
                <a:latin typeface="Arial" pitchFamily="34" charset="0"/>
                <a:cs typeface="Arial" pitchFamily="34" charset="0"/>
              </a:rPr>
              <a:t> </a:t>
            </a:r>
            <a:r>
              <a:rPr lang="fr-FR" sz="1100" b="1" dirty="0" smtClean="0">
                <a:solidFill>
                  <a:schemeClr val="tx2"/>
                </a:solidFill>
                <a:latin typeface="Arial" pitchFamily="34" charset="0"/>
                <a:cs typeface="Arial" pitchFamily="34" charset="0"/>
              </a:rPr>
              <a:t>Processus de veille sécurité.</a:t>
            </a:r>
            <a:r>
              <a:rPr lang="fr-FR" sz="1100" dirty="0" smtClean="0">
                <a:solidFill>
                  <a:schemeClr val="tx2"/>
                </a:solidFill>
                <a:latin typeface="Arial" pitchFamily="34" charset="0"/>
                <a:cs typeface="Arial" pitchFamily="34" charset="0"/>
              </a:rPr>
              <a:t/>
            </a:r>
            <a:br>
              <a:rPr lang="fr-FR" sz="1100" dirty="0" smtClean="0">
                <a:solidFill>
                  <a:schemeClr val="tx2"/>
                </a:solidFill>
                <a:latin typeface="Arial" pitchFamily="34" charset="0"/>
                <a:cs typeface="Arial" pitchFamily="34" charset="0"/>
              </a:rPr>
            </a:br>
            <a:endParaRPr lang="fr-FR" sz="1100" dirty="0" smtClean="0">
              <a:solidFill>
                <a:schemeClr val="tx2"/>
              </a:solidFill>
              <a:latin typeface="Arial" pitchFamily="34" charset="0"/>
              <a:cs typeface="Arial" pitchFamily="34" charset="0"/>
            </a:endParaRPr>
          </a:p>
          <a:p>
            <a:pPr>
              <a:buFont typeface="Arial" pitchFamily="34" charset="0"/>
              <a:buChar char="•"/>
            </a:pPr>
            <a:r>
              <a:rPr lang="fr-FR" sz="1100" dirty="0" smtClean="0">
                <a:solidFill>
                  <a:schemeClr val="tx2"/>
                </a:solidFill>
                <a:latin typeface="Arial" pitchFamily="34" charset="0"/>
                <a:cs typeface="Arial" pitchFamily="34" charset="0"/>
              </a:rPr>
              <a:t> </a:t>
            </a:r>
            <a:r>
              <a:rPr lang="fr-FR" sz="1100" b="1" dirty="0" smtClean="0">
                <a:solidFill>
                  <a:schemeClr val="tx2"/>
                </a:solidFill>
                <a:latin typeface="Arial" pitchFamily="34" charset="0"/>
                <a:cs typeface="Arial" pitchFamily="34" charset="0"/>
              </a:rPr>
              <a:t>Outils de gestion </a:t>
            </a:r>
            <a:r>
              <a:rPr lang="fr-FR" sz="1100" dirty="0" smtClean="0">
                <a:solidFill>
                  <a:schemeClr val="tx2"/>
                </a:solidFill>
                <a:latin typeface="Arial" pitchFamily="34" charset="0"/>
                <a:cs typeface="Arial" pitchFamily="34" charset="0"/>
              </a:rPr>
              <a:t>des correctifs couvrant l’ensemble du parc informatique:</a:t>
            </a:r>
            <a:br>
              <a:rPr lang="fr-FR" sz="1100" dirty="0" smtClean="0">
                <a:solidFill>
                  <a:schemeClr val="tx2"/>
                </a:solidFill>
                <a:latin typeface="Arial" pitchFamily="34" charset="0"/>
                <a:cs typeface="Arial" pitchFamily="34" charset="0"/>
              </a:rPr>
            </a:br>
            <a:r>
              <a:rPr lang="fr-FR" sz="1100" dirty="0" smtClean="0">
                <a:solidFill>
                  <a:schemeClr val="tx2"/>
                </a:solidFill>
                <a:latin typeface="Arial" pitchFamily="34" charset="0"/>
                <a:cs typeface="Arial" pitchFamily="34" charset="0"/>
              </a:rPr>
              <a:t>	- référence tous les composants (systèmes, bases de données, applications…)</a:t>
            </a:r>
            <a:br>
              <a:rPr lang="fr-FR" sz="1100" dirty="0" smtClean="0">
                <a:solidFill>
                  <a:schemeClr val="tx2"/>
                </a:solidFill>
                <a:latin typeface="Arial" pitchFamily="34" charset="0"/>
                <a:cs typeface="Arial" pitchFamily="34" charset="0"/>
              </a:rPr>
            </a:br>
            <a:r>
              <a:rPr lang="fr-FR" sz="1100" dirty="0" smtClean="0">
                <a:solidFill>
                  <a:schemeClr val="tx2"/>
                </a:solidFill>
                <a:latin typeface="Arial" pitchFamily="34" charset="0"/>
                <a:cs typeface="Arial" pitchFamily="34" charset="0"/>
              </a:rPr>
              <a:t>	- maintien un historique des mises à jours installées.</a:t>
            </a:r>
            <a:br>
              <a:rPr lang="fr-FR" sz="1100" dirty="0" smtClean="0">
                <a:solidFill>
                  <a:schemeClr val="tx2"/>
                </a:solidFill>
                <a:latin typeface="Arial" pitchFamily="34" charset="0"/>
                <a:cs typeface="Arial" pitchFamily="34" charset="0"/>
              </a:rPr>
            </a:br>
            <a:endParaRPr lang="fr-FR" sz="1100" dirty="0" smtClean="0">
              <a:solidFill>
                <a:schemeClr val="tx2"/>
              </a:solidFill>
              <a:latin typeface="Arial" pitchFamily="34" charset="0"/>
              <a:cs typeface="Arial" pitchFamily="34" charset="0"/>
            </a:endParaRPr>
          </a:p>
          <a:p>
            <a:pPr>
              <a:buFont typeface="Arial" pitchFamily="34" charset="0"/>
              <a:buChar char="•"/>
            </a:pPr>
            <a:r>
              <a:rPr lang="fr-FR" sz="1100" dirty="0" smtClean="0">
                <a:solidFill>
                  <a:schemeClr val="tx2"/>
                </a:solidFill>
                <a:latin typeface="Arial" pitchFamily="34" charset="0"/>
                <a:cs typeface="Arial" pitchFamily="34" charset="0"/>
              </a:rPr>
              <a:t> .Définition de stratégies de déploiement des correctifs:</a:t>
            </a:r>
          </a:p>
          <a:p>
            <a:pPr lvl="2"/>
            <a:r>
              <a:rPr lang="fr-FR" sz="1100" dirty="0" smtClean="0">
                <a:solidFill>
                  <a:srgbClr val="002776"/>
                </a:solidFill>
                <a:latin typeface="Arial" pitchFamily="34" charset="0"/>
                <a:cs typeface="Arial" pitchFamily="34" charset="0"/>
              </a:rPr>
              <a:t>- </a:t>
            </a:r>
            <a:r>
              <a:rPr lang="fr-FR" sz="1100" b="1" dirty="0" smtClean="0">
                <a:solidFill>
                  <a:srgbClr val="002776"/>
                </a:solidFill>
                <a:latin typeface="Arial" pitchFamily="34" charset="0"/>
                <a:cs typeface="Arial" pitchFamily="34" charset="0"/>
              </a:rPr>
              <a:t>tests avant déploiement</a:t>
            </a:r>
            <a:r>
              <a:rPr lang="fr-FR" sz="1100" dirty="0" smtClean="0">
                <a:solidFill>
                  <a:srgbClr val="002776"/>
                </a:solidFill>
                <a:latin typeface="Arial" pitchFamily="34" charset="0"/>
                <a:cs typeface="Arial" pitchFamily="34" charset="0"/>
              </a:rPr>
              <a:t> (permettent de prévenir les effets de bord / régressions).</a:t>
            </a:r>
            <a:endParaRPr lang="fr-CH" dirty="0"/>
          </a:p>
        </p:txBody>
      </p:sp>
      <p:grpSp>
        <p:nvGrpSpPr>
          <p:cNvPr id="15" name="Group 14"/>
          <p:cNvGrpSpPr/>
          <p:nvPr/>
        </p:nvGrpSpPr>
        <p:grpSpPr>
          <a:xfrm>
            <a:off x="899592" y="4443502"/>
            <a:ext cx="2016224" cy="1368152"/>
            <a:chOff x="899592" y="4221088"/>
            <a:chExt cx="2016224" cy="1368152"/>
          </a:xfrm>
        </p:grpSpPr>
        <p:sp>
          <p:nvSpPr>
            <p:cNvPr id="6" name="Rectangle 5"/>
            <p:cNvSpPr/>
            <p:nvPr/>
          </p:nvSpPr>
          <p:spPr>
            <a:xfrm>
              <a:off x="899592" y="4221088"/>
              <a:ext cx="1008112" cy="21602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CH" sz="1200" b="1" dirty="0" smtClean="0">
                  <a:solidFill>
                    <a:schemeClr val="tx2"/>
                  </a:solidFill>
                </a:rPr>
                <a:t>Détection</a:t>
              </a:r>
              <a:endParaRPr lang="fr-CH" sz="1200" b="1" dirty="0">
                <a:solidFill>
                  <a:schemeClr val="tx2"/>
                </a:solidFill>
              </a:endParaRPr>
            </a:p>
          </p:txBody>
        </p:sp>
        <p:sp>
          <p:nvSpPr>
            <p:cNvPr id="8" name="Rectangle 7"/>
            <p:cNvSpPr/>
            <p:nvPr/>
          </p:nvSpPr>
          <p:spPr>
            <a:xfrm>
              <a:off x="1331640" y="4797152"/>
              <a:ext cx="1008112" cy="21602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CH" sz="1200" b="1" dirty="0" smtClean="0">
                  <a:solidFill>
                    <a:schemeClr val="tx2"/>
                  </a:solidFill>
                </a:rPr>
                <a:t>Analyse</a:t>
              </a:r>
              <a:endParaRPr lang="fr-CH" sz="1200" b="1" dirty="0">
                <a:solidFill>
                  <a:schemeClr val="tx2"/>
                </a:solidFill>
              </a:endParaRPr>
            </a:p>
          </p:txBody>
        </p:sp>
        <p:cxnSp>
          <p:nvCxnSpPr>
            <p:cNvPr id="10" name="Shape 9"/>
            <p:cNvCxnSpPr>
              <a:endCxn id="8" idx="1"/>
            </p:cNvCxnSpPr>
            <p:nvPr/>
          </p:nvCxnSpPr>
          <p:spPr>
            <a:xfrm rot="16200000" flipH="1">
              <a:off x="989602" y="4563126"/>
              <a:ext cx="468052" cy="21602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763688" y="5373216"/>
              <a:ext cx="1152128" cy="21602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CH" sz="1200" b="1" dirty="0" smtClean="0">
                  <a:solidFill>
                    <a:schemeClr val="tx2"/>
                  </a:solidFill>
                </a:rPr>
                <a:t>Déploiement</a:t>
              </a:r>
              <a:endParaRPr lang="fr-CH" sz="1200" b="1" dirty="0">
                <a:solidFill>
                  <a:schemeClr val="tx2"/>
                </a:solidFill>
              </a:endParaRPr>
            </a:p>
          </p:txBody>
        </p:sp>
        <p:cxnSp>
          <p:nvCxnSpPr>
            <p:cNvPr id="13" name="Shape 12"/>
            <p:cNvCxnSpPr>
              <a:endCxn id="12" idx="1"/>
            </p:cNvCxnSpPr>
            <p:nvPr/>
          </p:nvCxnSpPr>
          <p:spPr>
            <a:xfrm rot="16200000" flipH="1">
              <a:off x="1421650" y="5139190"/>
              <a:ext cx="468052" cy="21602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a:off x="611560" y="3105835"/>
            <a:ext cx="468052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CH" sz="1200" b="1" dirty="0" smtClean="0">
                <a:solidFill>
                  <a:schemeClr val="tx2"/>
                </a:solidFill>
                <a:latin typeface="Arial" pitchFamily="34" charset="0"/>
                <a:cs typeface="Arial" pitchFamily="34" charset="0"/>
              </a:rPr>
              <a:t>Risques:</a:t>
            </a:r>
            <a:r>
              <a:rPr lang="fr-CH" sz="1200" dirty="0" smtClean="0">
                <a:solidFill>
                  <a:schemeClr val="tx2"/>
                </a:solidFill>
                <a:latin typeface="Arial" pitchFamily="34" charset="0"/>
                <a:cs typeface="Arial" pitchFamily="34" charset="0"/>
              </a:rPr>
              <a:t> incompatibilités logicielles ou matérielles avec un correctif de sécurité. </a:t>
            </a:r>
            <a:r>
              <a:rPr lang="fr-CH" sz="1200" b="1" u="sng" dirty="0" smtClean="0">
                <a:solidFill>
                  <a:srgbClr val="0070C0"/>
                </a:solidFill>
                <a:latin typeface="Arial" pitchFamily="34" charset="0"/>
                <a:cs typeface="Arial" pitchFamily="34" charset="0"/>
              </a:rPr>
              <a:t>Tous les patchs ne sont pas pertinents.</a:t>
            </a:r>
          </a:p>
        </p:txBody>
      </p:sp>
      <p:sp>
        <p:nvSpPr>
          <p:cNvPr id="17" name="Rectangle 16"/>
          <p:cNvSpPr/>
          <p:nvPr/>
        </p:nvSpPr>
        <p:spPr>
          <a:xfrm>
            <a:off x="3491880" y="5883662"/>
            <a:ext cx="5184576" cy="41549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CH" sz="1050" b="1" dirty="0" smtClean="0">
                <a:solidFill>
                  <a:srgbClr val="002776"/>
                </a:solidFill>
                <a:latin typeface="Arial" pitchFamily="34" charset="0"/>
                <a:cs typeface="Arial" pitchFamily="34" charset="0"/>
              </a:rPr>
              <a:t>Exemples de solutions:</a:t>
            </a:r>
          </a:p>
          <a:p>
            <a:pPr marL="265113" lvl="3" indent="-179388" defTabSz="913964" fontAlgn="base">
              <a:spcBef>
                <a:spcPct val="0"/>
              </a:spcBef>
              <a:spcAft>
                <a:spcPts val="538"/>
              </a:spcAft>
              <a:buFont typeface="Arial" pitchFamily="34" charset="0"/>
              <a:buChar char="•"/>
              <a:defRPr/>
            </a:pPr>
            <a:r>
              <a:rPr lang="fr-CH" sz="1050" dirty="0" smtClean="0">
                <a:solidFill>
                  <a:srgbClr val="002776"/>
                </a:solidFill>
              </a:rPr>
              <a:t>Microsoft Software Update Services</a:t>
            </a:r>
          </a:p>
        </p:txBody>
      </p:sp>
      <p:sp>
        <p:nvSpPr>
          <p:cNvPr id="18" name="Rectangle 17"/>
          <p:cNvSpPr/>
          <p:nvPr/>
        </p:nvSpPr>
        <p:spPr>
          <a:xfrm>
            <a:off x="6444208" y="6021288"/>
            <a:ext cx="2204771" cy="253916"/>
          </a:xfrm>
          <a:prstGeom prst="rect">
            <a:avLst/>
          </a:prstGeom>
        </p:spPr>
        <p:txBody>
          <a:bodyPr wrap="none">
            <a:spAutoFit/>
          </a:bodyPr>
          <a:lstStyle/>
          <a:p>
            <a:pPr marL="265113" lvl="3" indent="-179388" defTabSz="913964" fontAlgn="base">
              <a:spcBef>
                <a:spcPct val="0"/>
              </a:spcBef>
              <a:spcAft>
                <a:spcPts val="538"/>
              </a:spcAft>
              <a:buFont typeface="Arial" pitchFamily="34" charset="0"/>
              <a:buChar char="•"/>
              <a:defRPr/>
            </a:pPr>
            <a:r>
              <a:rPr lang="en-US" sz="1050" dirty="0" err="1" smtClean="0">
                <a:solidFill>
                  <a:srgbClr val="002776"/>
                </a:solidFill>
              </a:rPr>
              <a:t>Altiris</a:t>
            </a:r>
            <a:r>
              <a:rPr lang="en-US" sz="1050" dirty="0" smtClean="0">
                <a:solidFill>
                  <a:srgbClr val="002776"/>
                </a:solidFill>
              </a:rPr>
              <a:t>, </a:t>
            </a:r>
            <a:r>
              <a:rPr lang="en-US" sz="1050" dirty="0" err="1" smtClean="0">
                <a:solidFill>
                  <a:srgbClr val="002776"/>
                </a:solidFill>
              </a:rPr>
              <a:t>Shavlik</a:t>
            </a:r>
            <a:r>
              <a:rPr lang="en-US" sz="1050" dirty="0" smtClean="0">
                <a:solidFill>
                  <a:srgbClr val="002776"/>
                </a:solidFill>
              </a:rPr>
              <a:t>, </a:t>
            </a:r>
            <a:r>
              <a:rPr lang="en-US" sz="1050" dirty="0" err="1" smtClean="0">
                <a:solidFill>
                  <a:srgbClr val="002776"/>
                </a:solidFill>
              </a:rPr>
              <a:t>Patchlink</a:t>
            </a:r>
            <a:r>
              <a:rPr lang="en-US" sz="1050" dirty="0" smtClean="0">
                <a:solidFill>
                  <a:srgbClr val="002776"/>
                </a:solidFill>
              </a:rPr>
              <a:t>, etc.</a:t>
            </a:r>
            <a:endParaRPr lang="fr-CH" sz="1050" dirty="0" smtClean="0">
              <a:solidFill>
                <a:srgbClr val="002776"/>
              </a:solidFill>
            </a:endParaRPr>
          </a:p>
        </p:txBody>
      </p:sp>
      <p:pic>
        <p:nvPicPr>
          <p:cNvPr id="2119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897" t="14449" r="24465"/>
          <a:stretch/>
        </p:blipFill>
        <p:spPr bwMode="auto">
          <a:xfrm>
            <a:off x="5724128" y="2204864"/>
            <a:ext cx="2745617" cy="1493607"/>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a:t>
            </a:r>
            <a:r>
              <a:rPr lang="fr-FR" sz="1600" b="1" dirty="0"/>
              <a:t>vulnérabilités et </a:t>
            </a:r>
            <a:r>
              <a:rPr lang="fr-FR" sz="1600" b="1" dirty="0" smtClean="0"/>
              <a:t>des correctifs </a:t>
            </a:r>
            <a:r>
              <a:rPr lang="fr-FR" sz="1600" b="1" dirty="0"/>
              <a:t>logiciels (</a:t>
            </a:r>
            <a:r>
              <a:rPr lang="fr-FR" sz="1600" b="1" i="1" dirty="0">
                <a:solidFill>
                  <a:srgbClr val="7030A0"/>
                </a:solidFill>
              </a:rPr>
              <a:t>patch management</a:t>
            </a:r>
            <a:r>
              <a:rPr lang="fr-FR" sz="1600" b="1" dirty="0"/>
              <a:t>)</a:t>
            </a:r>
            <a:endParaRPr lang="fr-FR" sz="1600" b="1" dirty="0" smtClean="0"/>
          </a:p>
          <a:p>
            <a:pPr lvl="2" eaLnBrk="1" hangingPunct="1">
              <a:defRPr/>
            </a:pPr>
            <a:endParaRPr lang="fr-FR" sz="1200" dirty="0"/>
          </a:p>
          <a:p>
            <a:pPr lvl="1" eaLnBrk="1" hangingPunct="1">
              <a:buNone/>
              <a:defRPr/>
            </a:pPr>
            <a:r>
              <a:rPr lang="fr-FR" sz="1200" dirty="0" smtClean="0"/>
              <a:t>	</a:t>
            </a:r>
          </a:p>
        </p:txBody>
      </p:sp>
      <p:pic>
        <p:nvPicPr>
          <p:cNvPr id="15" name="Picture 2"/>
          <p:cNvPicPr>
            <a:picLocks noChangeAspect="1" noChangeArrowheads="1"/>
          </p:cNvPicPr>
          <p:nvPr/>
        </p:nvPicPr>
        <p:blipFill>
          <a:blip r:embed="rId3" cstate="print"/>
          <a:srcRect/>
          <a:stretch>
            <a:fillRect/>
          </a:stretch>
        </p:blipFill>
        <p:spPr bwMode="auto">
          <a:xfrm>
            <a:off x="2411760" y="2564904"/>
            <a:ext cx="523875" cy="866775"/>
          </a:xfrm>
          <a:prstGeom prst="rect">
            <a:avLst/>
          </a:prstGeom>
          <a:noFill/>
          <a:ln w="9525">
            <a:noFill/>
            <a:miter lim="800000"/>
            <a:headEnd/>
            <a:tailEnd/>
          </a:ln>
        </p:spPr>
      </p:pic>
      <p:pic>
        <p:nvPicPr>
          <p:cNvPr id="19" name="Picture 5"/>
          <p:cNvPicPr>
            <a:picLocks noChangeAspect="1" noChangeArrowheads="1"/>
          </p:cNvPicPr>
          <p:nvPr/>
        </p:nvPicPr>
        <p:blipFill>
          <a:blip r:embed="rId4" cstate="print"/>
          <a:srcRect/>
          <a:stretch>
            <a:fillRect/>
          </a:stretch>
        </p:blipFill>
        <p:spPr bwMode="auto">
          <a:xfrm>
            <a:off x="755576" y="2276872"/>
            <a:ext cx="942975" cy="1085850"/>
          </a:xfrm>
          <a:prstGeom prst="rect">
            <a:avLst/>
          </a:prstGeom>
          <a:noFill/>
          <a:ln w="9525">
            <a:noFill/>
            <a:miter lim="800000"/>
            <a:headEnd/>
            <a:tailEnd/>
          </a:ln>
        </p:spPr>
      </p:pic>
      <p:sp>
        <p:nvSpPr>
          <p:cNvPr id="21" name="Rectangle 20"/>
          <p:cNvSpPr/>
          <p:nvPr/>
        </p:nvSpPr>
        <p:spPr>
          <a:xfrm>
            <a:off x="683568" y="3356992"/>
            <a:ext cx="1149674" cy="246221"/>
          </a:xfrm>
          <a:prstGeom prst="rect">
            <a:avLst/>
          </a:prstGeom>
        </p:spPr>
        <p:txBody>
          <a:bodyPr wrap="none">
            <a:spAutoFit/>
          </a:bodyPr>
          <a:lstStyle/>
          <a:p>
            <a:r>
              <a:rPr lang="fr-FR" sz="1000" dirty="0">
                <a:solidFill>
                  <a:srgbClr val="002776"/>
                </a:solidFill>
              </a:rPr>
              <a:t>Microsoft Update</a:t>
            </a:r>
            <a:endParaRPr lang="fr-CH" sz="1050" dirty="0">
              <a:solidFill>
                <a:srgbClr val="000000"/>
              </a:solidFill>
            </a:endParaRPr>
          </a:p>
        </p:txBody>
      </p:sp>
      <p:grpSp>
        <p:nvGrpSpPr>
          <p:cNvPr id="2" name="Group 22"/>
          <p:cNvGrpSpPr/>
          <p:nvPr/>
        </p:nvGrpSpPr>
        <p:grpSpPr>
          <a:xfrm>
            <a:off x="3635896" y="2276872"/>
            <a:ext cx="1051891" cy="1326341"/>
            <a:chOff x="3995936" y="2348880"/>
            <a:chExt cx="1051891" cy="1326341"/>
          </a:xfrm>
        </p:grpSpPr>
        <p:pic>
          <p:nvPicPr>
            <p:cNvPr id="20" name="Picture 5"/>
            <p:cNvPicPr>
              <a:picLocks noChangeAspect="1" noChangeArrowheads="1"/>
            </p:cNvPicPr>
            <p:nvPr/>
          </p:nvPicPr>
          <p:blipFill>
            <a:blip r:embed="rId4" cstate="print"/>
            <a:srcRect/>
            <a:stretch>
              <a:fillRect/>
            </a:stretch>
          </p:blipFill>
          <p:spPr bwMode="auto">
            <a:xfrm>
              <a:off x="4067944" y="2348880"/>
              <a:ext cx="942975" cy="1085850"/>
            </a:xfrm>
            <a:prstGeom prst="rect">
              <a:avLst/>
            </a:prstGeom>
            <a:noFill/>
            <a:ln w="9525">
              <a:noFill/>
              <a:miter lim="800000"/>
              <a:headEnd/>
              <a:tailEnd/>
            </a:ln>
          </p:spPr>
        </p:pic>
        <p:sp>
          <p:nvSpPr>
            <p:cNvPr id="22" name="Rectangle 21"/>
            <p:cNvSpPr/>
            <p:nvPr/>
          </p:nvSpPr>
          <p:spPr>
            <a:xfrm>
              <a:off x="3995936" y="3429000"/>
              <a:ext cx="1051891" cy="246221"/>
            </a:xfrm>
            <a:prstGeom prst="rect">
              <a:avLst/>
            </a:prstGeom>
          </p:spPr>
          <p:txBody>
            <a:bodyPr wrap="none">
              <a:spAutoFit/>
            </a:bodyPr>
            <a:lstStyle/>
            <a:p>
              <a:r>
                <a:rPr lang="fr-FR" sz="1000" dirty="0">
                  <a:solidFill>
                    <a:srgbClr val="002776"/>
                  </a:solidFill>
                </a:rPr>
                <a:t>Serveur WSUS</a:t>
              </a:r>
              <a:endParaRPr lang="fr-CH" sz="1050" dirty="0">
                <a:solidFill>
                  <a:srgbClr val="000000"/>
                </a:solidFill>
              </a:endParaRPr>
            </a:p>
          </p:txBody>
        </p:sp>
      </p:grpSp>
      <p:grpSp>
        <p:nvGrpSpPr>
          <p:cNvPr id="3" name="Group 31"/>
          <p:cNvGrpSpPr/>
          <p:nvPr/>
        </p:nvGrpSpPr>
        <p:grpSpPr>
          <a:xfrm>
            <a:off x="5652120" y="2924944"/>
            <a:ext cx="2815183" cy="1085850"/>
            <a:chOff x="5580112" y="2852936"/>
            <a:chExt cx="2815183" cy="1085850"/>
          </a:xfrm>
        </p:grpSpPr>
        <p:pic>
          <p:nvPicPr>
            <p:cNvPr id="28" name="Picture 5"/>
            <p:cNvPicPr>
              <a:picLocks noChangeAspect="1" noChangeArrowheads="1"/>
            </p:cNvPicPr>
            <p:nvPr/>
          </p:nvPicPr>
          <p:blipFill>
            <a:blip r:embed="rId4" cstate="print"/>
            <a:srcRect/>
            <a:stretch>
              <a:fillRect/>
            </a:stretch>
          </p:blipFill>
          <p:spPr bwMode="auto">
            <a:xfrm>
              <a:off x="5580112" y="2852936"/>
              <a:ext cx="942975" cy="1085850"/>
            </a:xfrm>
            <a:prstGeom prst="rect">
              <a:avLst/>
            </a:prstGeom>
            <a:noFill/>
            <a:ln w="9525">
              <a:noFill/>
              <a:miter lim="800000"/>
              <a:headEnd/>
              <a:tailEnd/>
            </a:ln>
          </p:spPr>
        </p:pic>
        <p:pic>
          <p:nvPicPr>
            <p:cNvPr id="30" name="Picture 5"/>
            <p:cNvPicPr>
              <a:picLocks noChangeAspect="1" noChangeArrowheads="1"/>
            </p:cNvPicPr>
            <p:nvPr/>
          </p:nvPicPr>
          <p:blipFill>
            <a:blip r:embed="rId4" cstate="print"/>
            <a:srcRect/>
            <a:stretch>
              <a:fillRect/>
            </a:stretch>
          </p:blipFill>
          <p:spPr bwMode="auto">
            <a:xfrm>
              <a:off x="6516216" y="2852936"/>
              <a:ext cx="942975" cy="1085850"/>
            </a:xfrm>
            <a:prstGeom prst="rect">
              <a:avLst/>
            </a:prstGeom>
            <a:noFill/>
            <a:ln w="9525">
              <a:noFill/>
              <a:miter lim="800000"/>
              <a:headEnd/>
              <a:tailEnd/>
            </a:ln>
          </p:spPr>
        </p:pic>
        <p:pic>
          <p:nvPicPr>
            <p:cNvPr id="31" name="Picture 5"/>
            <p:cNvPicPr>
              <a:picLocks noChangeAspect="1" noChangeArrowheads="1"/>
            </p:cNvPicPr>
            <p:nvPr/>
          </p:nvPicPr>
          <p:blipFill>
            <a:blip r:embed="rId4" cstate="print"/>
            <a:srcRect/>
            <a:stretch>
              <a:fillRect/>
            </a:stretch>
          </p:blipFill>
          <p:spPr bwMode="auto">
            <a:xfrm>
              <a:off x="7452320" y="2852936"/>
              <a:ext cx="942975" cy="1085850"/>
            </a:xfrm>
            <a:prstGeom prst="rect">
              <a:avLst/>
            </a:prstGeom>
            <a:noFill/>
            <a:ln w="9525">
              <a:noFill/>
              <a:miter lim="800000"/>
              <a:headEnd/>
              <a:tailEnd/>
            </a:ln>
          </p:spPr>
        </p:pic>
      </p:grpSp>
      <p:sp>
        <p:nvSpPr>
          <p:cNvPr id="33" name="Rectangle 32"/>
          <p:cNvSpPr/>
          <p:nvPr/>
        </p:nvSpPr>
        <p:spPr>
          <a:xfrm>
            <a:off x="6300192" y="4005064"/>
            <a:ext cx="1552028" cy="246221"/>
          </a:xfrm>
          <a:prstGeom prst="rect">
            <a:avLst/>
          </a:prstGeom>
        </p:spPr>
        <p:txBody>
          <a:bodyPr wrap="none">
            <a:spAutoFit/>
          </a:bodyPr>
          <a:lstStyle/>
          <a:p>
            <a:r>
              <a:rPr lang="fr-FR" sz="1000" dirty="0">
                <a:solidFill>
                  <a:srgbClr val="002776"/>
                </a:solidFill>
              </a:rPr>
              <a:t>Serveurs de Production</a:t>
            </a:r>
            <a:endParaRPr lang="fr-CH" sz="1050" dirty="0">
              <a:solidFill>
                <a:srgbClr val="000000"/>
              </a:solidFill>
            </a:endParaRPr>
          </a:p>
        </p:txBody>
      </p:sp>
      <p:cxnSp>
        <p:nvCxnSpPr>
          <p:cNvPr id="39" name="Elbow Connector 38"/>
          <p:cNvCxnSpPr/>
          <p:nvPr/>
        </p:nvCxnSpPr>
        <p:spPr>
          <a:xfrm>
            <a:off x="4139952" y="3573016"/>
            <a:ext cx="1440160" cy="288032"/>
          </a:xfrm>
          <a:prstGeom prst="bentConnector3">
            <a:avLst>
              <a:gd name="adj1" fmla="val -794"/>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1763688" y="2996952"/>
            <a:ext cx="720080" cy="134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2915816" y="2996952"/>
            <a:ext cx="936104"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1835696" y="2852936"/>
            <a:ext cx="504056" cy="360040"/>
          </a:xfrm>
          <a:prstGeom prst="ellipse">
            <a:avLst/>
          </a:prstGeom>
          <a:solidFill>
            <a:srgbClr val="C5EFFF">
              <a:alpha val="27843"/>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400" dirty="0">
              <a:solidFill>
                <a:srgbClr val="7030A0"/>
              </a:solidFill>
            </a:endParaRPr>
          </a:p>
        </p:txBody>
      </p:sp>
      <p:sp>
        <p:nvSpPr>
          <p:cNvPr id="47" name="Rectangle 46"/>
          <p:cNvSpPr/>
          <p:nvPr/>
        </p:nvSpPr>
        <p:spPr>
          <a:xfrm>
            <a:off x="1866546" y="2996952"/>
            <a:ext cx="473206" cy="215444"/>
          </a:xfrm>
          <a:prstGeom prst="rect">
            <a:avLst/>
          </a:prstGeom>
        </p:spPr>
        <p:txBody>
          <a:bodyPr wrap="none">
            <a:spAutoFit/>
          </a:bodyPr>
          <a:lstStyle/>
          <a:p>
            <a:pPr algn="ctr"/>
            <a:r>
              <a:rPr lang="fr-CH" sz="800" b="1" dirty="0">
                <a:solidFill>
                  <a:srgbClr val="7030A0"/>
                </a:solidFill>
              </a:rPr>
              <a:t>WWW</a:t>
            </a:r>
          </a:p>
        </p:txBody>
      </p:sp>
      <p:pic>
        <p:nvPicPr>
          <p:cNvPr id="354307" name="Picture 3"/>
          <p:cNvPicPr>
            <a:picLocks noChangeAspect="1" noChangeArrowheads="1"/>
          </p:cNvPicPr>
          <p:nvPr/>
        </p:nvPicPr>
        <p:blipFill>
          <a:blip r:embed="rId5" cstate="print"/>
          <a:srcRect/>
          <a:stretch>
            <a:fillRect/>
          </a:stretch>
        </p:blipFill>
        <p:spPr bwMode="auto">
          <a:xfrm>
            <a:off x="6804248" y="1772816"/>
            <a:ext cx="742950" cy="733425"/>
          </a:xfrm>
          <a:prstGeom prst="rect">
            <a:avLst/>
          </a:prstGeom>
          <a:noFill/>
          <a:ln w="9525">
            <a:noFill/>
            <a:miter lim="800000"/>
            <a:headEnd/>
            <a:tailEnd/>
          </a:ln>
        </p:spPr>
      </p:pic>
      <p:grpSp>
        <p:nvGrpSpPr>
          <p:cNvPr id="6" name="Group 82"/>
          <p:cNvGrpSpPr/>
          <p:nvPr/>
        </p:nvGrpSpPr>
        <p:grpSpPr>
          <a:xfrm>
            <a:off x="5220072" y="4437112"/>
            <a:ext cx="3600400" cy="1182325"/>
            <a:chOff x="5220072" y="4581128"/>
            <a:chExt cx="3600400" cy="1182325"/>
          </a:xfrm>
        </p:grpSpPr>
        <p:sp>
          <p:nvSpPr>
            <p:cNvPr id="54" name="Rounded Rectangle 53"/>
            <p:cNvSpPr/>
            <p:nvPr/>
          </p:nvSpPr>
          <p:spPr>
            <a:xfrm>
              <a:off x="5220072" y="4581128"/>
              <a:ext cx="3600400" cy="1152128"/>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fr-CH">
                <a:solidFill>
                  <a:srgbClr val="000000"/>
                </a:solidFill>
              </a:endParaRPr>
            </a:p>
          </p:txBody>
        </p:sp>
        <p:grpSp>
          <p:nvGrpSpPr>
            <p:cNvPr id="7" name="Group 81"/>
            <p:cNvGrpSpPr/>
            <p:nvPr/>
          </p:nvGrpSpPr>
          <p:grpSpPr>
            <a:xfrm>
              <a:off x="5292080" y="4725144"/>
              <a:ext cx="3335238" cy="1038309"/>
              <a:chOff x="5292080" y="4725144"/>
              <a:chExt cx="3335238" cy="1038309"/>
            </a:xfrm>
          </p:grpSpPr>
          <p:pic>
            <p:nvPicPr>
              <p:cNvPr id="48" name="Picture 3"/>
              <p:cNvPicPr>
                <a:picLocks noChangeAspect="1" noChangeArrowheads="1"/>
              </p:cNvPicPr>
              <p:nvPr/>
            </p:nvPicPr>
            <p:blipFill>
              <a:blip r:embed="rId5" cstate="print"/>
              <a:srcRect/>
              <a:stretch>
                <a:fillRect/>
              </a:stretch>
            </p:blipFill>
            <p:spPr bwMode="auto">
              <a:xfrm>
                <a:off x="5292080" y="4725144"/>
                <a:ext cx="742950" cy="733425"/>
              </a:xfrm>
              <a:prstGeom prst="rect">
                <a:avLst/>
              </a:prstGeom>
              <a:noFill/>
              <a:ln/>
            </p:spPr>
          </p:pic>
          <p:pic>
            <p:nvPicPr>
              <p:cNvPr id="49" name="Picture 3"/>
              <p:cNvPicPr>
                <a:picLocks noChangeAspect="1" noChangeArrowheads="1"/>
              </p:cNvPicPr>
              <p:nvPr/>
            </p:nvPicPr>
            <p:blipFill>
              <a:blip r:embed="rId5" cstate="print"/>
              <a:srcRect/>
              <a:stretch>
                <a:fillRect/>
              </a:stretch>
            </p:blipFill>
            <p:spPr bwMode="auto">
              <a:xfrm>
                <a:off x="6156176" y="4725144"/>
                <a:ext cx="742950" cy="733425"/>
              </a:xfrm>
              <a:prstGeom prst="rect">
                <a:avLst/>
              </a:prstGeom>
              <a:noFill/>
              <a:ln/>
            </p:spPr>
          </p:pic>
          <p:pic>
            <p:nvPicPr>
              <p:cNvPr id="50" name="Picture 3"/>
              <p:cNvPicPr>
                <a:picLocks noChangeAspect="1" noChangeArrowheads="1"/>
              </p:cNvPicPr>
              <p:nvPr/>
            </p:nvPicPr>
            <p:blipFill>
              <a:blip r:embed="rId5" cstate="print"/>
              <a:srcRect/>
              <a:stretch>
                <a:fillRect/>
              </a:stretch>
            </p:blipFill>
            <p:spPr bwMode="auto">
              <a:xfrm>
                <a:off x="7020272" y="4725144"/>
                <a:ext cx="742950" cy="733425"/>
              </a:xfrm>
              <a:prstGeom prst="rect">
                <a:avLst/>
              </a:prstGeom>
              <a:noFill/>
              <a:ln/>
            </p:spPr>
          </p:pic>
          <p:pic>
            <p:nvPicPr>
              <p:cNvPr id="51" name="Picture 3"/>
              <p:cNvPicPr>
                <a:picLocks noChangeAspect="1" noChangeArrowheads="1"/>
              </p:cNvPicPr>
              <p:nvPr/>
            </p:nvPicPr>
            <p:blipFill>
              <a:blip r:embed="rId5" cstate="print"/>
              <a:srcRect/>
              <a:stretch>
                <a:fillRect/>
              </a:stretch>
            </p:blipFill>
            <p:spPr bwMode="auto">
              <a:xfrm>
                <a:off x="7884368" y="4725144"/>
                <a:ext cx="742950" cy="733425"/>
              </a:xfrm>
              <a:prstGeom prst="rect">
                <a:avLst/>
              </a:prstGeom>
              <a:noFill/>
              <a:ln/>
            </p:spPr>
          </p:pic>
          <p:sp>
            <p:nvSpPr>
              <p:cNvPr id="55" name="Rectangle 54"/>
              <p:cNvSpPr/>
              <p:nvPr/>
            </p:nvSpPr>
            <p:spPr>
              <a:xfrm>
                <a:off x="6084168" y="5517232"/>
                <a:ext cx="1947969" cy="246221"/>
              </a:xfrm>
              <a:prstGeom prst="rect">
                <a:avLst/>
              </a:prstGeom>
            </p:spPr>
            <p:txBody>
              <a:bodyPr wrap="none">
                <a:spAutoFit/>
              </a:bodyPr>
              <a:lstStyle/>
              <a:p>
                <a:r>
                  <a:rPr lang="fr-FR" sz="1000" dirty="0">
                    <a:solidFill>
                      <a:srgbClr val="002776"/>
                    </a:solidFill>
                  </a:rPr>
                  <a:t>Postes de travail de Production</a:t>
                </a:r>
                <a:endParaRPr lang="fr-CH" sz="1050" dirty="0">
                  <a:solidFill>
                    <a:srgbClr val="000000"/>
                  </a:solidFill>
                </a:endParaRPr>
              </a:p>
            </p:txBody>
          </p:sp>
        </p:grpSp>
      </p:grpSp>
      <p:sp>
        <p:nvSpPr>
          <p:cNvPr id="56" name="Rectangle 55"/>
          <p:cNvSpPr/>
          <p:nvPr/>
        </p:nvSpPr>
        <p:spPr>
          <a:xfrm>
            <a:off x="6804248" y="2564904"/>
            <a:ext cx="646331" cy="246221"/>
          </a:xfrm>
          <a:prstGeom prst="rect">
            <a:avLst/>
          </a:prstGeom>
        </p:spPr>
        <p:txBody>
          <a:bodyPr wrap="none">
            <a:spAutoFit/>
          </a:bodyPr>
          <a:lstStyle/>
          <a:p>
            <a:r>
              <a:rPr lang="fr-FR" sz="1000" dirty="0">
                <a:solidFill>
                  <a:srgbClr val="002776"/>
                </a:solidFill>
              </a:rPr>
              <a:t>PC Test</a:t>
            </a:r>
            <a:endParaRPr lang="fr-CH" sz="1050" dirty="0">
              <a:solidFill>
                <a:srgbClr val="000000"/>
              </a:solidFill>
            </a:endParaRPr>
          </a:p>
        </p:txBody>
      </p:sp>
      <p:sp>
        <p:nvSpPr>
          <p:cNvPr id="58" name="Rectangle 57"/>
          <p:cNvSpPr/>
          <p:nvPr/>
        </p:nvSpPr>
        <p:spPr>
          <a:xfrm>
            <a:off x="323528" y="3789040"/>
            <a:ext cx="3456384" cy="600164"/>
          </a:xfrm>
          <a:prstGeom prst="rect">
            <a:avLst/>
          </a:prstGeom>
          <a:ln w="3175">
            <a:solidFill>
              <a:schemeClr val="tx1"/>
            </a:solidFill>
          </a:ln>
        </p:spPr>
        <p:txBody>
          <a:bodyPr wrap="square">
            <a:spAutoFit/>
          </a:bodyPr>
          <a:lstStyle/>
          <a:p>
            <a:r>
              <a:rPr lang="fr-FR" sz="1100" b="1" dirty="0">
                <a:solidFill>
                  <a:srgbClr val="002776"/>
                </a:solidFill>
              </a:rPr>
              <a:t>Etape 1:</a:t>
            </a:r>
            <a:r>
              <a:rPr lang="fr-FR" sz="1100" dirty="0">
                <a:solidFill>
                  <a:srgbClr val="002776"/>
                </a:solidFill>
              </a:rPr>
              <a:t> Téléchargement, puis sélection des correctifs logiciels pertinents (PC // Serveurs) sur le serveur WSUS avant déploiement.</a:t>
            </a:r>
            <a:endParaRPr lang="fr-CH" sz="1200" dirty="0">
              <a:solidFill>
                <a:srgbClr val="000000"/>
              </a:solidFill>
            </a:endParaRPr>
          </a:p>
        </p:txBody>
      </p:sp>
      <p:cxnSp>
        <p:nvCxnSpPr>
          <p:cNvPr id="65" name="Elbow Connector 64"/>
          <p:cNvCxnSpPr/>
          <p:nvPr/>
        </p:nvCxnSpPr>
        <p:spPr>
          <a:xfrm flipV="1">
            <a:off x="4211960" y="1988840"/>
            <a:ext cx="2736304" cy="432048"/>
          </a:xfrm>
          <a:prstGeom prst="bentConnector3">
            <a:avLst>
              <a:gd name="adj1" fmla="val 208"/>
            </a:avLst>
          </a:prstGeom>
          <a:ln>
            <a:tailEnd type="arrow"/>
          </a:ln>
        </p:spPr>
        <p:style>
          <a:lnRef idx="1">
            <a:schemeClr val="accent1"/>
          </a:lnRef>
          <a:fillRef idx="0">
            <a:schemeClr val="accent1"/>
          </a:fillRef>
          <a:effectRef idx="0">
            <a:schemeClr val="accent1"/>
          </a:effectRef>
          <a:fontRef idx="minor">
            <a:schemeClr val="tx1"/>
          </a:fontRef>
        </p:style>
      </p:cxnSp>
      <p:grpSp>
        <p:nvGrpSpPr>
          <p:cNvPr id="8" name="Group 23"/>
          <p:cNvGrpSpPr/>
          <p:nvPr/>
        </p:nvGrpSpPr>
        <p:grpSpPr>
          <a:xfrm>
            <a:off x="5508104" y="1484784"/>
            <a:ext cx="987643" cy="1326341"/>
            <a:chOff x="4067944" y="2348880"/>
            <a:chExt cx="987643" cy="1326341"/>
          </a:xfrm>
        </p:grpSpPr>
        <p:pic>
          <p:nvPicPr>
            <p:cNvPr id="25" name="Picture 5"/>
            <p:cNvPicPr>
              <a:picLocks noChangeAspect="1" noChangeArrowheads="1"/>
            </p:cNvPicPr>
            <p:nvPr/>
          </p:nvPicPr>
          <p:blipFill>
            <a:blip r:embed="rId4" cstate="print"/>
            <a:srcRect/>
            <a:stretch>
              <a:fillRect/>
            </a:stretch>
          </p:blipFill>
          <p:spPr bwMode="auto">
            <a:xfrm>
              <a:off x="4067944" y="2348880"/>
              <a:ext cx="942975" cy="1085850"/>
            </a:xfrm>
            <a:prstGeom prst="rect">
              <a:avLst/>
            </a:prstGeom>
            <a:noFill/>
            <a:ln w="9525">
              <a:noFill/>
              <a:miter lim="800000"/>
              <a:headEnd/>
              <a:tailEnd/>
            </a:ln>
          </p:spPr>
        </p:pic>
        <p:sp>
          <p:nvSpPr>
            <p:cNvPr id="26" name="Rectangle 25"/>
            <p:cNvSpPr/>
            <p:nvPr/>
          </p:nvSpPr>
          <p:spPr>
            <a:xfrm>
              <a:off x="4139952" y="3429000"/>
              <a:ext cx="915635" cy="246221"/>
            </a:xfrm>
            <a:prstGeom prst="rect">
              <a:avLst/>
            </a:prstGeom>
          </p:spPr>
          <p:txBody>
            <a:bodyPr wrap="none">
              <a:spAutoFit/>
            </a:bodyPr>
            <a:lstStyle/>
            <a:p>
              <a:r>
                <a:rPr lang="fr-FR" sz="1000" dirty="0">
                  <a:solidFill>
                    <a:srgbClr val="002776"/>
                  </a:solidFill>
                </a:rPr>
                <a:t>Serveur Test</a:t>
              </a:r>
              <a:endParaRPr lang="fr-CH" sz="1050" dirty="0">
                <a:solidFill>
                  <a:srgbClr val="000000"/>
                </a:solidFill>
              </a:endParaRPr>
            </a:p>
          </p:txBody>
        </p:sp>
      </p:grpSp>
      <p:cxnSp>
        <p:nvCxnSpPr>
          <p:cNvPr id="68" name="Straight Arrow Connector 67"/>
          <p:cNvCxnSpPr/>
          <p:nvPr/>
        </p:nvCxnSpPr>
        <p:spPr>
          <a:xfrm flipV="1">
            <a:off x="5508104" y="1988840"/>
            <a:ext cx="14401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323528" y="4557028"/>
            <a:ext cx="3456384" cy="600164"/>
          </a:xfrm>
          <a:prstGeom prst="rect">
            <a:avLst/>
          </a:prstGeom>
          <a:ln w="3175">
            <a:solidFill>
              <a:schemeClr val="tx1"/>
            </a:solidFill>
          </a:ln>
        </p:spPr>
        <p:txBody>
          <a:bodyPr wrap="square">
            <a:spAutoFit/>
          </a:bodyPr>
          <a:lstStyle/>
          <a:p>
            <a:r>
              <a:rPr lang="fr-FR" sz="1100" b="1" dirty="0">
                <a:solidFill>
                  <a:srgbClr val="002776"/>
                </a:solidFill>
              </a:rPr>
              <a:t>Etape 2:</a:t>
            </a:r>
            <a:r>
              <a:rPr lang="fr-FR" sz="1100" dirty="0">
                <a:solidFill>
                  <a:srgbClr val="002776"/>
                </a:solidFill>
              </a:rPr>
              <a:t> Déploiement des correctifs sélectionnés sur serveurs et PC de test (machines devant être </a:t>
            </a:r>
            <a:r>
              <a:rPr lang="fr-FR" sz="1100" b="1" dirty="0">
                <a:solidFill>
                  <a:srgbClr val="002776"/>
                </a:solidFill>
              </a:rPr>
              <a:t>représentatives</a:t>
            </a:r>
            <a:r>
              <a:rPr lang="fr-FR" sz="1100" dirty="0">
                <a:solidFill>
                  <a:srgbClr val="002776"/>
                </a:solidFill>
              </a:rPr>
              <a:t> en terme de configuration)</a:t>
            </a:r>
            <a:endParaRPr lang="fr-CH" sz="1200" dirty="0">
              <a:solidFill>
                <a:srgbClr val="000000"/>
              </a:solidFill>
            </a:endParaRPr>
          </a:p>
        </p:txBody>
      </p:sp>
      <p:sp>
        <p:nvSpPr>
          <p:cNvPr id="74" name="Rectangle 73"/>
          <p:cNvSpPr/>
          <p:nvPr/>
        </p:nvSpPr>
        <p:spPr>
          <a:xfrm>
            <a:off x="323528" y="5301208"/>
            <a:ext cx="3456384" cy="769441"/>
          </a:xfrm>
          <a:prstGeom prst="rect">
            <a:avLst/>
          </a:prstGeom>
          <a:ln w="3175">
            <a:solidFill>
              <a:schemeClr val="tx1"/>
            </a:solidFill>
          </a:ln>
        </p:spPr>
        <p:txBody>
          <a:bodyPr wrap="square">
            <a:spAutoFit/>
          </a:bodyPr>
          <a:lstStyle/>
          <a:p>
            <a:r>
              <a:rPr lang="fr-FR" sz="1100" b="1" dirty="0">
                <a:solidFill>
                  <a:srgbClr val="002776"/>
                </a:solidFill>
              </a:rPr>
              <a:t>Etape 3:</a:t>
            </a:r>
            <a:r>
              <a:rPr lang="fr-FR" sz="1100" dirty="0">
                <a:solidFill>
                  <a:srgbClr val="002776"/>
                </a:solidFill>
              </a:rPr>
              <a:t> Planification et déploiement des correctifs sélectionnés sur serveurs et PC de Production (typiquement hors des heures de travail). Peut demander un redémarrage..</a:t>
            </a:r>
            <a:endParaRPr lang="fr-CH" sz="1200" dirty="0">
              <a:solidFill>
                <a:srgbClr val="000000"/>
              </a:solidFill>
            </a:endParaRPr>
          </a:p>
        </p:txBody>
      </p:sp>
      <p:sp>
        <p:nvSpPr>
          <p:cNvPr id="75" name="Rounded Rectangle 74"/>
          <p:cNvSpPr/>
          <p:nvPr/>
        </p:nvSpPr>
        <p:spPr>
          <a:xfrm>
            <a:off x="5580112" y="1484784"/>
            <a:ext cx="2232248" cy="1368152"/>
          </a:xfrm>
          <a:prstGeom prst="round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CH">
              <a:solidFill>
                <a:srgbClr val="000000"/>
              </a:solidFill>
            </a:endParaRPr>
          </a:p>
        </p:txBody>
      </p:sp>
      <p:sp>
        <p:nvSpPr>
          <p:cNvPr id="76" name="Oval 75"/>
          <p:cNvSpPr/>
          <p:nvPr/>
        </p:nvSpPr>
        <p:spPr>
          <a:xfrm>
            <a:off x="4131952" y="3878192"/>
            <a:ext cx="360040" cy="360040"/>
          </a:xfrm>
          <a:prstGeom prst="ellipse">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000000"/>
                </a:solidFill>
              </a:rPr>
              <a:t>3</a:t>
            </a:r>
          </a:p>
        </p:txBody>
      </p:sp>
      <p:sp>
        <p:nvSpPr>
          <p:cNvPr id="77" name="Oval 76"/>
          <p:cNvSpPr/>
          <p:nvPr/>
        </p:nvSpPr>
        <p:spPr>
          <a:xfrm>
            <a:off x="5220072" y="1556792"/>
            <a:ext cx="360040" cy="360040"/>
          </a:xfrm>
          <a:prstGeom prst="ellipse">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000000"/>
                </a:solidFill>
              </a:rPr>
              <a:t>2</a:t>
            </a:r>
          </a:p>
        </p:txBody>
      </p:sp>
      <p:sp>
        <p:nvSpPr>
          <p:cNvPr id="78" name="Oval 77"/>
          <p:cNvSpPr/>
          <p:nvPr/>
        </p:nvSpPr>
        <p:spPr>
          <a:xfrm>
            <a:off x="3635896" y="2348880"/>
            <a:ext cx="360040" cy="360040"/>
          </a:xfrm>
          <a:prstGeom prst="ellipse">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000000"/>
                </a:solidFill>
              </a:rPr>
              <a:t>1</a:t>
            </a:r>
          </a:p>
        </p:txBody>
      </p:sp>
      <p:cxnSp>
        <p:nvCxnSpPr>
          <p:cNvPr id="80" name="Shape 79"/>
          <p:cNvCxnSpPr>
            <a:endCxn id="54" idx="1"/>
          </p:cNvCxnSpPr>
          <p:nvPr/>
        </p:nvCxnSpPr>
        <p:spPr>
          <a:xfrm rot="16200000" flipH="1">
            <a:off x="4099377" y="3892480"/>
            <a:ext cx="1152127" cy="108926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pic>
        <p:nvPicPr>
          <p:cNvPr id="354308" name="Picture 4"/>
          <p:cNvPicPr>
            <a:picLocks noChangeAspect="1" noChangeArrowheads="1"/>
          </p:cNvPicPr>
          <p:nvPr/>
        </p:nvPicPr>
        <p:blipFill>
          <a:blip r:embed="rId6" cstate="print"/>
          <a:srcRect/>
          <a:stretch>
            <a:fillRect/>
          </a:stretch>
        </p:blipFill>
        <p:spPr bwMode="auto">
          <a:xfrm>
            <a:off x="6516216" y="5733256"/>
            <a:ext cx="697766" cy="691902"/>
          </a:xfrm>
          <a:prstGeom prst="rect">
            <a:avLst/>
          </a:prstGeom>
          <a:noFill/>
          <a:ln w="9525">
            <a:noFill/>
            <a:miter lim="800000"/>
            <a:headEnd/>
            <a:tailEnd/>
          </a:ln>
        </p:spPr>
      </p:pic>
      <p:sp>
        <p:nvSpPr>
          <p:cNvPr id="85" name="Rectangle 84"/>
          <p:cNvSpPr/>
          <p:nvPr/>
        </p:nvSpPr>
        <p:spPr>
          <a:xfrm>
            <a:off x="5508104" y="5949280"/>
            <a:ext cx="1050288" cy="407804"/>
          </a:xfrm>
          <a:prstGeom prst="rect">
            <a:avLst/>
          </a:prstGeom>
        </p:spPr>
        <p:txBody>
          <a:bodyPr wrap="none">
            <a:spAutoFit/>
          </a:bodyPr>
          <a:lstStyle/>
          <a:p>
            <a:r>
              <a:rPr lang="fr-FR" sz="1000" dirty="0">
                <a:solidFill>
                  <a:srgbClr val="002776"/>
                </a:solidFill>
              </a:rPr>
              <a:t>Postes mobiles</a:t>
            </a:r>
            <a:br>
              <a:rPr lang="fr-FR" sz="1000" dirty="0">
                <a:solidFill>
                  <a:srgbClr val="002776"/>
                </a:solidFill>
              </a:rPr>
            </a:br>
            <a:r>
              <a:rPr lang="fr-FR" sz="1000" dirty="0">
                <a:solidFill>
                  <a:srgbClr val="002776"/>
                </a:solidFill>
              </a:rPr>
              <a:t>(hors réseau)</a:t>
            </a:r>
            <a:endParaRPr lang="fr-CH" sz="1050" dirty="0">
              <a:solidFill>
                <a:srgbClr val="000000"/>
              </a:solidFill>
            </a:endParaRPr>
          </a:p>
        </p:txBody>
      </p:sp>
      <p:cxnSp>
        <p:nvCxnSpPr>
          <p:cNvPr id="86" name="Shape 85"/>
          <p:cNvCxnSpPr/>
          <p:nvPr/>
        </p:nvCxnSpPr>
        <p:spPr>
          <a:xfrm>
            <a:off x="4149097" y="5013176"/>
            <a:ext cx="1296145" cy="1152130"/>
          </a:xfrm>
          <a:prstGeom prst="bentConnector3">
            <a:avLst>
              <a:gd name="adj1" fmla="val -1500"/>
            </a:avLst>
          </a:prstGeom>
          <a:ln>
            <a:tailEnd type="arrow"/>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4211960" y="5877272"/>
            <a:ext cx="1265090" cy="584775"/>
          </a:xfrm>
          <a:prstGeom prst="rect">
            <a:avLst/>
          </a:prstGeom>
        </p:spPr>
        <p:txBody>
          <a:bodyPr wrap="none">
            <a:spAutoFit/>
          </a:bodyPr>
          <a:lstStyle/>
          <a:p>
            <a:r>
              <a:rPr lang="fr-FR" sz="800" dirty="0">
                <a:solidFill>
                  <a:srgbClr val="002776"/>
                </a:solidFill>
              </a:rPr>
              <a:t>Déploiement des </a:t>
            </a:r>
            <a:br>
              <a:rPr lang="fr-FR" sz="800" dirty="0">
                <a:solidFill>
                  <a:srgbClr val="002776"/>
                </a:solidFill>
              </a:rPr>
            </a:br>
            <a:r>
              <a:rPr lang="fr-FR" sz="800" dirty="0">
                <a:solidFill>
                  <a:srgbClr val="002776"/>
                </a:solidFill>
              </a:rPr>
              <a:t>correctifs lors de la </a:t>
            </a:r>
            <a:br>
              <a:rPr lang="fr-FR" sz="800" dirty="0">
                <a:solidFill>
                  <a:srgbClr val="002776"/>
                </a:solidFill>
              </a:rPr>
            </a:br>
            <a:r>
              <a:rPr lang="fr-FR" sz="800" dirty="0">
                <a:solidFill>
                  <a:srgbClr val="002776"/>
                </a:solidFill>
              </a:rPr>
              <a:t>reconnexion au réseau </a:t>
            </a:r>
            <a:br>
              <a:rPr lang="fr-FR" sz="800" dirty="0">
                <a:solidFill>
                  <a:srgbClr val="002776"/>
                </a:solidFill>
              </a:rPr>
            </a:br>
            <a:r>
              <a:rPr lang="fr-FR" sz="800" dirty="0">
                <a:solidFill>
                  <a:srgbClr val="002776"/>
                </a:solidFill>
              </a:rPr>
              <a:t>(y compris via VPN).</a:t>
            </a:r>
            <a:endParaRPr lang="fr-CH" sz="900" dirty="0">
              <a:solidFill>
                <a:srgbClr val="000000"/>
              </a:solidFill>
            </a:endParaRPr>
          </a:p>
        </p:txBody>
      </p:sp>
      <p:sp>
        <p:nvSpPr>
          <p:cNvPr id="53" name="Rounded Rectangle 52"/>
          <p:cNvSpPr/>
          <p:nvPr/>
        </p:nvSpPr>
        <p:spPr>
          <a:xfrm>
            <a:off x="5580112" y="2996952"/>
            <a:ext cx="3024336" cy="1296144"/>
          </a:xfrm>
          <a:prstGeom prst="roundRect">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fr-CH">
              <a:solidFill>
                <a:srgbClr val="000000"/>
              </a:solidFill>
            </a:endParaRPr>
          </a:p>
        </p:txBody>
      </p:sp>
      <p:sp>
        <p:nvSpPr>
          <p:cNvPr id="92" name="Rectangle 91"/>
          <p:cNvSpPr/>
          <p:nvPr/>
        </p:nvSpPr>
        <p:spPr>
          <a:xfrm>
            <a:off x="2888384" y="2817504"/>
            <a:ext cx="901209" cy="215444"/>
          </a:xfrm>
          <a:prstGeom prst="rect">
            <a:avLst/>
          </a:prstGeom>
        </p:spPr>
        <p:txBody>
          <a:bodyPr wrap="none">
            <a:spAutoFit/>
          </a:bodyPr>
          <a:lstStyle/>
          <a:p>
            <a:r>
              <a:rPr lang="fr-FR" sz="800" dirty="0">
                <a:solidFill>
                  <a:srgbClr val="002776"/>
                </a:solidFill>
              </a:rPr>
              <a:t>synchronisation</a:t>
            </a:r>
            <a:endParaRPr lang="fr-CH" sz="1100" dirty="0">
              <a:solidFill>
                <a:srgbClr val="000000"/>
              </a:solidFill>
            </a:endParaRPr>
          </a:p>
        </p:txBody>
      </p:sp>
    </p:spTree>
    <p:extLst>
      <p:ext uri="{BB962C8B-B14F-4D97-AF65-F5344CB8AC3E}">
        <p14:creationId xmlns:p14="http://schemas.microsoft.com/office/powerpoint/2010/main" val="163891280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a:t>Gestion des vulnérabilités et des correctifs logiciels (</a:t>
            </a:r>
            <a:r>
              <a:rPr lang="fr-FR" sz="1600" b="1" i="1" dirty="0">
                <a:solidFill>
                  <a:srgbClr val="7030A0"/>
                </a:solidFill>
              </a:rPr>
              <a:t>patch management</a:t>
            </a:r>
            <a:r>
              <a:rPr lang="fr-FR" sz="1600" b="1" dirty="0"/>
              <a:t>)</a:t>
            </a:r>
          </a:p>
          <a:p>
            <a:pPr lvl="2" eaLnBrk="1" hangingPunct="1">
              <a:defRPr/>
            </a:pPr>
            <a:r>
              <a:rPr lang="fr-FR" sz="1200" b="1" dirty="0" smtClean="0">
                <a:latin typeface="Arial" pitchFamily="34" charset="0"/>
                <a:cs typeface="Arial" pitchFamily="34" charset="0"/>
              </a:rPr>
              <a:t>Exemple: console d’administration de Microsoft Windows Update </a:t>
            </a:r>
            <a:r>
              <a:rPr lang="fr-FR" sz="1200" b="1" dirty="0">
                <a:latin typeface="Arial" pitchFamily="34" charset="0"/>
                <a:cs typeface="Arial" pitchFamily="34" charset="0"/>
              </a:rPr>
              <a:t>Services (</a:t>
            </a:r>
            <a:r>
              <a:rPr lang="fr-FR" sz="1200" b="1" dirty="0" smtClean="0">
                <a:latin typeface="Arial" pitchFamily="34" charset="0"/>
                <a:cs typeface="Arial" pitchFamily="34" charset="0"/>
              </a:rPr>
              <a:t>WUS)</a:t>
            </a:r>
            <a:endParaRPr lang="fr-FR" sz="400" b="1" dirty="0"/>
          </a:p>
          <a:p>
            <a:pPr lvl="2" eaLnBrk="1" hangingPunct="1">
              <a:defRPr/>
            </a:pPr>
            <a:endParaRPr lang="fr-FR" sz="1200" dirty="0"/>
          </a:p>
          <a:p>
            <a:pPr lvl="1" eaLnBrk="1" hangingPunct="1">
              <a:buNone/>
              <a:defRPr/>
            </a:pPr>
            <a:r>
              <a:rPr lang="fr-FR" sz="1200" dirty="0" smtClean="0"/>
              <a:t>	</a:t>
            </a:r>
          </a:p>
        </p:txBody>
      </p:sp>
      <p:pic>
        <p:nvPicPr>
          <p:cNvPr id="356358" name="Picture 6"/>
          <p:cNvPicPr>
            <a:picLocks noChangeAspect="1" noChangeArrowheads="1"/>
          </p:cNvPicPr>
          <p:nvPr/>
        </p:nvPicPr>
        <p:blipFill>
          <a:blip r:embed="rId3" cstate="print"/>
          <a:srcRect/>
          <a:stretch>
            <a:fillRect/>
          </a:stretch>
        </p:blipFill>
        <p:spPr bwMode="auto">
          <a:xfrm>
            <a:off x="1187624" y="1628800"/>
            <a:ext cx="6408712" cy="4806534"/>
          </a:xfrm>
          <a:prstGeom prst="rect">
            <a:avLst/>
          </a:prstGeom>
          <a:noFill/>
        </p:spPr>
      </p:pic>
      <p:sp>
        <p:nvSpPr>
          <p:cNvPr id="12" name="Rectangle 11"/>
          <p:cNvSpPr/>
          <p:nvPr/>
        </p:nvSpPr>
        <p:spPr>
          <a:xfrm>
            <a:off x="3347864" y="6453916"/>
            <a:ext cx="1579278" cy="215444"/>
          </a:xfrm>
          <a:prstGeom prst="rect">
            <a:avLst/>
          </a:prstGeom>
        </p:spPr>
        <p:txBody>
          <a:bodyPr wrap="none">
            <a:spAutoFit/>
          </a:bodyPr>
          <a:lstStyle/>
          <a:p>
            <a:r>
              <a:rPr lang="fr-FR" sz="800" u="sng" dirty="0">
                <a:solidFill>
                  <a:srgbClr val="002776"/>
                </a:solidFill>
                <a:cs typeface="Arial" pitchFamily="34" charset="0"/>
              </a:rPr>
              <a:t>Source</a:t>
            </a:r>
            <a:r>
              <a:rPr lang="fr-FR" sz="800" dirty="0">
                <a:solidFill>
                  <a:srgbClr val="002776"/>
                </a:solidFill>
                <a:cs typeface="Arial" pitchFamily="34" charset="0"/>
              </a:rPr>
              <a:t>: http://blogs.msdn.com</a:t>
            </a:r>
            <a:endParaRPr lang="fr-CH" sz="1050" dirty="0">
              <a:solidFill>
                <a:srgbClr val="000000"/>
              </a:solidFill>
            </a:endParaRPr>
          </a:p>
        </p:txBody>
      </p:sp>
      <p:sp>
        <p:nvSpPr>
          <p:cNvPr id="13" name="Rectangle 12"/>
          <p:cNvSpPr/>
          <p:nvPr/>
        </p:nvSpPr>
        <p:spPr>
          <a:xfrm>
            <a:off x="107504" y="2852936"/>
            <a:ext cx="1080120" cy="923330"/>
          </a:xfrm>
          <a:prstGeom prst="rect">
            <a:avLst/>
          </a:prstGeom>
        </p:spPr>
        <p:txBody>
          <a:bodyPr wrap="square">
            <a:spAutoFit/>
          </a:bodyPr>
          <a:lstStyle/>
          <a:p>
            <a:r>
              <a:rPr lang="fr-FR" sz="900" dirty="0">
                <a:solidFill>
                  <a:srgbClr val="002776"/>
                </a:solidFill>
                <a:cs typeface="Arial" pitchFamily="34" charset="0"/>
              </a:rPr>
              <a:t>Groupe de machine cible pour le déploiement d’Internet Explorer 8</a:t>
            </a:r>
            <a:endParaRPr lang="fr-CH" sz="1100" dirty="0">
              <a:solidFill>
                <a:srgbClr val="000000"/>
              </a:solidFill>
            </a:endParaRPr>
          </a:p>
        </p:txBody>
      </p:sp>
      <p:cxnSp>
        <p:nvCxnSpPr>
          <p:cNvPr id="15" name="Straight Arrow Connector 14"/>
          <p:cNvCxnSpPr/>
          <p:nvPr/>
        </p:nvCxnSpPr>
        <p:spPr>
          <a:xfrm>
            <a:off x="899592" y="3717032"/>
            <a:ext cx="1224136"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905027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a:t>Gestion des vulnérabilités et des correctifs logiciels (</a:t>
            </a:r>
            <a:r>
              <a:rPr lang="fr-FR" sz="1600" b="1" i="1" dirty="0">
                <a:solidFill>
                  <a:srgbClr val="7030A0"/>
                </a:solidFill>
              </a:rPr>
              <a:t>patch management</a:t>
            </a:r>
            <a:r>
              <a:rPr lang="fr-FR" sz="1600" b="1" dirty="0"/>
              <a:t>)</a:t>
            </a:r>
          </a:p>
          <a:p>
            <a:pPr lvl="2" eaLnBrk="1" hangingPunct="1">
              <a:defRPr/>
            </a:pPr>
            <a:r>
              <a:rPr lang="fr-FR" sz="1200" b="1" dirty="0" smtClean="0">
                <a:latin typeface="Arial" pitchFamily="34" charset="0"/>
                <a:cs typeface="Arial" pitchFamily="34" charset="0"/>
              </a:rPr>
              <a:t>Exemple: Windows Update Services (WUS)</a:t>
            </a:r>
            <a:endParaRPr lang="fr-FR" sz="400" b="1" dirty="0"/>
          </a:p>
          <a:p>
            <a:pPr lvl="2" eaLnBrk="1" hangingPunct="1">
              <a:defRPr/>
            </a:pPr>
            <a:endParaRPr lang="fr-FR" sz="1200" dirty="0"/>
          </a:p>
          <a:p>
            <a:pPr lvl="1" eaLnBrk="1" hangingPunct="1">
              <a:buNone/>
              <a:defRPr/>
            </a:pPr>
            <a:r>
              <a:rPr lang="fr-FR" sz="1200" dirty="0" smtClean="0"/>
              <a:t>	</a:t>
            </a:r>
          </a:p>
        </p:txBody>
      </p:sp>
      <p:pic>
        <p:nvPicPr>
          <p:cNvPr id="214020" name="Picture 4" descr="Single WSUS server"/>
          <p:cNvPicPr>
            <a:picLocks noChangeAspect="1" noChangeArrowheads="1"/>
          </p:cNvPicPr>
          <p:nvPr/>
        </p:nvPicPr>
        <p:blipFill>
          <a:blip r:embed="rId3" cstate="print"/>
          <a:srcRect/>
          <a:stretch>
            <a:fillRect/>
          </a:stretch>
        </p:blipFill>
        <p:spPr bwMode="auto">
          <a:xfrm>
            <a:off x="1142976" y="2357430"/>
            <a:ext cx="1838325" cy="3190876"/>
          </a:xfrm>
          <a:prstGeom prst="rect">
            <a:avLst/>
          </a:prstGeom>
          <a:noFill/>
        </p:spPr>
      </p:pic>
      <p:pic>
        <p:nvPicPr>
          <p:cNvPr id="214022" name="Picture 6" descr="Multiple independent WSUS servers"/>
          <p:cNvPicPr>
            <a:picLocks noChangeAspect="1" noChangeArrowheads="1"/>
          </p:cNvPicPr>
          <p:nvPr/>
        </p:nvPicPr>
        <p:blipFill>
          <a:blip r:embed="rId4" cstate="print"/>
          <a:srcRect/>
          <a:stretch>
            <a:fillRect/>
          </a:stretch>
        </p:blipFill>
        <p:spPr bwMode="auto">
          <a:xfrm>
            <a:off x="4857752" y="2285992"/>
            <a:ext cx="3714750" cy="3571875"/>
          </a:xfrm>
          <a:prstGeom prst="rect">
            <a:avLst/>
          </a:prstGeom>
          <a:noFill/>
        </p:spPr>
      </p:pic>
      <p:cxnSp>
        <p:nvCxnSpPr>
          <p:cNvPr id="9" name="Straight Connector 8"/>
          <p:cNvCxnSpPr/>
          <p:nvPr/>
        </p:nvCxnSpPr>
        <p:spPr>
          <a:xfrm rot="5400000">
            <a:off x="2357422" y="4000504"/>
            <a:ext cx="4429156" cy="15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42910" y="1746324"/>
            <a:ext cx="3000396" cy="253916"/>
          </a:xfrm>
          <a:prstGeom prst="rect">
            <a:avLst/>
          </a:prstGeom>
        </p:spPr>
        <p:txBody>
          <a:bodyPr wrap="square">
            <a:spAutoFit/>
          </a:bodyPr>
          <a:lstStyle/>
          <a:p>
            <a:pPr algn="ctr"/>
            <a:r>
              <a:rPr lang="fr-FR" sz="1050" b="1" dirty="0" smtClean="0">
                <a:solidFill>
                  <a:schemeClr val="accent2">
                    <a:lumMod val="75000"/>
                  </a:schemeClr>
                </a:solidFill>
                <a:latin typeface="Arial" pitchFamily="34" charset="0"/>
                <a:cs typeface="Arial" pitchFamily="34" charset="0"/>
              </a:rPr>
              <a:t>Cas #1: Un seul serveur WSUS</a:t>
            </a:r>
            <a:endParaRPr lang="fr-FR" sz="1400" dirty="0">
              <a:solidFill>
                <a:schemeClr val="accent2">
                  <a:lumMod val="75000"/>
                </a:schemeClr>
              </a:solidFill>
            </a:endParaRPr>
          </a:p>
        </p:txBody>
      </p:sp>
      <p:sp>
        <p:nvSpPr>
          <p:cNvPr id="11" name="Rectangle 10"/>
          <p:cNvSpPr/>
          <p:nvPr/>
        </p:nvSpPr>
        <p:spPr>
          <a:xfrm>
            <a:off x="4714875" y="1746324"/>
            <a:ext cx="4286281" cy="415498"/>
          </a:xfrm>
          <a:prstGeom prst="rect">
            <a:avLst/>
          </a:prstGeom>
        </p:spPr>
        <p:txBody>
          <a:bodyPr wrap="square">
            <a:spAutoFit/>
          </a:bodyPr>
          <a:lstStyle/>
          <a:p>
            <a:r>
              <a:rPr lang="fr-FR" sz="1050" b="1" dirty="0" smtClean="0">
                <a:solidFill>
                  <a:schemeClr val="accent2">
                    <a:lumMod val="75000"/>
                  </a:schemeClr>
                </a:solidFill>
                <a:latin typeface="Arial" pitchFamily="34" charset="0"/>
                <a:cs typeface="Arial" pitchFamily="34" charset="0"/>
              </a:rPr>
              <a:t>Cas #2: Multiples serveurs WSUS indépendants</a:t>
            </a:r>
            <a:br>
              <a:rPr lang="fr-FR" sz="1050" b="1" dirty="0" smtClean="0">
                <a:solidFill>
                  <a:schemeClr val="accent2">
                    <a:lumMod val="75000"/>
                  </a:schemeClr>
                </a:solidFill>
                <a:latin typeface="Arial" pitchFamily="34" charset="0"/>
                <a:cs typeface="Arial" pitchFamily="34" charset="0"/>
              </a:rPr>
            </a:br>
            <a:r>
              <a:rPr lang="fr-FR" sz="1000" dirty="0" smtClean="0">
                <a:solidFill>
                  <a:schemeClr val="accent2">
                    <a:lumMod val="75000"/>
                  </a:schemeClr>
                </a:solidFill>
                <a:latin typeface="Arial" pitchFamily="34" charset="0"/>
                <a:cs typeface="Arial" pitchFamily="34" charset="0"/>
              </a:rPr>
              <a:t>(ex: cas de filiales gérant leurs correctifs de manière indépendante)</a:t>
            </a:r>
            <a:endParaRPr lang="fr-FR" sz="14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a:t>Gestion des vulnérabilités et des correctifs logiciels (</a:t>
            </a:r>
            <a:r>
              <a:rPr lang="fr-FR" sz="1600" b="1" i="1" dirty="0">
                <a:solidFill>
                  <a:srgbClr val="7030A0"/>
                </a:solidFill>
              </a:rPr>
              <a:t>patch management</a:t>
            </a:r>
            <a:r>
              <a:rPr lang="fr-FR" sz="1600" b="1" dirty="0"/>
              <a:t>)</a:t>
            </a:r>
          </a:p>
          <a:p>
            <a:pPr lvl="2" eaLnBrk="1" hangingPunct="1">
              <a:defRPr/>
            </a:pPr>
            <a:r>
              <a:rPr lang="fr-FR" sz="1200" b="1" dirty="0" smtClean="0">
                <a:latin typeface="Arial" pitchFamily="34" charset="0"/>
                <a:cs typeface="Arial" pitchFamily="34" charset="0"/>
              </a:rPr>
              <a:t>Exemple: Windows Update Services (WUS)</a:t>
            </a:r>
            <a:endParaRPr lang="fr-FR" sz="400" b="1" dirty="0"/>
          </a:p>
          <a:p>
            <a:pPr lvl="2" eaLnBrk="1" hangingPunct="1">
              <a:defRPr/>
            </a:pPr>
            <a:endParaRPr lang="fr-FR" sz="1200" dirty="0"/>
          </a:p>
          <a:p>
            <a:pPr lvl="1" eaLnBrk="1" hangingPunct="1">
              <a:buNone/>
              <a:defRPr/>
            </a:pPr>
            <a:r>
              <a:rPr lang="fr-FR" sz="1200" dirty="0" smtClean="0"/>
              <a:t>	</a:t>
            </a:r>
          </a:p>
        </p:txBody>
      </p:sp>
      <p:pic>
        <p:nvPicPr>
          <p:cNvPr id="328706" name="Picture 2" descr="Limited or restricted Internet connectivity"/>
          <p:cNvPicPr>
            <a:picLocks noChangeAspect="1" noChangeArrowheads="1"/>
          </p:cNvPicPr>
          <p:nvPr/>
        </p:nvPicPr>
        <p:blipFill>
          <a:blip r:embed="rId3" cstate="print"/>
          <a:srcRect/>
          <a:stretch>
            <a:fillRect/>
          </a:stretch>
        </p:blipFill>
        <p:spPr bwMode="auto">
          <a:xfrm>
            <a:off x="5000628" y="2571744"/>
            <a:ext cx="3638550" cy="2352675"/>
          </a:xfrm>
          <a:prstGeom prst="rect">
            <a:avLst/>
          </a:prstGeom>
          <a:noFill/>
        </p:spPr>
      </p:pic>
      <p:pic>
        <p:nvPicPr>
          <p:cNvPr id="328708" name="Picture 4" descr="Multiple internally synchronized WSUS servers"/>
          <p:cNvPicPr>
            <a:picLocks noChangeAspect="1" noChangeArrowheads="1"/>
          </p:cNvPicPr>
          <p:nvPr/>
        </p:nvPicPr>
        <p:blipFill>
          <a:blip r:embed="rId4" cstate="print"/>
          <a:srcRect/>
          <a:stretch>
            <a:fillRect/>
          </a:stretch>
        </p:blipFill>
        <p:spPr bwMode="auto">
          <a:xfrm>
            <a:off x="571472" y="2143116"/>
            <a:ext cx="3524250" cy="3705225"/>
          </a:xfrm>
          <a:prstGeom prst="rect">
            <a:avLst/>
          </a:prstGeom>
          <a:noFill/>
        </p:spPr>
      </p:pic>
      <p:cxnSp>
        <p:nvCxnSpPr>
          <p:cNvPr id="9" name="Straight Connector 8"/>
          <p:cNvCxnSpPr/>
          <p:nvPr/>
        </p:nvCxnSpPr>
        <p:spPr>
          <a:xfrm rot="5400000">
            <a:off x="2357422" y="4000504"/>
            <a:ext cx="4429156" cy="15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85720" y="1738630"/>
            <a:ext cx="4286281" cy="415498"/>
          </a:xfrm>
          <a:prstGeom prst="rect">
            <a:avLst/>
          </a:prstGeom>
        </p:spPr>
        <p:txBody>
          <a:bodyPr wrap="square">
            <a:spAutoFit/>
          </a:bodyPr>
          <a:lstStyle/>
          <a:p>
            <a:r>
              <a:rPr lang="fr-FR" sz="1050" b="1" dirty="0" smtClean="0">
                <a:solidFill>
                  <a:schemeClr val="accent2">
                    <a:lumMod val="75000"/>
                  </a:schemeClr>
                </a:solidFill>
                <a:latin typeface="Arial" pitchFamily="34" charset="0"/>
                <a:cs typeface="Arial" pitchFamily="34" charset="0"/>
              </a:rPr>
              <a:t>Cas #3: Multiples serveurs WSUS avec synchronisation interne</a:t>
            </a:r>
            <a:br>
              <a:rPr lang="fr-FR" sz="1050" b="1" dirty="0" smtClean="0">
                <a:solidFill>
                  <a:schemeClr val="accent2">
                    <a:lumMod val="75000"/>
                  </a:schemeClr>
                </a:solidFill>
                <a:latin typeface="Arial" pitchFamily="34" charset="0"/>
                <a:cs typeface="Arial" pitchFamily="34" charset="0"/>
              </a:rPr>
            </a:br>
            <a:r>
              <a:rPr lang="fr-FR" sz="1050" dirty="0" smtClean="0">
                <a:solidFill>
                  <a:schemeClr val="accent2">
                    <a:lumMod val="75000"/>
                  </a:schemeClr>
                </a:solidFill>
                <a:latin typeface="Arial" pitchFamily="34" charset="0"/>
                <a:cs typeface="Arial" pitchFamily="34" charset="0"/>
              </a:rPr>
              <a:t>(un seul serveur WSUS est exposé à l’Internet)</a:t>
            </a:r>
            <a:endParaRPr lang="fr-FR" sz="1400" dirty="0">
              <a:solidFill>
                <a:schemeClr val="accent2">
                  <a:lumMod val="75000"/>
                </a:schemeClr>
              </a:solidFill>
            </a:endParaRPr>
          </a:p>
        </p:txBody>
      </p:sp>
      <p:sp>
        <p:nvSpPr>
          <p:cNvPr id="11" name="Rectangle 10"/>
          <p:cNvSpPr/>
          <p:nvPr/>
        </p:nvSpPr>
        <p:spPr>
          <a:xfrm>
            <a:off x="4714875" y="1746324"/>
            <a:ext cx="4286281" cy="415498"/>
          </a:xfrm>
          <a:prstGeom prst="rect">
            <a:avLst/>
          </a:prstGeom>
        </p:spPr>
        <p:txBody>
          <a:bodyPr wrap="square">
            <a:spAutoFit/>
          </a:bodyPr>
          <a:lstStyle/>
          <a:p>
            <a:r>
              <a:rPr lang="fr-FR" sz="1050" b="1" dirty="0" smtClean="0">
                <a:solidFill>
                  <a:schemeClr val="accent2">
                    <a:lumMod val="75000"/>
                  </a:schemeClr>
                </a:solidFill>
                <a:latin typeface="Arial" pitchFamily="34" charset="0"/>
                <a:cs typeface="Arial" pitchFamily="34" charset="0"/>
              </a:rPr>
              <a:t>Cas #4: Serveurs WSUS non-connectés (ou connectivité limitée)</a:t>
            </a:r>
            <a:br>
              <a:rPr lang="fr-FR" sz="1050" b="1" dirty="0" smtClean="0">
                <a:solidFill>
                  <a:schemeClr val="accent2">
                    <a:lumMod val="75000"/>
                  </a:schemeClr>
                </a:solidFill>
                <a:latin typeface="Arial" pitchFamily="34" charset="0"/>
                <a:cs typeface="Arial" pitchFamily="34" charset="0"/>
              </a:rPr>
            </a:br>
            <a:r>
              <a:rPr lang="fr-FR" sz="1000" dirty="0" smtClean="0">
                <a:solidFill>
                  <a:schemeClr val="accent2">
                    <a:lumMod val="75000"/>
                  </a:schemeClr>
                </a:solidFill>
                <a:latin typeface="Arial" pitchFamily="34" charset="0"/>
                <a:cs typeface="Arial" pitchFamily="34" charset="0"/>
              </a:rPr>
              <a:t>Une synchronisation hors ligne est possible.</a:t>
            </a:r>
            <a:endParaRPr lang="fr-FR" sz="14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Protection antivirus / anti-malware:</a:t>
            </a:r>
            <a:endParaRPr lang="fr-FR" sz="400" b="1" dirty="0"/>
          </a:p>
          <a:p>
            <a:pPr lvl="2" eaLnBrk="1" hangingPunct="1">
              <a:defRPr/>
            </a:pPr>
            <a:r>
              <a:rPr lang="fr-FR" sz="1200" dirty="0" smtClean="0">
                <a:latin typeface="Arial" pitchFamily="34" charset="0"/>
                <a:cs typeface="Arial" pitchFamily="34" charset="0"/>
              </a:rPr>
              <a:t>Elément </a:t>
            </a:r>
            <a:r>
              <a:rPr lang="fr-FR" sz="1200" dirty="0">
                <a:latin typeface="Arial" pitchFamily="34" charset="0"/>
                <a:cs typeface="Arial" pitchFamily="34" charset="0"/>
              </a:rPr>
              <a:t>de sécurité </a:t>
            </a:r>
            <a:r>
              <a:rPr lang="fr-FR" sz="1200" u="sng" dirty="0">
                <a:latin typeface="Arial" pitchFamily="34" charset="0"/>
                <a:cs typeface="Arial" pitchFamily="34" charset="0"/>
              </a:rPr>
              <a:t>incontournable</a:t>
            </a:r>
            <a:r>
              <a:rPr lang="fr-FR" sz="1200" dirty="0">
                <a:latin typeface="Arial" pitchFamily="34" charset="0"/>
                <a:cs typeface="Arial" pitchFamily="34" charset="0"/>
              </a:rPr>
              <a:t> sur les postes de travail </a:t>
            </a:r>
            <a:r>
              <a:rPr lang="fr-FR" sz="1200" b="1" dirty="0">
                <a:latin typeface="Arial" pitchFamily="34" charset="0"/>
                <a:cs typeface="Arial" pitchFamily="34" charset="0"/>
              </a:rPr>
              <a:t>et</a:t>
            </a:r>
            <a:r>
              <a:rPr lang="fr-FR" sz="1200" dirty="0">
                <a:latin typeface="Arial" pitchFamily="34" charset="0"/>
                <a:cs typeface="Arial" pitchFamily="34" charset="0"/>
              </a:rPr>
              <a:t> sur les </a:t>
            </a:r>
            <a:r>
              <a:rPr lang="fr-FR" sz="1200" dirty="0" smtClean="0">
                <a:latin typeface="Arial" pitchFamily="34" charset="0"/>
                <a:cs typeface="Arial" pitchFamily="34" charset="0"/>
              </a:rPr>
              <a:t>serveurs.</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dirty="0" smtClean="0">
                <a:latin typeface="Arial" pitchFamily="34" charset="0"/>
                <a:cs typeface="Arial" pitchFamily="34" charset="0"/>
              </a:rPr>
              <a:t>Fonctionnement basé sur des fichiers de signature (à jour) et sur une analyse heuristique (basé sur le comportement).</a:t>
            </a:r>
          </a:p>
          <a:p>
            <a:pPr lvl="2" eaLnBrk="1" hangingPunct="1">
              <a:buNone/>
              <a:defRPr/>
            </a:pPr>
            <a:endParaRPr lang="fr-FR" sz="1200" dirty="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smtClean="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7" name="Rectangle 6"/>
          <p:cNvSpPr/>
          <p:nvPr/>
        </p:nvSpPr>
        <p:spPr>
          <a:xfrm>
            <a:off x="1043608" y="2132856"/>
            <a:ext cx="6912768" cy="27699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lvl="2">
              <a:defRPr/>
            </a:pPr>
            <a:r>
              <a:rPr lang="fr-FR" sz="1200" b="1" dirty="0" smtClean="0">
                <a:solidFill>
                  <a:schemeClr val="tx2"/>
                </a:solidFill>
                <a:latin typeface="Arial" pitchFamily="34" charset="0"/>
                <a:cs typeface="Arial" pitchFamily="34" charset="0"/>
              </a:rPr>
              <a:t>Tendance: </a:t>
            </a:r>
            <a:r>
              <a:rPr lang="fr-FR" sz="1200" dirty="0" smtClean="0">
                <a:solidFill>
                  <a:schemeClr val="tx2"/>
                </a:solidFill>
                <a:latin typeface="Arial" pitchFamily="34" charset="0"/>
                <a:cs typeface="Arial" pitchFamily="34" charset="0"/>
              </a:rPr>
              <a:t>Sophistication des menaces: virus « polymorphes » et « métamorphes », rootkits, etc..</a:t>
            </a:r>
            <a:endParaRPr lang="fr-FR" sz="1200" dirty="0" smtClean="0">
              <a:latin typeface="Arial" pitchFamily="34" charset="0"/>
              <a:cs typeface="Arial" pitchFamily="34" charset="0"/>
            </a:endParaRPr>
          </a:p>
        </p:txBody>
      </p:sp>
      <p:sp>
        <p:nvSpPr>
          <p:cNvPr id="8" name="Rectangle 7"/>
          <p:cNvSpPr/>
          <p:nvPr/>
        </p:nvSpPr>
        <p:spPr>
          <a:xfrm>
            <a:off x="467544" y="2636913"/>
            <a:ext cx="8136904" cy="381642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FR" sz="1200" b="1" dirty="0" smtClean="0">
                <a:solidFill>
                  <a:schemeClr val="tx2"/>
                </a:solidFill>
                <a:latin typeface="Arial" pitchFamily="34" charset="0"/>
                <a:cs typeface="Arial" pitchFamily="34" charset="0"/>
              </a:rPr>
              <a:t>Quelques bonnes pratiques pour la gestion </a:t>
            </a:r>
            <a:r>
              <a:rPr lang="fr-CH" sz="1200" b="1" dirty="0" smtClean="0">
                <a:solidFill>
                  <a:schemeClr val="tx2"/>
                </a:solidFill>
                <a:latin typeface="Arial" pitchFamily="34" charset="0"/>
                <a:cs typeface="Arial" pitchFamily="34" charset="0"/>
              </a:rPr>
              <a:t>des contrôles anti-virus / anti-malware</a:t>
            </a:r>
            <a:r>
              <a:rPr lang="fr-FR" sz="1200" b="1" dirty="0" smtClean="0">
                <a:solidFill>
                  <a:schemeClr val="tx2"/>
                </a:solidFill>
                <a:latin typeface="Arial" pitchFamily="34" charset="0"/>
                <a:cs typeface="Arial" pitchFamily="34" charset="0"/>
              </a:rPr>
              <a:t>:</a:t>
            </a:r>
            <a:br>
              <a:rPr lang="fr-FR" sz="1200" b="1" dirty="0" smtClean="0">
                <a:solidFill>
                  <a:schemeClr val="tx2"/>
                </a:solidFill>
                <a:latin typeface="Arial" pitchFamily="34" charset="0"/>
                <a:cs typeface="Arial" pitchFamily="34" charset="0"/>
              </a:rPr>
            </a:br>
            <a:endParaRPr lang="fr-FR" sz="900" b="1"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Protection homogène du parc informatique:</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 tous les serveurs</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 tous les postes de travail</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 cas des utilisateurs nomades / hors ligne -&gt; mise à jour avant reconnexion au réseau interne.</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a:t>
            </a:r>
            <a:endParaRPr lang="fr-FR" sz="9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Antivirus maintenus à jour (version et bases de signatures).</a:t>
            </a:r>
            <a:br>
              <a:rPr lang="fr-FR" sz="1200" dirty="0" smtClean="0">
                <a:solidFill>
                  <a:schemeClr val="tx2"/>
                </a:solidFill>
                <a:latin typeface="Arial" pitchFamily="34" charset="0"/>
                <a:cs typeface="Arial" pitchFamily="34" charset="0"/>
              </a:rPr>
            </a:br>
            <a:endParaRPr lang="fr-FR" sz="900" dirty="0" smtClean="0">
              <a:solidFill>
                <a:schemeClr val="tx2"/>
              </a:solidFill>
              <a:latin typeface="Arial" pitchFamily="34" charset="0"/>
              <a:cs typeface="Arial" pitchFamily="34" charset="0"/>
            </a:endParaRPr>
          </a:p>
          <a:p>
            <a:pPr>
              <a:buFont typeface="Arial" pitchFamily="34" charset="0"/>
              <a:buChar char="•"/>
            </a:pPr>
            <a:r>
              <a:rPr lang="fr-FR" sz="1200" b="1" dirty="0" smtClean="0">
                <a:solidFill>
                  <a:srgbClr val="7030A0"/>
                </a:solidFill>
                <a:latin typeface="Arial" pitchFamily="34" charset="0"/>
                <a:cs typeface="Arial" pitchFamily="34" charset="0"/>
              </a:rPr>
              <a:t>Défense en profondeur </a:t>
            </a:r>
            <a:r>
              <a:rPr lang="fr-FR" sz="1200" dirty="0" smtClean="0">
                <a:solidFill>
                  <a:schemeClr val="tx2"/>
                </a:solidFill>
                <a:latin typeface="Arial" pitchFamily="34" charset="0"/>
                <a:cs typeface="Arial" pitchFamily="34" charset="0"/>
              </a:rPr>
              <a:t>par plusieurs niveaux de contrôle anti-virus:</a:t>
            </a:r>
          </a:p>
          <a:p>
            <a:pPr lvl="2">
              <a:buFont typeface="Arial" pitchFamily="34" charset="0"/>
              <a:buChar char="•"/>
            </a:pPr>
            <a:r>
              <a:rPr lang="fr-FR" sz="1200" dirty="0" smtClean="0">
                <a:solidFill>
                  <a:schemeClr val="tx2"/>
                </a:solidFill>
                <a:latin typeface="Arial" pitchFamily="34" charset="0"/>
                <a:cs typeface="Arial" pitchFamily="34" charset="0"/>
              </a:rPr>
              <a:t> </a:t>
            </a:r>
            <a:r>
              <a:rPr lang="fr-FR" sz="1200" b="1" dirty="0" smtClean="0">
                <a:solidFill>
                  <a:schemeClr val="tx2"/>
                </a:solidFill>
                <a:latin typeface="Arial" pitchFamily="34" charset="0"/>
                <a:cs typeface="Arial" pitchFamily="34" charset="0"/>
              </a:rPr>
              <a:t>DMZ: </a:t>
            </a:r>
            <a:r>
              <a:rPr lang="fr-FR" sz="1200" dirty="0" smtClean="0">
                <a:solidFill>
                  <a:schemeClr val="tx2"/>
                </a:solidFill>
                <a:latin typeface="Arial" pitchFamily="34" charset="0"/>
                <a:cs typeface="Arial" pitchFamily="34" charset="0"/>
              </a:rPr>
              <a:t>passerelles e-mail et web (idéalement inspection du trafic SSL).</a:t>
            </a:r>
          </a:p>
          <a:p>
            <a:pPr lvl="2">
              <a:buFont typeface="Arial" pitchFamily="34" charset="0"/>
              <a:buChar char="•"/>
            </a:pPr>
            <a:r>
              <a:rPr lang="fr-FR" sz="1200" dirty="0" smtClean="0">
                <a:solidFill>
                  <a:schemeClr val="tx2"/>
                </a:solidFill>
                <a:latin typeface="Arial" pitchFamily="34" charset="0"/>
                <a:cs typeface="Arial" pitchFamily="34" charset="0"/>
              </a:rPr>
              <a:t> Antivirus sur serveurs (y compris Linux / Unix)</a:t>
            </a:r>
          </a:p>
          <a:p>
            <a:pPr lvl="2">
              <a:buFont typeface="Arial" pitchFamily="34" charset="0"/>
              <a:buChar char="•"/>
            </a:pPr>
            <a:r>
              <a:rPr lang="fr-FR" sz="1200" dirty="0" smtClean="0">
                <a:solidFill>
                  <a:schemeClr val="tx2"/>
                </a:solidFill>
                <a:latin typeface="Arial" pitchFamily="34" charset="0"/>
                <a:cs typeface="Arial" pitchFamily="34" charset="0"/>
              </a:rPr>
              <a:t> Antivirus sur postes de travail et équipements mobiles.</a:t>
            </a:r>
          </a:p>
          <a:p>
            <a:pPr>
              <a:buFont typeface="Arial" pitchFamily="34" charset="0"/>
              <a:buChar char="•"/>
            </a:pPr>
            <a:endParaRPr lang="fr-FR" sz="9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a:t>
            </a:r>
            <a:r>
              <a:rPr lang="fr-FR" sz="1200" b="1" dirty="0" smtClean="0">
                <a:solidFill>
                  <a:srgbClr val="7030A0"/>
                </a:solidFill>
                <a:latin typeface="Arial" pitchFamily="34" charset="0"/>
                <a:cs typeface="Arial" pitchFamily="34" charset="0"/>
              </a:rPr>
              <a:t>Principe de moindre privilège</a:t>
            </a:r>
            <a:r>
              <a:rPr lang="fr-FR" sz="1200" dirty="0" smtClean="0">
                <a:solidFill>
                  <a:schemeClr val="tx2"/>
                </a:solidFill>
                <a:latin typeface="Arial" pitchFamily="34" charset="0"/>
                <a:cs typeface="Arial" pitchFamily="34" charset="0"/>
              </a:rPr>
              <a:t>: pas de droits Administrateurs locaux par défaut pour les utilisateurs standards.</a:t>
            </a:r>
          </a:p>
          <a:p>
            <a:r>
              <a:rPr lang="fr-FR" sz="900" dirty="0" smtClean="0">
                <a:solidFill>
                  <a:schemeClr val="tx2"/>
                </a:solidFill>
                <a:latin typeface="Arial" pitchFamily="34" charset="0"/>
                <a:cs typeface="Arial" pitchFamily="34" charset="0"/>
              </a:rPr>
              <a:t/>
            </a:r>
            <a:br>
              <a:rPr lang="fr-FR" sz="900" dirty="0" smtClean="0">
                <a:solidFill>
                  <a:schemeClr val="tx2"/>
                </a:solidFill>
                <a:latin typeface="Arial" pitchFamily="34" charset="0"/>
                <a:cs typeface="Arial" pitchFamily="34" charset="0"/>
              </a:rPr>
            </a:br>
            <a:r>
              <a:rPr lang="fr-FR" sz="1200" u="sng" dirty="0" smtClean="0">
                <a:solidFill>
                  <a:schemeClr val="tx2"/>
                </a:solidFill>
                <a:latin typeface="Arial" pitchFamily="34" charset="0"/>
                <a:cs typeface="Arial" pitchFamily="34" charset="0"/>
              </a:rPr>
              <a:t>Processus:</a:t>
            </a:r>
          </a:p>
          <a:p>
            <a:pPr>
              <a:buFont typeface="Arial" pitchFamily="34" charset="0"/>
              <a:buChar char="•"/>
            </a:pPr>
            <a:r>
              <a:rPr lang="fr-FR" sz="1200" dirty="0" smtClean="0">
                <a:solidFill>
                  <a:schemeClr val="tx2"/>
                </a:solidFill>
                <a:latin typeface="Arial" pitchFamily="34" charset="0"/>
                <a:cs typeface="Arial" pitchFamily="34" charset="0"/>
              </a:rPr>
              <a:t> Processus de surveillance des alertes (contrôles détectifs en cas de non-mise à jour).</a:t>
            </a:r>
            <a:br>
              <a:rPr lang="fr-FR" sz="1200" dirty="0" smtClean="0">
                <a:solidFill>
                  <a:schemeClr val="tx2"/>
                </a:solidFill>
                <a:latin typeface="Arial" pitchFamily="34" charset="0"/>
                <a:cs typeface="Arial" pitchFamily="34" charset="0"/>
              </a:rPr>
            </a:br>
            <a:endParaRPr lang="fr-FR" sz="6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Remontée des alertes.</a:t>
            </a:r>
            <a:br>
              <a:rPr lang="fr-FR" sz="1200" dirty="0" smtClean="0">
                <a:solidFill>
                  <a:schemeClr val="tx2"/>
                </a:solidFill>
                <a:latin typeface="Arial" pitchFamily="34" charset="0"/>
                <a:cs typeface="Arial" pitchFamily="34" charset="0"/>
              </a:rPr>
            </a:br>
            <a:endParaRPr lang="fr-FR" sz="8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Politique de sécurité et sensibilisation des utilisateurs.</a:t>
            </a:r>
          </a:p>
        </p:txBody>
      </p:sp>
      <p:sp>
        <p:nvSpPr>
          <p:cNvPr id="9" name="Right Brace 8"/>
          <p:cNvSpPr/>
          <p:nvPr/>
        </p:nvSpPr>
        <p:spPr>
          <a:xfrm>
            <a:off x="6372200" y="4352910"/>
            <a:ext cx="144016" cy="57606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0" name="Rectangle 9"/>
          <p:cNvSpPr/>
          <p:nvPr/>
        </p:nvSpPr>
        <p:spPr>
          <a:xfrm>
            <a:off x="6588224" y="4293096"/>
            <a:ext cx="1800200" cy="707886"/>
          </a:xfrm>
          <a:prstGeom prst="rect">
            <a:avLst/>
          </a:prstGeom>
        </p:spPr>
        <p:txBody>
          <a:bodyPr wrap="square">
            <a:spAutoFit/>
          </a:bodyPr>
          <a:lstStyle/>
          <a:p>
            <a:r>
              <a:rPr lang="fr-FR" sz="1000" dirty="0" smtClean="0">
                <a:solidFill>
                  <a:srgbClr val="002776"/>
                </a:solidFill>
                <a:latin typeface="Arial" pitchFamily="34" charset="0"/>
                <a:cs typeface="Arial" pitchFamily="34" charset="0"/>
              </a:rPr>
              <a:t>Assurer au minimum </a:t>
            </a:r>
            <a:r>
              <a:rPr lang="fr-FR" sz="1000" u="sng" dirty="0" smtClean="0">
                <a:solidFill>
                  <a:srgbClr val="002776"/>
                </a:solidFill>
                <a:latin typeface="Arial" pitchFamily="34" charset="0"/>
                <a:cs typeface="Arial" pitchFamily="34" charset="0"/>
              </a:rPr>
              <a:t>deux</a:t>
            </a:r>
            <a:r>
              <a:rPr lang="fr-FR" sz="1000" dirty="0" smtClean="0">
                <a:solidFill>
                  <a:srgbClr val="002776"/>
                </a:solidFill>
                <a:latin typeface="Arial" pitchFamily="34" charset="0"/>
                <a:cs typeface="Arial" pitchFamily="34" charset="0"/>
              </a:rPr>
              <a:t> niveaux de contrôle pour les fichiers en provenance de l’Internet.</a:t>
            </a:r>
            <a:endParaRPr lang="fr-CH" sz="1200"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Protection antivirus / anti-malware:</a:t>
            </a:r>
            <a:endParaRPr lang="fr-FR" sz="400" b="1" dirty="0"/>
          </a:p>
          <a:p>
            <a:pPr lvl="2" eaLnBrk="1" hangingPunct="1">
              <a:buNone/>
              <a:defRPr/>
            </a:pPr>
            <a:endParaRPr lang="fr-FR" sz="1200" dirty="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smtClean="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10" name="Rectangle 9"/>
          <p:cNvSpPr/>
          <p:nvPr/>
        </p:nvSpPr>
        <p:spPr>
          <a:xfrm>
            <a:off x="6732240" y="980728"/>
            <a:ext cx="1944216" cy="400110"/>
          </a:xfrm>
          <a:prstGeom prst="rect">
            <a:avLst/>
          </a:prstGeom>
        </p:spPr>
        <p:txBody>
          <a:bodyPr wrap="square">
            <a:spAutoFit/>
          </a:bodyPr>
          <a:lstStyle/>
          <a:p>
            <a:r>
              <a:rPr lang="fr-FR" sz="1000" dirty="0" smtClean="0">
                <a:solidFill>
                  <a:srgbClr val="002776"/>
                </a:solidFill>
                <a:latin typeface="Arial" pitchFamily="34" charset="0"/>
                <a:cs typeface="Arial" pitchFamily="34" charset="0"/>
              </a:rPr>
              <a:t>Exemple de </a:t>
            </a:r>
            <a:r>
              <a:rPr lang="fr-FR" sz="1000" b="1" dirty="0" smtClean="0">
                <a:solidFill>
                  <a:schemeClr val="accent1">
                    <a:lumMod val="60000"/>
                    <a:lumOff val="40000"/>
                  </a:schemeClr>
                </a:solidFill>
                <a:latin typeface="Arial" pitchFamily="34" charset="0"/>
                <a:cs typeface="Arial" pitchFamily="34" charset="0"/>
              </a:rPr>
              <a:t>protection à jour </a:t>
            </a:r>
            <a:r>
              <a:rPr lang="fr-FR" sz="1000" dirty="0" smtClean="0">
                <a:solidFill>
                  <a:srgbClr val="002776"/>
                </a:solidFill>
                <a:latin typeface="Arial" pitchFamily="34" charset="0"/>
                <a:cs typeface="Arial" pitchFamily="34" charset="0"/>
              </a:rPr>
              <a:t>sur un poste de travail.</a:t>
            </a:r>
            <a:endParaRPr lang="fr-CH" sz="1200" dirty="0"/>
          </a:p>
        </p:txBody>
      </p:sp>
      <p:pic>
        <p:nvPicPr>
          <p:cNvPr id="135170" name="Picture 2"/>
          <p:cNvPicPr>
            <a:picLocks noChangeAspect="1" noChangeArrowheads="1"/>
          </p:cNvPicPr>
          <p:nvPr/>
        </p:nvPicPr>
        <p:blipFill>
          <a:blip r:embed="rId3" cstate="print"/>
          <a:srcRect/>
          <a:stretch>
            <a:fillRect/>
          </a:stretch>
        </p:blipFill>
        <p:spPr bwMode="auto">
          <a:xfrm>
            <a:off x="539552" y="1556792"/>
            <a:ext cx="7578427" cy="4640354"/>
          </a:xfrm>
          <a:prstGeom prst="rect">
            <a:avLst/>
          </a:prstGeom>
          <a:noFill/>
          <a:ln w="9525">
            <a:noFill/>
            <a:miter lim="800000"/>
            <a:headEnd/>
            <a:tailEnd/>
          </a:ln>
        </p:spPr>
      </p:pic>
      <p:cxnSp>
        <p:nvCxnSpPr>
          <p:cNvPr id="12" name="Straight Arrow Connector 11"/>
          <p:cNvCxnSpPr/>
          <p:nvPr/>
        </p:nvCxnSpPr>
        <p:spPr>
          <a:xfrm flipH="1">
            <a:off x="5652120" y="1196752"/>
            <a:ext cx="1152128" cy="25202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#1 – </a:t>
            </a:r>
            <a:r>
              <a:rPr lang="en-GB" sz="1800" dirty="0" smtClean="0">
                <a:solidFill>
                  <a:schemeClr val="accent1">
                    <a:lumMod val="60000"/>
                    <a:lumOff val="40000"/>
                  </a:schemeClr>
                </a:solidFill>
              </a:rPr>
              <a:t>“need-to-know ” / “least privilege”</a:t>
            </a:r>
            <a:endParaRPr lang="en-GB"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Principe de base : </a:t>
            </a:r>
          </a:p>
          <a:p>
            <a:pPr lvl="2" eaLnBrk="1" hangingPunct="1">
              <a:defRPr/>
            </a:pPr>
            <a:r>
              <a:rPr lang="fr-FR" sz="1200" b="1" dirty="0" smtClean="0">
                <a:latin typeface="Arial" pitchFamily="34" charset="0"/>
                <a:cs typeface="Arial" pitchFamily="34" charset="0"/>
              </a:rPr>
              <a:t>Tout accès à l’information doit être justifié par un besoin raisonnable (« selon les besoins »)</a:t>
            </a:r>
          </a:p>
          <a:p>
            <a:pPr lvl="3" eaLnBrk="1" hangingPunct="1">
              <a:defRPr/>
            </a:pPr>
            <a:r>
              <a:rPr lang="fr-FR" sz="1200" dirty="0" smtClean="0"/>
              <a:t>En ligne avec la Classification de l’Information (notion d’habilitation).</a:t>
            </a:r>
          </a:p>
          <a:p>
            <a:pPr lvl="3" eaLnBrk="1" hangingPunct="1">
              <a:defRPr/>
            </a:pPr>
            <a:r>
              <a:rPr lang="fr-FR" sz="1200" dirty="0" smtClean="0"/>
              <a:t>En ligne avec les besoins Métier.</a:t>
            </a:r>
            <a:br>
              <a:rPr lang="fr-FR" sz="1200" dirty="0" smtClean="0"/>
            </a:br>
            <a:endParaRPr lang="fr-FR" sz="1200" dirty="0" smtClean="0"/>
          </a:p>
          <a:p>
            <a:pPr lvl="2" eaLnBrk="1" hangingPunct="1">
              <a:defRPr/>
            </a:pPr>
            <a:r>
              <a:rPr lang="fr-FR" sz="1200" b="1" dirty="0" smtClean="0">
                <a:latin typeface="Arial" pitchFamily="34" charset="0"/>
                <a:cs typeface="Arial" pitchFamily="34" charset="0"/>
              </a:rPr>
              <a:t>Par défaut, l’accès doit être restreint, supervisé ou non-autorisé.</a:t>
            </a:r>
            <a:endParaRPr lang="fr-FR" sz="1200" b="1" dirty="0">
              <a:latin typeface="Arial" pitchFamily="34" charset="0"/>
              <a:cs typeface="Arial" pitchFamily="34" charset="0"/>
            </a:endParaRPr>
          </a:p>
          <a:p>
            <a:pPr lvl="3" eaLnBrk="1" hangingPunct="1">
              <a:defRPr/>
            </a:pPr>
            <a:r>
              <a:rPr lang="fr-FR" sz="1200" dirty="0" smtClean="0"/>
              <a:t>Mesures organisationnelles</a:t>
            </a:r>
          </a:p>
          <a:p>
            <a:pPr lvl="3" eaLnBrk="1" hangingPunct="1">
              <a:defRPr/>
            </a:pPr>
            <a:r>
              <a:rPr lang="fr-FR" sz="1200" dirty="0" smtClean="0"/>
              <a:t>Restrictions techniques (« principe du moindre privilège »)</a:t>
            </a:r>
            <a:endParaRPr lang="fr-FR" sz="1200" dirty="0"/>
          </a:p>
          <a:p>
            <a:pPr lvl="3" eaLnBrk="1" hangingPunct="1">
              <a:defRPr/>
            </a:pPr>
            <a:endParaRPr lang="fr-FR" sz="400" b="1" dirty="0"/>
          </a:p>
          <a:p>
            <a:pPr lvl="3" eaLnBrk="1" hangingPunct="1">
              <a:buNone/>
              <a:defRPr/>
            </a:pPr>
            <a:r>
              <a:rPr lang="fr-FR" sz="1200" dirty="0" smtClean="0"/>
              <a:t/>
            </a:r>
            <a:br>
              <a:rPr lang="fr-FR" sz="1200" dirty="0" smtClean="0"/>
            </a:br>
            <a:endParaRPr lang="fr-FR" sz="1200" dirty="0" smtClean="0"/>
          </a:p>
          <a:p>
            <a:pPr lvl="3" eaLnBrk="1" hangingPunct="1">
              <a:buNone/>
              <a:defRPr/>
            </a:pPr>
            <a:endParaRPr lang="fr-FR" sz="1200" dirty="0" smtClean="0"/>
          </a:p>
          <a:p>
            <a:pPr lvl="2" eaLnBrk="1" hangingPunct="1">
              <a:defRPr/>
            </a:pPr>
            <a:endParaRPr lang="fr-FR" sz="1200" dirty="0"/>
          </a:p>
          <a:p>
            <a:pPr lvl="1" eaLnBrk="1" hangingPunct="1">
              <a:buNone/>
              <a:defRPr/>
            </a:pPr>
            <a:r>
              <a:rPr lang="fr-FR" sz="1200" dirty="0" smtClean="0"/>
              <a:t>	</a:t>
            </a:r>
          </a:p>
        </p:txBody>
      </p:sp>
      <p:sp>
        <p:nvSpPr>
          <p:cNvPr id="6" name="TextBox 5"/>
          <p:cNvSpPr txBox="1"/>
          <p:nvPr/>
        </p:nvSpPr>
        <p:spPr>
          <a:xfrm>
            <a:off x="467544" y="3212976"/>
            <a:ext cx="108012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CH" sz="1200" b="1" dirty="0" smtClean="0">
                <a:solidFill>
                  <a:srgbClr val="002776"/>
                </a:solidFill>
                <a:cs typeface="Arial" pitchFamily="34" charset="0"/>
              </a:rPr>
              <a:t>Exemples</a:t>
            </a:r>
            <a:endParaRPr lang="fr-CH" sz="1200" dirty="0">
              <a:solidFill>
                <a:srgbClr val="002776"/>
              </a:solidFill>
              <a:cs typeface="Arial"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3" cstate="print"/>
          <a:srcRect/>
          <a:stretch>
            <a:fillRect/>
          </a:stretch>
        </p:blipFill>
        <p:spPr bwMode="auto">
          <a:xfrm>
            <a:off x="539552" y="1556792"/>
            <a:ext cx="7794451" cy="4772628"/>
          </a:xfrm>
          <a:prstGeom prst="rect">
            <a:avLst/>
          </a:prstGeom>
          <a:noFill/>
          <a:ln w="9525">
            <a:noFill/>
            <a:miter lim="800000"/>
            <a:headEnd/>
            <a:tailEnd/>
          </a:ln>
        </p:spPr>
      </p:pic>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Protection antivirus / anti-malware:</a:t>
            </a:r>
            <a:endParaRPr lang="fr-FR" sz="400" b="1" dirty="0"/>
          </a:p>
          <a:p>
            <a:pPr lvl="2" eaLnBrk="1" hangingPunct="1">
              <a:buNone/>
              <a:defRPr/>
            </a:pPr>
            <a:endParaRPr lang="fr-FR" sz="1200" dirty="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smtClean="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10" name="Rectangle 9"/>
          <p:cNvSpPr/>
          <p:nvPr/>
        </p:nvSpPr>
        <p:spPr>
          <a:xfrm>
            <a:off x="6732240" y="980728"/>
            <a:ext cx="1800200" cy="400110"/>
          </a:xfrm>
          <a:prstGeom prst="rect">
            <a:avLst/>
          </a:prstGeom>
        </p:spPr>
        <p:txBody>
          <a:bodyPr wrap="square">
            <a:spAutoFit/>
          </a:bodyPr>
          <a:lstStyle/>
          <a:p>
            <a:r>
              <a:rPr lang="fr-FR" sz="1000" dirty="0" smtClean="0">
                <a:solidFill>
                  <a:srgbClr val="002776"/>
                </a:solidFill>
                <a:latin typeface="Arial" pitchFamily="34" charset="0"/>
                <a:cs typeface="Arial" pitchFamily="34" charset="0"/>
              </a:rPr>
              <a:t>Droits d’accès limités pour un utilisateur standard.</a:t>
            </a:r>
            <a:endParaRPr lang="fr-CH" sz="1200" dirty="0"/>
          </a:p>
        </p:txBody>
      </p:sp>
      <p:cxnSp>
        <p:nvCxnSpPr>
          <p:cNvPr id="12" name="Straight Arrow Connector 11"/>
          <p:cNvCxnSpPr/>
          <p:nvPr/>
        </p:nvCxnSpPr>
        <p:spPr>
          <a:xfrm flipH="1">
            <a:off x="6948264" y="1412776"/>
            <a:ext cx="288032" cy="13681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203848" y="5157192"/>
            <a:ext cx="5760640" cy="1368152"/>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fr-CH">
              <a:solidFill>
                <a:srgbClr val="000000"/>
              </a:solidFill>
            </a:endParaRPr>
          </a:p>
        </p:txBody>
      </p:sp>
      <p:sp>
        <p:nvSpPr>
          <p:cNvPr id="11" name="Rectangle 10"/>
          <p:cNvSpPr/>
          <p:nvPr/>
        </p:nvSpPr>
        <p:spPr>
          <a:xfrm>
            <a:off x="3203848" y="2276873"/>
            <a:ext cx="5760640" cy="290079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182223" lvl="1" indent="-182223" defTabSz="913964" fontAlgn="base">
              <a:spcBef>
                <a:spcPct val="0"/>
              </a:spcBef>
              <a:spcAft>
                <a:spcPts val="269"/>
              </a:spcAft>
              <a:defRPr/>
            </a:pPr>
            <a:r>
              <a:rPr lang="fr-FR" sz="1600" b="1" u="sng" dirty="0">
                <a:solidFill>
                  <a:srgbClr val="002776"/>
                </a:solidFill>
              </a:rPr>
              <a:t>Mesures de contrôle:</a:t>
            </a: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p:txBody>
      </p:sp>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5319315" cy="5285581"/>
          </a:xfrm>
        </p:spPr>
        <p:txBody>
          <a:bodyPr/>
          <a:lstStyle/>
          <a:p>
            <a:pPr lvl="1" eaLnBrk="1" hangingPunct="1">
              <a:defRPr/>
            </a:pPr>
            <a:r>
              <a:rPr lang="fr-FR" sz="1600" b="1" dirty="0" smtClean="0"/>
              <a:t>Contrôles des médias amovibles:</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buFont typeface="Wingdings" pitchFamily="2" charset="2"/>
              <a:buChar char="Ø"/>
              <a:defRPr/>
            </a:pPr>
            <a:r>
              <a:rPr lang="fr-FR" sz="1600" b="1" dirty="0" smtClean="0"/>
              <a:t>Ports USB</a:t>
            </a:r>
          </a:p>
          <a:p>
            <a:pPr lvl="1" eaLnBrk="1" hangingPunct="1">
              <a:buFont typeface="Wingdings" pitchFamily="2" charset="2"/>
              <a:buChar char="Ø"/>
              <a:defRPr/>
            </a:pPr>
            <a:endParaRPr lang="fr-FR" sz="1600" b="1" dirty="0"/>
          </a:p>
          <a:p>
            <a:pPr lvl="1" eaLnBrk="1" hangingPunct="1">
              <a:buFont typeface="Wingdings" pitchFamily="2" charset="2"/>
              <a:buChar char="Ø"/>
              <a:defRPr/>
            </a:pPr>
            <a:r>
              <a:rPr lang="fr-FR" sz="1600" b="1" dirty="0" smtClean="0"/>
              <a:t>Ports </a:t>
            </a:r>
            <a:r>
              <a:rPr lang="fr-FR" sz="1600" b="1" dirty="0" err="1" smtClean="0"/>
              <a:t>Firewire</a:t>
            </a:r>
            <a:endParaRPr lang="fr-FR" sz="1600" b="1" dirty="0" smtClean="0"/>
          </a:p>
          <a:p>
            <a:pPr lvl="1" eaLnBrk="1" hangingPunct="1">
              <a:buFont typeface="Wingdings" pitchFamily="2" charset="2"/>
              <a:buChar char="Ø"/>
              <a:defRPr/>
            </a:pPr>
            <a:endParaRPr lang="fr-FR" sz="1600" b="1" dirty="0"/>
          </a:p>
          <a:p>
            <a:pPr lvl="1" eaLnBrk="1" hangingPunct="1">
              <a:buFont typeface="Wingdings" pitchFamily="2" charset="2"/>
              <a:buChar char="Ø"/>
              <a:defRPr/>
            </a:pPr>
            <a:r>
              <a:rPr lang="fr-FR" sz="1600" b="1" dirty="0" smtClean="0"/>
              <a:t>Lecteurs de cartes SD</a:t>
            </a:r>
          </a:p>
          <a:p>
            <a:pPr lvl="1" eaLnBrk="1" hangingPunct="1">
              <a:buFont typeface="Wingdings" pitchFamily="2" charset="2"/>
              <a:buChar char="Ø"/>
              <a:defRPr/>
            </a:pPr>
            <a:endParaRPr lang="fr-FR" sz="1600" b="1" dirty="0"/>
          </a:p>
          <a:p>
            <a:pPr lvl="1" eaLnBrk="1" hangingPunct="1">
              <a:buFont typeface="Wingdings" pitchFamily="2" charset="2"/>
              <a:buChar char="Ø"/>
              <a:defRPr/>
            </a:pPr>
            <a:r>
              <a:rPr lang="fr-FR" sz="1600" b="1" dirty="0" smtClean="0"/>
              <a:t>Graveur DVD</a:t>
            </a:r>
          </a:p>
          <a:p>
            <a:pPr lvl="1" eaLnBrk="1" hangingPunct="1">
              <a:buFont typeface="Wingdings" pitchFamily="2" charset="2"/>
              <a:buChar char="Ø"/>
              <a:defRPr/>
            </a:pPr>
            <a:endParaRPr lang="fr-FR" sz="1600" b="1" dirty="0"/>
          </a:p>
          <a:p>
            <a:pPr lvl="1" eaLnBrk="1" hangingPunct="1">
              <a:buFont typeface="Wingdings" pitchFamily="2" charset="2"/>
              <a:buChar char="Ø"/>
              <a:defRPr/>
            </a:pPr>
            <a:r>
              <a:rPr lang="fr-FR" sz="1600" b="1" dirty="0" smtClean="0"/>
              <a:t>Wifi</a:t>
            </a:r>
            <a:br>
              <a:rPr lang="fr-FR" sz="1600" b="1" dirty="0" smtClean="0"/>
            </a:br>
            <a:endParaRPr lang="fr-FR" sz="400" b="1" dirty="0"/>
          </a:p>
          <a:p>
            <a:pPr lvl="2" eaLnBrk="1" hangingPunct="1">
              <a:buNone/>
              <a:defRPr/>
            </a:pPr>
            <a:endParaRPr lang="fr-FR" sz="1200" dirty="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smtClean="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10" name="Rectangle 9"/>
          <p:cNvSpPr/>
          <p:nvPr/>
        </p:nvSpPr>
        <p:spPr>
          <a:xfrm>
            <a:off x="3779912" y="2564904"/>
            <a:ext cx="4536504" cy="246221"/>
          </a:xfrm>
          <a:prstGeom prst="rect">
            <a:avLst/>
          </a:prstGeom>
        </p:spPr>
        <p:txBody>
          <a:bodyPr wrap="square">
            <a:spAutoFit/>
          </a:bodyPr>
          <a:lstStyle/>
          <a:p>
            <a:r>
              <a:rPr lang="fr-FR" sz="1000" dirty="0">
                <a:solidFill>
                  <a:srgbClr val="002776"/>
                </a:solidFill>
                <a:cs typeface="Arial" pitchFamily="34" charset="0"/>
              </a:rPr>
              <a:t>Exemple: Blocage des périphériques par Stratégie de Groupe (Windows 7)</a:t>
            </a:r>
            <a:endParaRPr lang="fr-CH" sz="1200" dirty="0">
              <a:solidFill>
                <a:srgbClr val="000000"/>
              </a:solidFill>
            </a:endParaRPr>
          </a:p>
        </p:txBody>
      </p:sp>
      <p:sp>
        <p:nvSpPr>
          <p:cNvPr id="7" name="TextBox 6"/>
          <p:cNvSpPr txBox="1"/>
          <p:nvPr/>
        </p:nvSpPr>
        <p:spPr>
          <a:xfrm>
            <a:off x="755576" y="1556792"/>
            <a:ext cx="352839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a:solidFill>
                  <a:srgbClr val="002776"/>
                </a:solidFill>
                <a:cs typeface="Arial" pitchFamily="34" charset="0"/>
              </a:rPr>
              <a:t>Quizz: quels périphériques locaux de sortie de données sur un poste de travail ou PC portable standard?</a:t>
            </a:r>
            <a:endParaRPr lang="fr-CH" sz="1200" dirty="0">
              <a:solidFill>
                <a:srgbClr val="002776"/>
              </a:solidFill>
              <a:cs typeface="Arial" pitchFamily="34" charset="0"/>
            </a:endParaRPr>
          </a:p>
        </p:txBody>
      </p:sp>
      <p:pic>
        <p:nvPicPr>
          <p:cNvPr id="138242" name="Picture 2"/>
          <p:cNvPicPr>
            <a:picLocks noChangeAspect="1" noChangeArrowheads="1"/>
          </p:cNvPicPr>
          <p:nvPr/>
        </p:nvPicPr>
        <p:blipFill>
          <a:blip r:embed="rId3" cstate="print"/>
          <a:srcRect/>
          <a:stretch>
            <a:fillRect/>
          </a:stretch>
        </p:blipFill>
        <p:spPr bwMode="auto">
          <a:xfrm>
            <a:off x="3419872" y="5301208"/>
            <a:ext cx="2086912" cy="1024906"/>
          </a:xfrm>
          <a:prstGeom prst="rect">
            <a:avLst/>
          </a:prstGeom>
          <a:noFill/>
        </p:spPr>
      </p:pic>
      <p:pic>
        <p:nvPicPr>
          <p:cNvPr id="138243" name="Picture 3"/>
          <p:cNvPicPr>
            <a:picLocks noChangeAspect="1" noChangeArrowheads="1"/>
          </p:cNvPicPr>
          <p:nvPr/>
        </p:nvPicPr>
        <p:blipFill>
          <a:blip r:embed="rId4" cstate="print"/>
          <a:srcRect/>
          <a:stretch>
            <a:fillRect/>
          </a:stretch>
        </p:blipFill>
        <p:spPr bwMode="auto">
          <a:xfrm>
            <a:off x="3563888" y="2924944"/>
            <a:ext cx="5049565" cy="2142636"/>
          </a:xfrm>
          <a:prstGeom prst="rect">
            <a:avLst/>
          </a:prstGeom>
          <a:noFill/>
          <a:ln w="9525">
            <a:noFill/>
            <a:miter lim="800000"/>
            <a:headEnd/>
            <a:tailEnd/>
          </a:ln>
        </p:spPr>
      </p:pic>
      <p:cxnSp>
        <p:nvCxnSpPr>
          <p:cNvPr id="14" name="Straight Arrow Connector 13"/>
          <p:cNvCxnSpPr/>
          <p:nvPr/>
        </p:nvCxnSpPr>
        <p:spPr>
          <a:xfrm>
            <a:off x="6588224" y="2780928"/>
            <a:ext cx="1224136" cy="1008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508104" y="5517232"/>
            <a:ext cx="1944216" cy="707886"/>
          </a:xfrm>
          <a:prstGeom prst="rect">
            <a:avLst/>
          </a:prstGeom>
        </p:spPr>
        <p:txBody>
          <a:bodyPr wrap="square">
            <a:spAutoFit/>
          </a:bodyPr>
          <a:lstStyle/>
          <a:p>
            <a:r>
              <a:rPr lang="fr-FR" sz="1000" dirty="0">
                <a:solidFill>
                  <a:srgbClr val="002776"/>
                </a:solidFill>
                <a:cs typeface="Arial" pitchFamily="34" charset="0"/>
              </a:rPr>
              <a:t>Clés USB sécurisées</a:t>
            </a:r>
            <a:br>
              <a:rPr lang="fr-FR" sz="1000" dirty="0">
                <a:solidFill>
                  <a:srgbClr val="002776"/>
                </a:solidFill>
                <a:cs typeface="Arial" pitchFamily="34" charset="0"/>
              </a:rPr>
            </a:br>
            <a:r>
              <a:rPr lang="fr-FR" sz="1000" dirty="0">
                <a:solidFill>
                  <a:srgbClr val="002776"/>
                </a:solidFill>
                <a:cs typeface="Arial" pitchFamily="34" charset="0"/>
              </a:rPr>
              <a:t>(</a:t>
            </a:r>
            <a:r>
              <a:rPr lang="fr-FR" sz="1000" dirty="0" err="1">
                <a:solidFill>
                  <a:srgbClr val="002776"/>
                </a:solidFill>
                <a:cs typeface="Arial" pitchFamily="34" charset="0"/>
              </a:rPr>
              <a:t>ici:Ironkey</a:t>
            </a:r>
            <a:r>
              <a:rPr lang="fr-FR" sz="1000" dirty="0">
                <a:solidFill>
                  <a:srgbClr val="002776"/>
                </a:solidFill>
                <a:cs typeface="Arial" pitchFamily="34" charset="0"/>
              </a:rPr>
              <a:t> </a:t>
            </a:r>
            <a:br>
              <a:rPr lang="fr-FR" sz="1000" dirty="0">
                <a:solidFill>
                  <a:srgbClr val="002776"/>
                </a:solidFill>
                <a:cs typeface="Arial" pitchFamily="34" charset="0"/>
              </a:rPr>
            </a:br>
            <a:r>
              <a:rPr lang="fr-FR" sz="1000" dirty="0">
                <a:solidFill>
                  <a:srgbClr val="002776"/>
                </a:solidFill>
                <a:cs typeface="Arial" pitchFamily="34" charset="0"/>
              </a:rPr>
              <a:t>      et </a:t>
            </a:r>
          </a:p>
          <a:p>
            <a:r>
              <a:rPr lang="fr-FR" sz="1000" dirty="0">
                <a:solidFill>
                  <a:srgbClr val="002776"/>
                </a:solidFill>
                <a:cs typeface="Arial" pitchFamily="34" charset="0"/>
              </a:rPr>
              <a:t>           Kingston </a:t>
            </a:r>
            <a:r>
              <a:rPr lang="fr-FR" sz="1000" dirty="0" err="1">
                <a:solidFill>
                  <a:srgbClr val="002776"/>
                </a:solidFill>
                <a:cs typeface="Arial" pitchFamily="34" charset="0"/>
              </a:rPr>
              <a:t>DataTraveller</a:t>
            </a:r>
            <a:r>
              <a:rPr lang="fr-FR" sz="1000" dirty="0">
                <a:solidFill>
                  <a:srgbClr val="002776"/>
                </a:solidFill>
                <a:cs typeface="Arial" pitchFamily="34" charset="0"/>
              </a:rPr>
              <a:t>)</a:t>
            </a:r>
            <a:endParaRPr lang="fr-CH" sz="1200" dirty="0">
              <a:solidFill>
                <a:srgbClr val="000000"/>
              </a:solidFill>
            </a:endParaRPr>
          </a:p>
        </p:txBody>
      </p:sp>
      <p:pic>
        <p:nvPicPr>
          <p:cNvPr id="138245" name="Picture 5"/>
          <p:cNvPicPr>
            <a:picLocks noChangeAspect="1" noChangeArrowheads="1"/>
          </p:cNvPicPr>
          <p:nvPr/>
        </p:nvPicPr>
        <p:blipFill>
          <a:blip r:embed="rId5" cstate="print"/>
          <a:srcRect/>
          <a:stretch>
            <a:fillRect/>
          </a:stretch>
        </p:blipFill>
        <p:spPr bwMode="auto">
          <a:xfrm>
            <a:off x="7452320" y="5229200"/>
            <a:ext cx="1376847" cy="1283222"/>
          </a:xfrm>
          <a:prstGeom prst="rect">
            <a:avLst/>
          </a:prstGeom>
          <a:noFill/>
        </p:spPr>
      </p:pic>
    </p:spTree>
    <p:extLst>
      <p:ext uri="{BB962C8B-B14F-4D97-AF65-F5344CB8AC3E}">
        <p14:creationId xmlns:p14="http://schemas.microsoft.com/office/powerpoint/2010/main" val="42997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7" end="7"/>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xEl>
                                              <p:pRg st="9" end="9"/>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11" end="1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3824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3824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38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0" grpId="0"/>
      <p:bldP spid="7" grpId="0" animBg="1"/>
      <p:bldP spid="1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2411760" y="2569398"/>
            <a:ext cx="4405373" cy="1323439"/>
          </a:xfrm>
          <a:prstGeom prst="rect">
            <a:avLst/>
          </a:prstGeom>
        </p:spPr>
        <p:txBody>
          <a:bodyPr wrap="none">
            <a:spAutoFit/>
          </a:bodyPr>
          <a:lstStyle/>
          <a:p>
            <a:r>
              <a:rPr lang="fr-CH" sz="8000" b="1" dirty="0">
                <a:solidFill>
                  <a:srgbClr val="002776">
                    <a:lumMod val="60000"/>
                    <a:lumOff val="40000"/>
                  </a:srgbClr>
                </a:solidFill>
                <a:ea typeface="+mj-ea"/>
                <a:cs typeface="+mj-cs"/>
              </a:rPr>
              <a:t>Réseaux</a:t>
            </a:r>
            <a:endParaRPr lang="fr-FR" sz="8000" dirty="0"/>
          </a:p>
        </p:txBody>
      </p:sp>
    </p:spTree>
    <p:extLst>
      <p:ext uri="{BB962C8B-B14F-4D97-AF65-F5344CB8AC3E}">
        <p14:creationId xmlns:p14="http://schemas.microsoft.com/office/powerpoint/2010/main" val="33373116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Fonctions clé d’un réseau informatique:</a:t>
            </a:r>
          </a:p>
          <a:p>
            <a:pPr lvl="2" eaLnBrk="1" hangingPunct="1">
              <a:defRPr/>
            </a:pPr>
            <a:r>
              <a:rPr lang="fr-FR" sz="1200" b="1" dirty="0" smtClean="0">
                <a:latin typeface="Arial" pitchFamily="34" charset="0"/>
                <a:cs typeface="Arial" pitchFamily="34" charset="0"/>
              </a:rPr>
              <a:t>Partage des ressources (sur un mode généralement client-serveur):</a:t>
            </a:r>
          </a:p>
          <a:p>
            <a:pPr lvl="3" eaLnBrk="1" hangingPunct="1">
              <a:defRPr/>
            </a:pPr>
            <a:r>
              <a:rPr lang="fr-FR" sz="1200" dirty="0" smtClean="0"/>
              <a:t>Partage d’infrastructure (ex: imprimantes, systèmes de sauvegarde, etc.) </a:t>
            </a:r>
          </a:p>
          <a:p>
            <a:pPr lvl="3" eaLnBrk="1" hangingPunct="1">
              <a:defRPr/>
            </a:pPr>
            <a:r>
              <a:rPr lang="fr-FR" sz="1200" dirty="0" smtClean="0"/>
              <a:t>Partage d’informations (ex: fichiers clients, état des stocks, rapports financiers, etc.)</a:t>
            </a:r>
            <a:endParaRPr lang="fr-FR" sz="1200" dirty="0"/>
          </a:p>
          <a:p>
            <a:pPr lvl="3" eaLnBrk="1" hangingPunct="1">
              <a:defRPr/>
            </a:pPr>
            <a:endParaRPr lang="fr-FR" sz="1200" dirty="0"/>
          </a:p>
          <a:p>
            <a:pPr lvl="2" eaLnBrk="1" hangingPunct="1">
              <a:defRPr/>
            </a:pPr>
            <a:r>
              <a:rPr lang="fr-FR" sz="1200" b="1" dirty="0" smtClean="0">
                <a:latin typeface="Arial" pitchFamily="34" charset="0"/>
                <a:cs typeface="Arial" pitchFamily="34" charset="0"/>
              </a:rPr>
              <a:t>Moyen de communication </a:t>
            </a:r>
            <a:r>
              <a:rPr lang="fr-FR" sz="1200" dirty="0" smtClean="0">
                <a:latin typeface="Arial" pitchFamily="34" charset="0"/>
                <a:cs typeface="Arial" pitchFamily="34" charset="0"/>
              </a:rPr>
              <a:t>(ex: m</a:t>
            </a:r>
            <a:r>
              <a:rPr lang="fr-FR" sz="1200" dirty="0" smtClean="0"/>
              <a:t>essagerie électronique)</a:t>
            </a:r>
            <a:br>
              <a:rPr lang="fr-FR" sz="1200" dirty="0" smtClean="0"/>
            </a:br>
            <a:endParaRPr lang="fr-FR" sz="1200" dirty="0" smtClean="0"/>
          </a:p>
          <a:p>
            <a:pPr lvl="2" eaLnBrk="1" hangingPunct="1">
              <a:defRPr/>
            </a:pPr>
            <a:r>
              <a:rPr lang="fr-FR" sz="1200" b="1" dirty="0" smtClean="0"/>
              <a:t>Commerce électronique </a:t>
            </a:r>
            <a:r>
              <a:rPr lang="fr-FR" sz="1200" dirty="0" smtClean="0"/>
              <a:t>/ activités en ligne</a:t>
            </a:r>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lvl="1" eaLnBrk="1" hangingPunct="1">
              <a:defRPr/>
            </a:pPr>
            <a:r>
              <a:rPr lang="fr-FR" sz="1600" b="1" dirty="0" smtClean="0"/>
              <a:t>Challenges en terme de sécurité: </a:t>
            </a:r>
            <a:endParaRPr lang="fr-FR" sz="1600" b="1" dirty="0"/>
          </a:p>
          <a:p>
            <a:pPr lvl="2" eaLnBrk="1" hangingPunct="1">
              <a:defRPr/>
            </a:pPr>
            <a:r>
              <a:rPr lang="fr-FR" sz="1200" b="1" dirty="0" smtClean="0">
                <a:latin typeface="Arial" pitchFamily="34" charset="0"/>
                <a:cs typeface="Arial" pitchFamily="34" charset="0"/>
              </a:rPr>
              <a:t>Dissémination des utilisateurs</a:t>
            </a:r>
            <a:r>
              <a:rPr lang="fr-FR" sz="1200" dirty="0" smtClean="0">
                <a:latin typeface="Arial" pitchFamily="34" charset="0"/>
                <a:cs typeface="Arial" pitchFamily="34" charset="0"/>
              </a:rPr>
              <a:t> (internes, employés nomades, clients, publics)</a:t>
            </a:r>
          </a:p>
          <a:p>
            <a:pPr lvl="2" eaLnBrk="1" hangingPunct="1">
              <a:defRPr/>
            </a:pPr>
            <a:r>
              <a:rPr lang="fr-FR" sz="1200" b="1" dirty="0" smtClean="0">
                <a:latin typeface="Arial" pitchFamily="34" charset="0"/>
                <a:cs typeface="Arial" pitchFamily="34" charset="0"/>
              </a:rPr>
              <a:t>Interconnexion des réseaux ayant différents niveaux de sécurité</a:t>
            </a:r>
            <a:br>
              <a:rPr lang="fr-FR" sz="1200" b="1" dirty="0" smtClean="0">
                <a:latin typeface="Arial" pitchFamily="34" charset="0"/>
                <a:cs typeface="Arial" pitchFamily="34" charset="0"/>
              </a:rPr>
            </a:br>
            <a:r>
              <a:rPr lang="fr-FR" sz="1200" dirty="0" smtClean="0">
                <a:latin typeface="Arial" pitchFamily="34" charset="0"/>
                <a:cs typeface="Arial" pitchFamily="34" charset="0"/>
              </a:rPr>
              <a:t>ex: réseaux privés accédés depuis des réseaux publics </a:t>
            </a:r>
          </a:p>
          <a:p>
            <a:pPr lvl="2" eaLnBrk="1" hangingPunct="1">
              <a:defRPr/>
            </a:pPr>
            <a:r>
              <a:rPr lang="fr-FR" sz="1200" b="1" dirty="0" smtClean="0">
                <a:latin typeface="Arial" pitchFamily="34" charset="0"/>
                <a:cs typeface="Arial" pitchFamily="34" charset="0"/>
              </a:rPr>
              <a:t>Multiplication des utilisations et des protocoles</a:t>
            </a:r>
            <a:r>
              <a:rPr lang="fr-FR" sz="1200" dirty="0" smtClean="0">
                <a:latin typeface="Arial" pitchFamily="34" charset="0"/>
                <a:cs typeface="Arial" pitchFamily="34" charset="0"/>
              </a:rPr>
              <a:t> (sans fil, 3G, réseaux privés virtuels, NFC, etc.)</a:t>
            </a:r>
          </a:p>
          <a:p>
            <a:pPr marL="180975" lvl="2" indent="0" eaLnBrk="1" hangingPunct="1">
              <a:buNone/>
              <a:defRPr/>
            </a:pPr>
            <a:r>
              <a:rPr lang="fr-FR" sz="1200" dirty="0" smtClean="0">
                <a:solidFill>
                  <a:srgbClr val="002776"/>
                </a:solidFill>
              </a:rPr>
              <a:t>	</a:t>
            </a:r>
            <a:endParaRPr lang="fr-FR" sz="1200" dirty="0"/>
          </a:p>
          <a:p>
            <a:pPr lvl="1" eaLnBrk="1" hangingPunct="1">
              <a:buNone/>
              <a:defRPr/>
            </a:pPr>
            <a:r>
              <a:rPr lang="fr-FR" sz="1200" dirty="0" smtClean="0"/>
              <a:t>	</a:t>
            </a:r>
          </a:p>
        </p:txBody>
      </p:sp>
      <p:sp>
        <p:nvSpPr>
          <p:cNvPr id="3" name="Rectangle 2"/>
          <p:cNvSpPr/>
          <p:nvPr/>
        </p:nvSpPr>
        <p:spPr>
          <a:xfrm>
            <a:off x="1187624" y="3140968"/>
            <a:ext cx="7272808" cy="33855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FR" sz="1600" b="1" dirty="0">
                <a:solidFill>
                  <a:schemeClr val="tx2"/>
                </a:solidFill>
              </a:rPr>
              <a:t>Importance vitale du réseau </a:t>
            </a:r>
            <a:r>
              <a:rPr lang="fr-FR" sz="1600" b="1" dirty="0" smtClean="0">
                <a:solidFill>
                  <a:schemeClr val="tx2"/>
                </a:solidFill>
              </a:rPr>
              <a:t>informatique – 1</a:t>
            </a:r>
            <a:r>
              <a:rPr lang="fr-FR" sz="1600" b="1" baseline="30000" dirty="0" smtClean="0">
                <a:solidFill>
                  <a:schemeClr val="tx2"/>
                </a:solidFill>
              </a:rPr>
              <a:t>ère</a:t>
            </a:r>
            <a:r>
              <a:rPr lang="fr-FR" sz="1600" b="1" dirty="0" smtClean="0">
                <a:solidFill>
                  <a:schemeClr val="tx2"/>
                </a:solidFill>
              </a:rPr>
              <a:t> ligne de défense logique</a:t>
            </a:r>
            <a:endParaRPr lang="fr-FR" sz="1600" b="1" dirty="0">
              <a:solidFill>
                <a:schemeClr val="tx2"/>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Exemple de réseau informatique:</a:t>
            </a:r>
          </a:p>
          <a:p>
            <a:pPr lvl="2"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graphicFrame>
        <p:nvGraphicFramePr>
          <p:cNvPr id="6" name="Objet 5"/>
          <p:cNvGraphicFramePr>
            <a:graphicFrameLocks noChangeAspect="1"/>
          </p:cNvGraphicFramePr>
          <p:nvPr>
            <p:extLst>
              <p:ext uri="{D42A27DB-BD31-4B8C-83A1-F6EECF244321}">
                <p14:modId xmlns:p14="http://schemas.microsoft.com/office/powerpoint/2010/main" val="1937013133"/>
              </p:ext>
            </p:extLst>
          </p:nvPr>
        </p:nvGraphicFramePr>
        <p:xfrm>
          <a:off x="179511" y="1471032"/>
          <a:ext cx="8919283" cy="3974192"/>
        </p:xfrm>
        <a:graphic>
          <a:graphicData uri="http://schemas.openxmlformats.org/presentationml/2006/ole">
            <mc:AlternateContent xmlns:mc="http://schemas.openxmlformats.org/markup-compatibility/2006">
              <mc:Choice xmlns:v="urn:schemas-microsoft-com:vml" Requires="v">
                <p:oleObj spid="_x0000_s7294" name="Visio" r:id="rId4" imgW="11193769" imgH="4987587" progId="Visio.Drawing.11">
                  <p:embed/>
                </p:oleObj>
              </mc:Choice>
              <mc:Fallback>
                <p:oleObj name="Visio" r:id="rId4" imgW="11193769" imgH="4987587" progId="Visio.Drawing.11">
                  <p:embed/>
                  <p:pic>
                    <p:nvPicPr>
                      <p:cNvPr id="0" name="Picture 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1" y="1471032"/>
                        <a:ext cx="8919283" cy="3974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771800" y="5662521"/>
            <a:ext cx="4248471"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QUIZZ: Quels risques et quels contrôles d’accès?</a:t>
            </a:r>
            <a:endParaRPr lang="fr-CH" sz="1200" dirty="0">
              <a:solidFill>
                <a:srgbClr val="002776"/>
              </a:solidFill>
              <a:cs typeface="Arial" pitchFamily="34" charset="0"/>
            </a:endParaRPr>
          </a:p>
        </p:txBody>
      </p:sp>
      <p:sp>
        <p:nvSpPr>
          <p:cNvPr id="7" name="Rectangle 6"/>
          <p:cNvSpPr/>
          <p:nvPr/>
        </p:nvSpPr>
        <p:spPr>
          <a:xfrm>
            <a:off x="2627784" y="2996952"/>
            <a:ext cx="21602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414222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559675" cy="5285581"/>
          </a:xfrm>
        </p:spPr>
        <p:txBody>
          <a:bodyPr/>
          <a:lstStyle/>
          <a:p>
            <a:pPr lvl="1" eaLnBrk="1" hangingPunct="1">
              <a:defRPr/>
            </a:pPr>
            <a:r>
              <a:rPr lang="fr-FR" sz="1600" b="1" dirty="0" smtClean="0"/>
              <a:t>Exemple de menace: attaque par déni de service distribué (DDOS)</a:t>
            </a:r>
            <a:endParaRPr lang="fr-FR" sz="1600" b="1" dirty="0"/>
          </a:p>
          <a:p>
            <a:pPr lvl="1" eaLnBrk="1" hangingPunct="1">
              <a:defRPr/>
            </a:pPr>
            <a:endParaRPr lang="fr-FR" sz="1600" b="1" dirty="0"/>
          </a:p>
          <a:p>
            <a:pPr marL="180975" lvl="2" indent="0" eaLnBrk="1" hangingPunct="1">
              <a:buNone/>
              <a:defRPr/>
            </a:pPr>
            <a:r>
              <a:rPr lang="fr-FR" sz="1200" b="1" u="sng" dirty="0" smtClean="0">
                <a:latin typeface="Arial" pitchFamily="34" charset="0"/>
                <a:cs typeface="Arial" pitchFamily="34" charset="0"/>
              </a:rPr>
              <a:t/>
            </a:r>
            <a:br>
              <a:rPr lang="fr-FR" sz="1200" b="1" u="sng" dirty="0" smtClean="0">
                <a:latin typeface="Arial" pitchFamily="34" charset="0"/>
                <a:cs typeface="Arial" pitchFamily="34" charset="0"/>
              </a:rPr>
            </a:b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graphicFrame>
        <p:nvGraphicFramePr>
          <p:cNvPr id="2" name="Objet 1"/>
          <p:cNvGraphicFramePr>
            <a:graphicFrameLocks noChangeAspect="1"/>
          </p:cNvGraphicFramePr>
          <p:nvPr>
            <p:extLst>
              <p:ext uri="{D42A27DB-BD31-4B8C-83A1-F6EECF244321}">
                <p14:modId xmlns:p14="http://schemas.microsoft.com/office/powerpoint/2010/main" val="2044038935"/>
              </p:ext>
            </p:extLst>
          </p:nvPr>
        </p:nvGraphicFramePr>
        <p:xfrm>
          <a:off x="1619672" y="1484784"/>
          <a:ext cx="6079854" cy="5057304"/>
        </p:xfrm>
        <a:graphic>
          <a:graphicData uri="http://schemas.openxmlformats.org/presentationml/2006/ole">
            <mc:AlternateContent xmlns:mc="http://schemas.openxmlformats.org/markup-compatibility/2006">
              <mc:Choice xmlns:v="urn:schemas-microsoft-com:vml" Requires="v">
                <p:oleObj spid="_x0000_s11379" name="Visio" r:id="rId4" imgW="7561831" imgH="6240023" progId="Visio.Drawing.11">
                  <p:embed/>
                </p:oleObj>
              </mc:Choice>
              <mc:Fallback>
                <p:oleObj name="Visio" r:id="rId4" imgW="7561831" imgH="6240023" progId="Visio.Drawing.11">
                  <p:embed/>
                  <p:pic>
                    <p:nvPicPr>
                      <p:cNvPr id="0"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1484784"/>
                        <a:ext cx="6079854" cy="50573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323528" y="1556792"/>
            <a:ext cx="2304256" cy="5170646"/>
          </a:xfrm>
          <a:prstGeom prst="rect">
            <a:avLst/>
          </a:prstGeom>
        </p:spPr>
        <p:txBody>
          <a:bodyPr wrap="square">
            <a:spAutoFit/>
          </a:bodyPr>
          <a:lstStyle/>
          <a:p>
            <a:r>
              <a:rPr lang="fr-FR" sz="1200" u="sng" dirty="0" smtClean="0">
                <a:solidFill>
                  <a:srgbClr val="002776"/>
                </a:solidFill>
              </a:rPr>
              <a:t>Principe du déni de service</a:t>
            </a:r>
            <a:r>
              <a:rPr lang="fr-FR" sz="1200" dirty="0" smtClean="0">
                <a:solidFill>
                  <a:srgbClr val="002776"/>
                </a:solidFill>
              </a:rPr>
              <a:t>: inonder le serveur cible de requêtes, afin de saturer un élément (par exemple sa bande passante) et rendre un service indisponible.</a:t>
            </a: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b="1" dirty="0" smtClean="0">
              <a:solidFill>
                <a:srgbClr val="002776"/>
              </a:solidFill>
            </a:endParaRPr>
          </a:p>
          <a:p>
            <a:r>
              <a:rPr lang="fr-FR" sz="1200" b="1" dirty="0" smtClean="0">
                <a:solidFill>
                  <a:srgbClr val="002776"/>
                </a:solidFill>
              </a:rPr>
              <a:t>DDOS:</a:t>
            </a:r>
            <a:endParaRPr lang="fr-FR" sz="1200" b="1" dirty="0">
              <a:solidFill>
                <a:srgbClr val="002776"/>
              </a:solidFill>
            </a:endParaRPr>
          </a:p>
          <a:p>
            <a:r>
              <a:rPr lang="fr-FR" sz="1200" dirty="0" smtClean="0">
                <a:solidFill>
                  <a:srgbClr val="002776"/>
                </a:solidFill>
              </a:rPr>
              <a:t>Utilisation de machines compromises (« zombies ») pour démultiplier l’effet de levier (et limiter la possibilité de mettre les adresses IP sur liste noire).</a:t>
            </a:r>
            <a:br>
              <a:rPr lang="fr-FR" sz="1200" dirty="0" smtClean="0">
                <a:solidFill>
                  <a:srgbClr val="002776"/>
                </a:solidFill>
              </a:rPr>
            </a:br>
            <a:endParaRPr lang="fr-FR" dirty="0"/>
          </a:p>
        </p:txBody>
      </p:sp>
      <p:sp>
        <p:nvSpPr>
          <p:cNvPr id="7" name="Rectangle 6"/>
          <p:cNvSpPr/>
          <p:nvPr/>
        </p:nvSpPr>
        <p:spPr>
          <a:xfrm>
            <a:off x="5580112" y="4365104"/>
            <a:ext cx="3456384" cy="237757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fr-FR" sz="1200" b="1" dirty="0" smtClean="0">
                <a:solidFill>
                  <a:srgbClr val="002776"/>
                </a:solidFill>
              </a:rPr>
              <a:t>Protections contre les attaques DDOS</a:t>
            </a:r>
            <a:r>
              <a:rPr lang="fr-FR" sz="1200" b="1" dirty="0">
                <a:solidFill>
                  <a:srgbClr val="002776"/>
                </a:solidFill>
              </a:rPr>
              <a:t>:</a:t>
            </a:r>
          </a:p>
          <a:p>
            <a:pPr marL="171450" lvl="0" indent="-171450">
              <a:buFont typeface="Arial" pitchFamily="34" charset="0"/>
              <a:buChar char="•"/>
            </a:pPr>
            <a:r>
              <a:rPr lang="fr-FR" sz="1200" dirty="0" smtClean="0">
                <a:solidFill>
                  <a:srgbClr val="002776"/>
                </a:solidFill>
              </a:rPr>
              <a:t>Protection DDOS au niveau des FAI (option)</a:t>
            </a:r>
          </a:p>
          <a:p>
            <a:pPr marL="171450" lvl="0" indent="-171450">
              <a:buFont typeface="Arial" pitchFamily="34" charset="0"/>
              <a:buChar char="•"/>
            </a:pPr>
            <a:endParaRPr lang="fr-FR" sz="1050" dirty="0" smtClean="0">
              <a:solidFill>
                <a:srgbClr val="002776"/>
              </a:solidFill>
            </a:endParaRPr>
          </a:p>
          <a:p>
            <a:pPr marL="171450" lvl="0" indent="-171450">
              <a:buFont typeface="Arial" pitchFamily="34" charset="0"/>
              <a:buChar char="•"/>
            </a:pPr>
            <a:r>
              <a:rPr lang="fr-FR" sz="1200" dirty="0" smtClean="0">
                <a:solidFill>
                  <a:srgbClr val="002776"/>
                </a:solidFill>
              </a:rPr>
              <a:t>Utilisation d’un réseau </a:t>
            </a:r>
            <a:r>
              <a:rPr lang="fr-FR" sz="1200" dirty="0">
                <a:solidFill>
                  <a:srgbClr val="002776"/>
                </a:solidFill>
              </a:rPr>
              <a:t>de diffusion de </a:t>
            </a:r>
            <a:r>
              <a:rPr lang="fr-FR" sz="1200" dirty="0" smtClean="0">
                <a:solidFill>
                  <a:srgbClr val="002776"/>
                </a:solidFill>
              </a:rPr>
              <a:t>contenu (CDN) pour répartir la charge DDOS</a:t>
            </a:r>
            <a:br>
              <a:rPr lang="fr-FR" sz="1200" dirty="0" smtClean="0">
                <a:solidFill>
                  <a:srgbClr val="002776"/>
                </a:solidFill>
              </a:rPr>
            </a:br>
            <a:endParaRPr lang="fr-FR" sz="900" dirty="0" smtClean="0">
              <a:solidFill>
                <a:srgbClr val="002776"/>
              </a:solidFill>
            </a:endParaRPr>
          </a:p>
          <a:p>
            <a:pPr marL="171450" indent="-171450">
              <a:buFont typeface="Arial" pitchFamily="34" charset="0"/>
              <a:buChar char="•"/>
            </a:pPr>
            <a:r>
              <a:rPr lang="fr-FR" sz="1200" dirty="0" smtClean="0">
                <a:solidFill>
                  <a:srgbClr val="002776"/>
                </a:solidFill>
              </a:rPr>
              <a:t>Mesures techniques et organisationnelles: </a:t>
            </a:r>
            <a:br>
              <a:rPr lang="fr-FR" sz="1200" dirty="0" smtClean="0">
                <a:solidFill>
                  <a:srgbClr val="002776"/>
                </a:solidFill>
              </a:rPr>
            </a:br>
            <a:endParaRPr lang="fr-FR" sz="800" dirty="0" smtClean="0">
              <a:solidFill>
                <a:srgbClr val="002776"/>
              </a:solidFill>
            </a:endParaRPr>
          </a:p>
          <a:p>
            <a:pPr marL="171450" indent="-171450">
              <a:buFontTx/>
              <a:buChar char="-"/>
            </a:pPr>
            <a:r>
              <a:rPr lang="fr-FR" sz="1100" dirty="0" smtClean="0">
                <a:solidFill>
                  <a:srgbClr val="002776"/>
                </a:solidFill>
              </a:rPr>
              <a:t>Validation des sessions par les équipements réseau avant d’envoyer les requêtes au serveur (ex: «</a:t>
            </a:r>
            <a:r>
              <a:rPr lang="fr-FR" sz="1100" dirty="0">
                <a:solidFill>
                  <a:srgbClr val="002776"/>
                </a:solidFill>
              </a:rPr>
              <a:t> </a:t>
            </a:r>
            <a:r>
              <a:rPr lang="fr-FR" sz="1100" dirty="0" err="1">
                <a:solidFill>
                  <a:srgbClr val="002776"/>
                </a:solidFill>
              </a:rPr>
              <a:t>Delayed</a:t>
            </a:r>
            <a:r>
              <a:rPr lang="fr-FR" sz="1100" dirty="0">
                <a:solidFill>
                  <a:srgbClr val="002776"/>
                </a:solidFill>
              </a:rPr>
              <a:t> SYN binding </a:t>
            </a:r>
            <a:r>
              <a:rPr lang="fr-FR" sz="1100" dirty="0" smtClean="0">
                <a:solidFill>
                  <a:srgbClr val="002776"/>
                </a:solidFill>
              </a:rPr>
              <a:t>»)</a:t>
            </a:r>
            <a:r>
              <a:rPr lang="fr-FR" sz="1100" dirty="0">
                <a:solidFill>
                  <a:srgbClr val="002776"/>
                </a:solidFill>
              </a:rPr>
              <a:t> </a:t>
            </a:r>
            <a:r>
              <a:rPr lang="fr-FR" sz="1100" dirty="0" smtClean="0">
                <a:solidFill>
                  <a:srgbClr val="002776"/>
                </a:solidFill>
              </a:rPr>
              <a:t/>
            </a:r>
            <a:br>
              <a:rPr lang="fr-FR" sz="1100" dirty="0" smtClean="0">
                <a:solidFill>
                  <a:srgbClr val="002776"/>
                </a:solidFill>
              </a:rPr>
            </a:br>
            <a:endParaRPr lang="fr-FR" sz="300" dirty="0">
              <a:solidFill>
                <a:srgbClr val="002776"/>
              </a:solidFill>
            </a:endParaRPr>
          </a:p>
          <a:p>
            <a:pPr marL="171450" indent="-171450">
              <a:buFontTx/>
              <a:buChar char="-"/>
            </a:pPr>
            <a:r>
              <a:rPr lang="fr-FR" sz="1100" dirty="0" smtClean="0">
                <a:solidFill>
                  <a:srgbClr val="002776"/>
                </a:solidFill>
              </a:rPr>
              <a:t>Equipements </a:t>
            </a:r>
            <a:r>
              <a:rPr lang="fr-FR" sz="1100" dirty="0">
                <a:solidFill>
                  <a:srgbClr val="002776"/>
                </a:solidFill>
              </a:rPr>
              <a:t>réseau dédiés utilisant des bases de « signatures » des </a:t>
            </a:r>
            <a:r>
              <a:rPr lang="fr-FR" sz="1100" dirty="0" smtClean="0">
                <a:solidFill>
                  <a:srgbClr val="002776"/>
                </a:solidFill>
              </a:rPr>
              <a:t>attaques. Etc.</a:t>
            </a:r>
            <a:endParaRPr lang="fr-FR" sz="1600" dirty="0">
              <a:solidFill>
                <a:srgbClr val="000000"/>
              </a:solidFill>
            </a:endParaRPr>
          </a:p>
        </p:txBody>
      </p:sp>
    </p:spTree>
    <p:extLst>
      <p:ext uri="{BB962C8B-B14F-4D97-AF65-F5344CB8AC3E}">
        <p14:creationId xmlns:p14="http://schemas.microsoft.com/office/powerpoint/2010/main" val="179970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Classification des réseaux:</a:t>
            </a:r>
          </a:p>
          <a:p>
            <a:pPr marL="180975" lvl="2" indent="0" eaLnBrk="1" hangingPunct="1">
              <a:buNone/>
              <a:defRPr/>
            </a:pPr>
            <a:r>
              <a:rPr lang="fr-FR" sz="1200" dirty="0" smtClean="0">
                <a:solidFill>
                  <a:srgbClr val="002776"/>
                </a:solidFill>
              </a:rPr>
              <a:t>	</a:t>
            </a:r>
            <a:endParaRPr lang="fr-FR" sz="1200" dirty="0"/>
          </a:p>
          <a:p>
            <a:pPr lvl="1" eaLnBrk="1" hangingPunct="1">
              <a:buNone/>
              <a:defRPr/>
            </a:pPr>
            <a:r>
              <a:rPr lang="fr-FR" sz="1200" dirty="0" smtClean="0"/>
              <a:t>	</a:t>
            </a:r>
          </a:p>
        </p:txBody>
      </p:sp>
      <p:graphicFrame>
        <p:nvGraphicFramePr>
          <p:cNvPr id="2" name="Tableau 1"/>
          <p:cNvGraphicFramePr>
            <a:graphicFrameLocks noGrp="1"/>
          </p:cNvGraphicFramePr>
          <p:nvPr>
            <p:extLst>
              <p:ext uri="{D42A27DB-BD31-4B8C-83A1-F6EECF244321}">
                <p14:modId xmlns:p14="http://schemas.microsoft.com/office/powerpoint/2010/main" val="1365273735"/>
              </p:ext>
            </p:extLst>
          </p:nvPr>
        </p:nvGraphicFramePr>
        <p:xfrm>
          <a:off x="755576" y="1772816"/>
          <a:ext cx="5328592" cy="3292734"/>
        </p:xfrm>
        <a:graphic>
          <a:graphicData uri="http://schemas.openxmlformats.org/drawingml/2006/table">
            <a:tbl>
              <a:tblPr firstRow="1" bandRow="1">
                <a:tableStyleId>{5940675A-B579-460E-94D1-54222C63F5DA}</a:tableStyleId>
              </a:tblPr>
              <a:tblGrid>
                <a:gridCol w="2072230"/>
                <a:gridCol w="3256362"/>
              </a:tblGrid>
              <a:tr h="518458">
                <a:tc>
                  <a:txBody>
                    <a:bodyPr/>
                    <a:lstStyle/>
                    <a:p>
                      <a:r>
                        <a:rPr lang="fr-FR" sz="1600" b="0" kern="1200" dirty="0" smtClean="0">
                          <a:solidFill>
                            <a:schemeClr val="tx2"/>
                          </a:solidFill>
                          <a:latin typeface="+mn-lt"/>
                          <a:ea typeface="+mn-ea"/>
                          <a:cs typeface="+mn-cs"/>
                        </a:rPr>
                        <a:t>Distance entre processeurs</a:t>
                      </a:r>
                    </a:p>
                  </a:txBody>
                  <a:tcPr/>
                </a:tc>
                <a:tc>
                  <a:txBody>
                    <a:bodyPr/>
                    <a:lstStyle/>
                    <a:p>
                      <a:r>
                        <a:rPr lang="fr-FR" sz="1600" b="0" kern="1200" dirty="0" smtClean="0">
                          <a:solidFill>
                            <a:schemeClr val="tx2"/>
                          </a:solidFill>
                          <a:latin typeface="+mn-lt"/>
                          <a:ea typeface="+mn-ea"/>
                          <a:cs typeface="+mn-cs"/>
                        </a:rPr>
                        <a:t>Classification</a:t>
                      </a:r>
                    </a:p>
                  </a:txBody>
                  <a:tcPr/>
                </a:tc>
              </a:tr>
              <a:tr h="518458">
                <a:tc>
                  <a:txBody>
                    <a:bodyPr/>
                    <a:lstStyle/>
                    <a:p>
                      <a:r>
                        <a:rPr lang="fr-FR" sz="1600" b="1" kern="1200" dirty="0" smtClean="0">
                          <a:solidFill>
                            <a:schemeClr val="tx2"/>
                          </a:solidFill>
                          <a:latin typeface="+mn-lt"/>
                          <a:ea typeface="+mn-ea"/>
                          <a:cs typeface="+mn-cs"/>
                        </a:rPr>
                        <a:t>1 m</a:t>
                      </a:r>
                    </a:p>
                  </a:txBody>
                  <a:tcPr/>
                </a:tc>
                <a:tc>
                  <a:txBody>
                    <a:bodyPr/>
                    <a:lstStyle/>
                    <a:p>
                      <a:r>
                        <a:rPr lang="fr-FR" sz="1600" b="1" kern="1200" dirty="0" smtClean="0">
                          <a:solidFill>
                            <a:schemeClr val="tx2"/>
                          </a:solidFill>
                          <a:latin typeface="+mn-lt"/>
                          <a:ea typeface="+mn-ea"/>
                          <a:cs typeface="+mn-cs"/>
                        </a:rPr>
                        <a:t>Réseau personnel</a:t>
                      </a:r>
                    </a:p>
                  </a:txBody>
                  <a:tcPr/>
                </a:tc>
              </a:tr>
              <a:tr h="518458">
                <a:tc>
                  <a:txBody>
                    <a:bodyPr/>
                    <a:lstStyle/>
                    <a:p>
                      <a:r>
                        <a:rPr lang="fr-FR" sz="1600" b="1" kern="1200" dirty="0" smtClean="0">
                          <a:solidFill>
                            <a:schemeClr val="tx2"/>
                          </a:solidFill>
                          <a:latin typeface="+mn-lt"/>
                          <a:ea typeface="+mn-ea"/>
                          <a:cs typeface="+mn-cs"/>
                        </a:rPr>
                        <a:t>10 m -&gt; 1 km</a:t>
                      </a:r>
                    </a:p>
                  </a:txBody>
                  <a:tcPr/>
                </a:tc>
                <a:tc>
                  <a:txBody>
                    <a:bodyPr/>
                    <a:lstStyle/>
                    <a:p>
                      <a:r>
                        <a:rPr lang="fr-FR" sz="1600" b="1" kern="1200" dirty="0" smtClean="0">
                          <a:solidFill>
                            <a:schemeClr val="tx2"/>
                          </a:solidFill>
                          <a:latin typeface="+mn-lt"/>
                          <a:ea typeface="+mn-ea"/>
                          <a:cs typeface="+mn-cs"/>
                        </a:rPr>
                        <a:t>LAN </a:t>
                      </a:r>
                      <a:r>
                        <a:rPr lang="fr-FR" sz="1600" b="0" kern="1200" dirty="0" smtClean="0">
                          <a:solidFill>
                            <a:schemeClr val="tx2"/>
                          </a:solidFill>
                          <a:latin typeface="+mn-lt"/>
                          <a:ea typeface="+mn-ea"/>
                          <a:cs typeface="+mn-cs"/>
                        </a:rPr>
                        <a:t>(ex: salle, immeuble, campus)</a:t>
                      </a:r>
                      <a:endParaRPr lang="fr-FR" sz="1600" b="1" kern="1200" dirty="0" smtClean="0">
                        <a:solidFill>
                          <a:schemeClr val="tx2"/>
                        </a:solidFill>
                        <a:latin typeface="+mn-lt"/>
                        <a:ea typeface="+mn-ea"/>
                        <a:cs typeface="+mn-cs"/>
                      </a:endParaRPr>
                    </a:p>
                  </a:txBody>
                  <a:tcPr/>
                </a:tc>
              </a:tr>
              <a:tr h="518458">
                <a:tc>
                  <a:txBody>
                    <a:bodyPr/>
                    <a:lstStyle/>
                    <a:p>
                      <a:r>
                        <a:rPr lang="fr-FR" sz="1600" b="1" kern="1200" dirty="0" smtClean="0">
                          <a:solidFill>
                            <a:schemeClr val="tx2"/>
                          </a:solidFill>
                          <a:latin typeface="+mn-lt"/>
                          <a:ea typeface="+mn-ea"/>
                          <a:cs typeface="+mn-cs"/>
                        </a:rPr>
                        <a:t>1 km -&gt; 10 km</a:t>
                      </a:r>
                    </a:p>
                  </a:txBody>
                  <a:tcPr/>
                </a:tc>
                <a:tc>
                  <a:txBody>
                    <a:bodyPr/>
                    <a:lstStyle/>
                    <a:p>
                      <a:r>
                        <a:rPr lang="fr-FR" sz="1600" b="1" kern="1200" dirty="0" smtClean="0">
                          <a:solidFill>
                            <a:schemeClr val="tx2"/>
                          </a:solidFill>
                          <a:latin typeface="+mn-lt"/>
                          <a:ea typeface="+mn-ea"/>
                          <a:cs typeface="+mn-cs"/>
                        </a:rPr>
                        <a:t>MAN </a:t>
                      </a:r>
                      <a:r>
                        <a:rPr lang="fr-FR" sz="1600" b="0" kern="1200" dirty="0" smtClean="0">
                          <a:solidFill>
                            <a:schemeClr val="tx2"/>
                          </a:solidFill>
                          <a:latin typeface="+mn-lt"/>
                          <a:ea typeface="+mn-ea"/>
                          <a:cs typeface="+mn-cs"/>
                        </a:rPr>
                        <a:t>(réseau</a:t>
                      </a:r>
                      <a:r>
                        <a:rPr lang="fr-FR" sz="1600" b="0" kern="1200" baseline="0" dirty="0" smtClean="0">
                          <a:solidFill>
                            <a:schemeClr val="tx2"/>
                          </a:solidFill>
                          <a:latin typeface="+mn-lt"/>
                          <a:ea typeface="+mn-ea"/>
                          <a:cs typeface="+mn-cs"/>
                        </a:rPr>
                        <a:t> métropolitain)</a:t>
                      </a:r>
                      <a:endParaRPr lang="fr-FR" sz="1600" b="1" kern="1200" dirty="0" smtClean="0">
                        <a:solidFill>
                          <a:schemeClr val="tx2"/>
                        </a:solidFill>
                        <a:latin typeface="+mn-lt"/>
                        <a:ea typeface="+mn-ea"/>
                        <a:cs typeface="+mn-cs"/>
                      </a:endParaRPr>
                    </a:p>
                  </a:txBody>
                  <a:tcPr/>
                </a:tc>
              </a:tr>
              <a:tr h="518458">
                <a:tc>
                  <a:txBody>
                    <a:bodyPr/>
                    <a:lstStyle/>
                    <a:p>
                      <a:pPr marL="0" marR="0" indent="0" algn="l" defTabSz="820007" rtl="0" eaLnBrk="1" fontAlgn="auto" latinLnBrk="0" hangingPunct="1">
                        <a:lnSpc>
                          <a:spcPct val="100000"/>
                        </a:lnSpc>
                        <a:spcBef>
                          <a:spcPts val="0"/>
                        </a:spcBef>
                        <a:spcAft>
                          <a:spcPts val="0"/>
                        </a:spcAft>
                        <a:buClrTx/>
                        <a:buSzTx/>
                        <a:buFontTx/>
                        <a:buNone/>
                        <a:tabLst/>
                        <a:defRPr/>
                      </a:pPr>
                      <a:r>
                        <a:rPr lang="fr-FR" sz="1600" b="1" kern="1200" dirty="0" smtClean="0">
                          <a:solidFill>
                            <a:schemeClr val="tx2"/>
                          </a:solidFill>
                          <a:latin typeface="+mn-lt"/>
                          <a:ea typeface="+mn-ea"/>
                          <a:cs typeface="+mn-cs"/>
                        </a:rPr>
                        <a:t>10 km -&gt; 1000 km</a:t>
                      </a:r>
                    </a:p>
                    <a:p>
                      <a:endParaRPr lang="fr-FR" sz="1600" b="1" kern="1200" dirty="0" smtClean="0">
                        <a:solidFill>
                          <a:schemeClr val="tx2"/>
                        </a:solidFill>
                        <a:latin typeface="+mn-lt"/>
                        <a:ea typeface="+mn-ea"/>
                        <a:cs typeface="+mn-cs"/>
                      </a:endParaRPr>
                    </a:p>
                  </a:txBody>
                  <a:tcPr/>
                </a:tc>
                <a:tc>
                  <a:txBody>
                    <a:bodyPr/>
                    <a:lstStyle/>
                    <a:p>
                      <a:r>
                        <a:rPr lang="fr-FR" sz="1600" b="1" kern="1200" dirty="0" smtClean="0">
                          <a:solidFill>
                            <a:schemeClr val="tx2"/>
                          </a:solidFill>
                          <a:latin typeface="+mn-lt"/>
                          <a:ea typeface="+mn-ea"/>
                          <a:cs typeface="+mn-cs"/>
                        </a:rPr>
                        <a:t>WAN </a:t>
                      </a:r>
                      <a:r>
                        <a:rPr lang="fr-FR" sz="1600" b="0" kern="1200" dirty="0" smtClean="0">
                          <a:solidFill>
                            <a:schemeClr val="tx2"/>
                          </a:solidFill>
                          <a:latin typeface="+mn-lt"/>
                          <a:ea typeface="+mn-ea"/>
                          <a:cs typeface="+mn-cs"/>
                        </a:rPr>
                        <a:t>(</a:t>
                      </a:r>
                      <a:r>
                        <a:rPr lang="fr-FR" sz="1600" b="0" kern="1200" dirty="0" err="1" smtClean="0">
                          <a:solidFill>
                            <a:schemeClr val="tx2"/>
                          </a:solidFill>
                          <a:latin typeface="+mn-lt"/>
                          <a:ea typeface="+mn-ea"/>
                          <a:cs typeface="+mn-cs"/>
                        </a:rPr>
                        <a:t>wide</a:t>
                      </a:r>
                      <a:r>
                        <a:rPr lang="fr-FR" sz="1600" b="0" kern="1200" dirty="0" smtClean="0">
                          <a:solidFill>
                            <a:schemeClr val="tx2"/>
                          </a:solidFill>
                          <a:latin typeface="+mn-lt"/>
                          <a:ea typeface="+mn-ea"/>
                          <a:cs typeface="+mn-cs"/>
                        </a:rPr>
                        <a:t> area network)</a:t>
                      </a:r>
                    </a:p>
                  </a:txBody>
                  <a:tcPr/>
                </a:tc>
              </a:tr>
              <a:tr h="518458">
                <a:tc>
                  <a:txBody>
                    <a:bodyPr/>
                    <a:lstStyle/>
                    <a:p>
                      <a:r>
                        <a:rPr lang="fr-FR" sz="1600" b="1" kern="1200" dirty="0" smtClean="0">
                          <a:solidFill>
                            <a:schemeClr val="tx2"/>
                          </a:solidFill>
                          <a:latin typeface="+mn-lt"/>
                          <a:ea typeface="+mn-ea"/>
                          <a:cs typeface="+mn-cs"/>
                        </a:rPr>
                        <a:t>Planète entière</a:t>
                      </a:r>
                    </a:p>
                  </a:txBody>
                  <a:tcPr/>
                </a:tc>
                <a:tc>
                  <a:txBody>
                    <a:bodyPr/>
                    <a:lstStyle/>
                    <a:p>
                      <a:r>
                        <a:rPr lang="fr-FR" sz="1600" b="1" kern="1200" dirty="0" smtClean="0">
                          <a:solidFill>
                            <a:schemeClr val="tx2"/>
                          </a:solidFill>
                          <a:latin typeface="+mn-lt"/>
                          <a:ea typeface="+mn-ea"/>
                          <a:cs typeface="+mn-cs"/>
                        </a:rPr>
                        <a:t>Internet</a:t>
                      </a:r>
                    </a:p>
                  </a:txBody>
                  <a:tcPr/>
                </a:tc>
              </a:tr>
            </a:tbl>
          </a:graphicData>
        </a:graphic>
      </p:graphicFrame>
      <p:sp>
        <p:nvSpPr>
          <p:cNvPr id="6" name="ZoneTexte 5"/>
          <p:cNvSpPr txBox="1"/>
          <p:nvPr/>
        </p:nvSpPr>
        <p:spPr>
          <a:xfrm>
            <a:off x="6156176" y="4005064"/>
            <a:ext cx="2448272" cy="646331"/>
          </a:xfrm>
          <a:prstGeom prst="rect">
            <a:avLst/>
          </a:prstGeom>
          <a:noFill/>
        </p:spPr>
        <p:txBody>
          <a:bodyPr wrap="square" rtlCol="0">
            <a:spAutoFit/>
          </a:bodyPr>
          <a:lstStyle/>
          <a:p>
            <a:r>
              <a:rPr lang="fr-FR" sz="1200" dirty="0">
                <a:solidFill>
                  <a:schemeClr val="tx2"/>
                </a:solidFill>
              </a:rPr>
              <a:t>Exemple: </a:t>
            </a:r>
            <a:r>
              <a:rPr lang="fr-FR" sz="1200" dirty="0" smtClean="0">
                <a:solidFill>
                  <a:schemeClr val="tx2"/>
                </a:solidFill>
              </a:rPr>
              <a:t>filiales à </a:t>
            </a:r>
            <a:r>
              <a:rPr lang="fr-FR" sz="1200" dirty="0">
                <a:solidFill>
                  <a:schemeClr val="tx2"/>
                </a:solidFill>
              </a:rPr>
              <a:t>Paris, Londres, Sydney </a:t>
            </a:r>
            <a:r>
              <a:rPr lang="fr-FR" sz="1200" dirty="0" smtClean="0">
                <a:solidFill>
                  <a:schemeClr val="tx2"/>
                </a:solidFill>
              </a:rPr>
              <a:t>(interconnectées </a:t>
            </a:r>
            <a:r>
              <a:rPr lang="fr-FR" sz="1200" dirty="0">
                <a:solidFill>
                  <a:schemeClr val="tx2"/>
                </a:solidFill>
              </a:rPr>
              <a:t>par un VLAN)</a:t>
            </a:r>
          </a:p>
        </p:txBody>
      </p:sp>
      <p:cxnSp>
        <p:nvCxnSpPr>
          <p:cNvPr id="8" name="Connecteur droit avec flèche 7"/>
          <p:cNvCxnSpPr/>
          <p:nvPr/>
        </p:nvCxnSpPr>
        <p:spPr>
          <a:xfrm>
            <a:off x="5868144" y="4149080"/>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146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Hiérarchie des protocoles réseaux:</a:t>
            </a:r>
          </a:p>
          <a:p>
            <a:pPr marL="180975" lvl="2" indent="0" eaLnBrk="1" hangingPunct="1">
              <a:buNone/>
              <a:defRPr/>
            </a:pPr>
            <a:r>
              <a:rPr lang="fr-FR" sz="1200" dirty="0" smtClean="0">
                <a:solidFill>
                  <a:srgbClr val="002776"/>
                </a:solidFill>
              </a:rPr>
              <a:t>	</a:t>
            </a:r>
            <a:endParaRPr lang="fr-FR" sz="1200" dirty="0"/>
          </a:p>
          <a:p>
            <a:pPr lvl="1" eaLnBrk="1" hangingPunct="1">
              <a:buNone/>
              <a:defRPr/>
            </a:pPr>
            <a:r>
              <a:rPr lang="fr-FR" sz="1200" dirty="0" smtClean="0"/>
              <a:t>	</a:t>
            </a:r>
          </a:p>
        </p:txBody>
      </p:sp>
      <p:sp>
        <p:nvSpPr>
          <p:cNvPr id="6" name="ZoneTexte 5"/>
          <p:cNvSpPr txBox="1"/>
          <p:nvPr/>
        </p:nvSpPr>
        <p:spPr>
          <a:xfrm>
            <a:off x="1547664" y="5949280"/>
            <a:ext cx="2448272" cy="276999"/>
          </a:xfrm>
          <a:prstGeom prst="rect">
            <a:avLst/>
          </a:prstGeom>
          <a:noFill/>
        </p:spPr>
        <p:txBody>
          <a:bodyPr wrap="square" rtlCol="0">
            <a:spAutoFit/>
          </a:bodyPr>
          <a:lstStyle/>
          <a:p>
            <a:pPr algn="ctr"/>
            <a:r>
              <a:rPr lang="fr-FR" sz="1200" b="1" u="sng" dirty="0" smtClean="0">
                <a:solidFill>
                  <a:schemeClr val="tx2"/>
                </a:solidFill>
              </a:rPr>
              <a:t>Modèle OSI</a:t>
            </a:r>
            <a:endParaRPr lang="fr-FR" sz="1200" b="1" u="sng" dirty="0">
              <a:solidFill>
                <a:schemeClr val="tx2"/>
              </a:solidFill>
            </a:endParaRPr>
          </a:p>
        </p:txBody>
      </p:sp>
      <p:sp>
        <p:nvSpPr>
          <p:cNvPr id="3" name="Rectangle 2"/>
          <p:cNvSpPr/>
          <p:nvPr/>
        </p:nvSpPr>
        <p:spPr>
          <a:xfrm>
            <a:off x="1799692" y="1750740"/>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180975"/>
            <a:r>
              <a:rPr lang="fr-FR" sz="1200" b="1" dirty="0" smtClean="0"/>
              <a:t>7. Application</a:t>
            </a:r>
            <a:endParaRPr lang="fr-FR" sz="1200" b="1" dirty="0"/>
          </a:p>
        </p:txBody>
      </p:sp>
      <p:sp>
        <p:nvSpPr>
          <p:cNvPr id="9" name="Rectangle 8"/>
          <p:cNvSpPr/>
          <p:nvPr/>
        </p:nvSpPr>
        <p:spPr>
          <a:xfrm>
            <a:off x="1799692" y="2339624"/>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180975"/>
            <a:r>
              <a:rPr lang="fr-FR" sz="1200" b="1" dirty="0" smtClean="0"/>
              <a:t>6. Présentation</a:t>
            </a:r>
            <a:endParaRPr lang="fr-FR" sz="1200" b="1" dirty="0"/>
          </a:p>
        </p:txBody>
      </p:sp>
      <p:sp>
        <p:nvSpPr>
          <p:cNvPr id="10" name="Rectangle 9"/>
          <p:cNvSpPr/>
          <p:nvPr/>
        </p:nvSpPr>
        <p:spPr>
          <a:xfrm>
            <a:off x="1799692" y="2928509"/>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5. Session</a:t>
            </a:r>
            <a:endParaRPr lang="fr-FR" sz="1200" b="1" dirty="0"/>
          </a:p>
        </p:txBody>
      </p:sp>
      <p:sp>
        <p:nvSpPr>
          <p:cNvPr id="11" name="Rectangle 10"/>
          <p:cNvSpPr/>
          <p:nvPr/>
        </p:nvSpPr>
        <p:spPr>
          <a:xfrm>
            <a:off x="1799692" y="3517393"/>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4. Transport</a:t>
            </a:r>
            <a:endParaRPr lang="fr-FR" sz="1200" b="1" dirty="0"/>
          </a:p>
        </p:txBody>
      </p:sp>
      <p:sp>
        <p:nvSpPr>
          <p:cNvPr id="12" name="Rectangle 11"/>
          <p:cNvSpPr/>
          <p:nvPr/>
        </p:nvSpPr>
        <p:spPr>
          <a:xfrm>
            <a:off x="1799692" y="4106277"/>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3. Réseau</a:t>
            </a:r>
            <a:endParaRPr lang="fr-FR" sz="1200" b="1" dirty="0"/>
          </a:p>
        </p:txBody>
      </p:sp>
      <p:sp>
        <p:nvSpPr>
          <p:cNvPr id="13" name="Rectangle 12"/>
          <p:cNvSpPr/>
          <p:nvPr/>
        </p:nvSpPr>
        <p:spPr>
          <a:xfrm>
            <a:off x="1799692" y="4695162"/>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400" b="1" dirty="0"/>
              <a:t>2. </a:t>
            </a:r>
            <a:r>
              <a:rPr lang="fr-FR" sz="1200" b="1" dirty="0"/>
              <a:t>Liaison </a:t>
            </a:r>
            <a:r>
              <a:rPr lang="fr-FR" sz="1100" b="1" dirty="0"/>
              <a:t>de données</a:t>
            </a:r>
          </a:p>
        </p:txBody>
      </p:sp>
      <p:sp>
        <p:nvSpPr>
          <p:cNvPr id="14" name="Rectangle 13"/>
          <p:cNvSpPr/>
          <p:nvPr/>
        </p:nvSpPr>
        <p:spPr>
          <a:xfrm>
            <a:off x="1799692" y="5284047"/>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1. Physique</a:t>
            </a:r>
            <a:endParaRPr lang="fr-FR" b="1" dirty="0"/>
          </a:p>
        </p:txBody>
      </p:sp>
      <p:sp>
        <p:nvSpPr>
          <p:cNvPr id="7" name="ZoneTexte 6"/>
          <p:cNvSpPr txBox="1"/>
          <p:nvPr/>
        </p:nvSpPr>
        <p:spPr>
          <a:xfrm>
            <a:off x="4703316" y="44624"/>
            <a:ext cx="4248472" cy="156966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FR" sz="1200" dirty="0" smtClean="0">
                <a:solidFill>
                  <a:schemeClr val="tx2"/>
                </a:solidFill>
              </a:rPr>
              <a:t>A retenir</a:t>
            </a:r>
            <a:r>
              <a:rPr lang="fr-FR" sz="1200" dirty="0">
                <a:solidFill>
                  <a:schemeClr val="tx2"/>
                </a:solidFill>
              </a:rPr>
              <a:t>:</a:t>
            </a:r>
          </a:p>
          <a:p>
            <a:pPr marL="171450" indent="-171450">
              <a:buFont typeface="Arial" pitchFamily="34" charset="0"/>
              <a:buChar char="•"/>
            </a:pPr>
            <a:r>
              <a:rPr lang="fr-FR" sz="1200" dirty="0" smtClean="0">
                <a:solidFill>
                  <a:schemeClr val="tx2"/>
                </a:solidFill>
              </a:rPr>
              <a:t>Chaque </a:t>
            </a:r>
            <a:r>
              <a:rPr lang="fr-FR" sz="1200" dirty="0">
                <a:solidFill>
                  <a:schemeClr val="tx2"/>
                </a:solidFill>
              </a:rPr>
              <a:t>couche correspond à un niveau </a:t>
            </a:r>
            <a:r>
              <a:rPr lang="fr-FR" sz="1200" dirty="0" smtClean="0">
                <a:solidFill>
                  <a:schemeClr val="tx2"/>
                </a:solidFill>
              </a:rPr>
              <a:t>d’abstraction,</a:t>
            </a:r>
          </a:p>
          <a:p>
            <a:pPr marL="171450" indent="-171450">
              <a:buFont typeface="Arial" pitchFamily="34" charset="0"/>
              <a:buChar char="•"/>
            </a:pPr>
            <a:r>
              <a:rPr lang="fr-FR" sz="1200" dirty="0" smtClean="0">
                <a:solidFill>
                  <a:schemeClr val="tx2"/>
                </a:solidFill>
              </a:rPr>
              <a:t>Chaque couche assure une fonction bien définie.</a:t>
            </a:r>
          </a:p>
          <a:p>
            <a:pPr marL="171450" indent="-171450">
              <a:buFont typeface="Arial" pitchFamily="34" charset="0"/>
              <a:buChar char="•"/>
            </a:pPr>
            <a:r>
              <a:rPr lang="fr-FR" sz="1200" dirty="0" smtClean="0">
                <a:solidFill>
                  <a:schemeClr val="tx2"/>
                </a:solidFill>
              </a:rPr>
              <a:t>Chaque couche rend des services à la couche supérieure.</a:t>
            </a:r>
          </a:p>
          <a:p>
            <a:pPr marL="171450" indent="-171450">
              <a:buFont typeface="Arial" pitchFamily="34" charset="0"/>
              <a:buChar char="•"/>
            </a:pPr>
            <a:r>
              <a:rPr lang="fr-FR" sz="1200" dirty="0" smtClean="0">
                <a:solidFill>
                  <a:schemeClr val="tx2"/>
                </a:solidFill>
              </a:rPr>
              <a:t>Chaque couche peut utiliser les protocoles qu’elle veut sans que cela affecte le fonctionnement des couches supérieures.</a:t>
            </a:r>
            <a:endParaRPr lang="fr-FR" sz="1200" dirty="0">
              <a:solidFill>
                <a:schemeClr val="tx2"/>
              </a:solidFill>
            </a:endParaRPr>
          </a:p>
        </p:txBody>
      </p:sp>
      <p:sp>
        <p:nvSpPr>
          <p:cNvPr id="15" name="Rectangle 14"/>
          <p:cNvSpPr/>
          <p:nvPr/>
        </p:nvSpPr>
        <p:spPr>
          <a:xfrm>
            <a:off x="4283968" y="1750740"/>
            <a:ext cx="1944216" cy="432048"/>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marL="180975"/>
            <a:r>
              <a:rPr lang="fr-FR" sz="1200" b="1" dirty="0" smtClean="0"/>
              <a:t>Application</a:t>
            </a:r>
            <a:endParaRPr lang="fr-FR" sz="1200" b="1" dirty="0"/>
          </a:p>
        </p:txBody>
      </p:sp>
      <p:sp>
        <p:nvSpPr>
          <p:cNvPr id="16" name="Rectangle 15"/>
          <p:cNvSpPr/>
          <p:nvPr/>
        </p:nvSpPr>
        <p:spPr>
          <a:xfrm>
            <a:off x="4283968" y="2339624"/>
            <a:ext cx="1944216" cy="432048"/>
          </a:xfrm>
          <a:prstGeom prst="rect">
            <a:avLst/>
          </a:prstGeom>
          <a:solidFill>
            <a:srgbClr val="7030A0">
              <a:alpha val="10196"/>
            </a:srgbClr>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marL="180975"/>
            <a:r>
              <a:rPr lang="fr-FR" sz="1200" i="1" dirty="0" smtClean="0"/>
              <a:t>Absent de ce modèle</a:t>
            </a:r>
            <a:endParaRPr lang="fr-FR" sz="1200" i="1" dirty="0"/>
          </a:p>
        </p:txBody>
      </p:sp>
      <p:sp>
        <p:nvSpPr>
          <p:cNvPr id="17" name="Rectangle 16"/>
          <p:cNvSpPr/>
          <p:nvPr/>
        </p:nvSpPr>
        <p:spPr>
          <a:xfrm>
            <a:off x="4283968" y="2928509"/>
            <a:ext cx="1944216" cy="432048"/>
          </a:xfrm>
          <a:prstGeom prst="rect">
            <a:avLst/>
          </a:prstGeom>
          <a:solidFill>
            <a:srgbClr val="7030A0">
              <a:alpha val="10196"/>
            </a:srgbClr>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i="1" dirty="0"/>
              <a:t>Absent de ce modèle</a:t>
            </a:r>
            <a:endParaRPr lang="fr-FR" sz="1200" b="1" dirty="0"/>
          </a:p>
        </p:txBody>
      </p:sp>
      <p:sp>
        <p:nvSpPr>
          <p:cNvPr id="18" name="Rectangle 17"/>
          <p:cNvSpPr/>
          <p:nvPr/>
        </p:nvSpPr>
        <p:spPr>
          <a:xfrm>
            <a:off x="4283968" y="3517393"/>
            <a:ext cx="1944216" cy="432048"/>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Transport</a:t>
            </a:r>
            <a:endParaRPr lang="fr-FR" sz="1200" b="1" dirty="0"/>
          </a:p>
        </p:txBody>
      </p:sp>
      <p:sp>
        <p:nvSpPr>
          <p:cNvPr id="19" name="Rectangle 18"/>
          <p:cNvSpPr/>
          <p:nvPr/>
        </p:nvSpPr>
        <p:spPr>
          <a:xfrm>
            <a:off x="4283968" y="4106277"/>
            <a:ext cx="1944216" cy="432048"/>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Internet</a:t>
            </a:r>
            <a:endParaRPr lang="fr-FR" sz="1200" b="1" dirty="0"/>
          </a:p>
        </p:txBody>
      </p:sp>
      <p:sp>
        <p:nvSpPr>
          <p:cNvPr id="20" name="Rectangle 19"/>
          <p:cNvSpPr/>
          <p:nvPr/>
        </p:nvSpPr>
        <p:spPr>
          <a:xfrm>
            <a:off x="4283968" y="4695162"/>
            <a:ext cx="1944216" cy="432048"/>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Liaison</a:t>
            </a:r>
            <a:endParaRPr lang="fr-FR" sz="1100" b="1" dirty="0"/>
          </a:p>
        </p:txBody>
      </p:sp>
      <p:sp>
        <p:nvSpPr>
          <p:cNvPr id="21" name="Rectangle 20"/>
          <p:cNvSpPr/>
          <p:nvPr/>
        </p:nvSpPr>
        <p:spPr>
          <a:xfrm>
            <a:off x="4283968" y="5284047"/>
            <a:ext cx="1944216" cy="432048"/>
          </a:xfrm>
          <a:prstGeom prst="rect">
            <a:avLst/>
          </a:prstGeom>
          <a:solidFill>
            <a:srgbClr val="7030A0">
              <a:alpha val="10196"/>
            </a:srgbClr>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i="1" dirty="0"/>
              <a:t>Absent de ce modèle</a:t>
            </a:r>
            <a:endParaRPr lang="fr-FR" b="1" dirty="0"/>
          </a:p>
        </p:txBody>
      </p:sp>
      <p:sp>
        <p:nvSpPr>
          <p:cNvPr id="22" name="ZoneTexte 21"/>
          <p:cNvSpPr txBox="1"/>
          <p:nvPr/>
        </p:nvSpPr>
        <p:spPr>
          <a:xfrm>
            <a:off x="4067944" y="5946209"/>
            <a:ext cx="2448272" cy="276999"/>
          </a:xfrm>
          <a:prstGeom prst="rect">
            <a:avLst/>
          </a:prstGeom>
          <a:noFill/>
        </p:spPr>
        <p:txBody>
          <a:bodyPr wrap="square" rtlCol="0">
            <a:spAutoFit/>
          </a:bodyPr>
          <a:lstStyle/>
          <a:p>
            <a:pPr algn="ctr"/>
            <a:r>
              <a:rPr lang="fr-FR" sz="1200" b="1" u="sng" dirty="0" smtClean="0">
                <a:solidFill>
                  <a:schemeClr val="tx2"/>
                </a:solidFill>
              </a:rPr>
              <a:t>Modèle TCP/IP</a:t>
            </a:r>
            <a:endParaRPr lang="fr-FR" sz="1200" b="1" u="sng" dirty="0">
              <a:solidFill>
                <a:schemeClr val="tx2"/>
              </a:solidFill>
            </a:endParaRPr>
          </a:p>
        </p:txBody>
      </p:sp>
      <p:sp>
        <p:nvSpPr>
          <p:cNvPr id="24" name="Accolade fermante 23"/>
          <p:cNvSpPr/>
          <p:nvPr/>
        </p:nvSpPr>
        <p:spPr>
          <a:xfrm>
            <a:off x="6300192" y="3517393"/>
            <a:ext cx="108012" cy="2287872"/>
          </a:xfrm>
          <a:prstGeom prst="rightBrace">
            <a:avLst/>
          </a:prstGeom>
          <a:ln w="63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5" name="ZoneTexte 24"/>
          <p:cNvSpPr txBox="1"/>
          <p:nvPr/>
        </p:nvSpPr>
        <p:spPr>
          <a:xfrm>
            <a:off x="35496" y="3511167"/>
            <a:ext cx="1667946" cy="1384995"/>
          </a:xfrm>
          <a:prstGeom prst="rect">
            <a:avLst/>
          </a:prstGeom>
          <a:noFill/>
        </p:spPr>
        <p:txBody>
          <a:bodyPr wrap="square" rtlCol="0">
            <a:spAutoFit/>
          </a:bodyPr>
          <a:lstStyle/>
          <a:p>
            <a:pPr marL="171450" indent="-171450">
              <a:buFont typeface="Arial" pitchFamily="34" charset="0"/>
              <a:buChar char="•"/>
            </a:pPr>
            <a:r>
              <a:rPr lang="fr-FR" sz="1050" dirty="0" smtClean="0">
                <a:solidFill>
                  <a:schemeClr val="tx2"/>
                </a:solidFill>
              </a:rPr>
              <a:t>Couches basses, orientées communications.</a:t>
            </a:r>
            <a:br>
              <a:rPr lang="fr-FR" sz="1050" dirty="0" smtClean="0">
                <a:solidFill>
                  <a:schemeClr val="tx2"/>
                </a:solidFill>
              </a:rPr>
            </a:br>
            <a:endParaRPr lang="fr-FR" sz="1050" dirty="0" smtClean="0">
              <a:solidFill>
                <a:schemeClr val="tx2"/>
              </a:solidFill>
            </a:endParaRPr>
          </a:p>
          <a:p>
            <a:pPr marL="171450" indent="-171450">
              <a:buFont typeface="Arial" pitchFamily="34" charset="0"/>
              <a:buChar char="•"/>
            </a:pPr>
            <a:r>
              <a:rPr lang="fr-FR" sz="1050" dirty="0" smtClean="0">
                <a:solidFill>
                  <a:schemeClr val="tx2"/>
                </a:solidFill>
              </a:rPr>
              <a:t>Fonctions assurées en général par le </a:t>
            </a:r>
            <a:r>
              <a:rPr lang="fr-FR" sz="1050" b="1" dirty="0" smtClean="0">
                <a:solidFill>
                  <a:schemeClr val="tx2"/>
                </a:solidFill>
              </a:rPr>
              <a:t>système d’exploitation</a:t>
            </a:r>
            <a:endParaRPr lang="fr-FR" sz="1050" dirty="0">
              <a:solidFill>
                <a:schemeClr val="tx2"/>
              </a:solidFill>
            </a:endParaRPr>
          </a:p>
        </p:txBody>
      </p:sp>
      <p:cxnSp>
        <p:nvCxnSpPr>
          <p:cNvPr id="27" name="Connecteur droit 26"/>
          <p:cNvCxnSpPr/>
          <p:nvPr/>
        </p:nvCxnSpPr>
        <p:spPr>
          <a:xfrm>
            <a:off x="395536" y="3448050"/>
            <a:ext cx="849694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35496" y="2349604"/>
            <a:ext cx="1667946" cy="1061829"/>
          </a:xfrm>
          <a:prstGeom prst="rect">
            <a:avLst/>
          </a:prstGeom>
          <a:noFill/>
        </p:spPr>
        <p:txBody>
          <a:bodyPr wrap="square" rtlCol="0">
            <a:spAutoFit/>
          </a:bodyPr>
          <a:lstStyle/>
          <a:p>
            <a:pPr marL="171450" indent="-171450">
              <a:buFont typeface="Arial" pitchFamily="34" charset="0"/>
              <a:buChar char="•"/>
            </a:pPr>
            <a:r>
              <a:rPr lang="fr-FR" sz="1050" dirty="0">
                <a:solidFill>
                  <a:schemeClr val="tx2"/>
                </a:solidFill>
              </a:rPr>
              <a:t>Couches hautes, orientées application </a:t>
            </a:r>
            <a:r>
              <a:rPr lang="fr-FR" sz="1050" dirty="0" smtClean="0">
                <a:solidFill>
                  <a:schemeClr val="tx2"/>
                </a:solidFill>
              </a:rPr>
              <a:t/>
            </a:r>
            <a:br>
              <a:rPr lang="fr-FR" sz="1050" dirty="0" smtClean="0">
                <a:solidFill>
                  <a:schemeClr val="tx2"/>
                </a:solidFill>
              </a:rPr>
            </a:br>
            <a:endParaRPr lang="fr-FR" sz="1050" dirty="0">
              <a:solidFill>
                <a:schemeClr val="tx2"/>
              </a:solidFill>
            </a:endParaRPr>
          </a:p>
          <a:p>
            <a:pPr marL="171450" indent="-171450">
              <a:buFont typeface="Arial" pitchFamily="34" charset="0"/>
              <a:buChar char="•"/>
            </a:pPr>
            <a:r>
              <a:rPr lang="fr-FR" sz="1050" dirty="0" smtClean="0">
                <a:solidFill>
                  <a:schemeClr val="tx2"/>
                </a:solidFill>
              </a:rPr>
              <a:t>Fonctions </a:t>
            </a:r>
            <a:r>
              <a:rPr lang="fr-FR" sz="1050" dirty="0">
                <a:solidFill>
                  <a:schemeClr val="tx2"/>
                </a:solidFill>
              </a:rPr>
              <a:t>assurées par les </a:t>
            </a:r>
            <a:r>
              <a:rPr lang="fr-FR" sz="1050" b="1" dirty="0">
                <a:solidFill>
                  <a:schemeClr val="tx2"/>
                </a:solidFill>
              </a:rPr>
              <a:t>protocoles </a:t>
            </a:r>
            <a:r>
              <a:rPr lang="fr-FR" sz="1050" b="1" dirty="0" smtClean="0">
                <a:solidFill>
                  <a:schemeClr val="tx2"/>
                </a:solidFill>
              </a:rPr>
              <a:t>applicatifs</a:t>
            </a:r>
            <a:endParaRPr lang="fr-FR" sz="1050" b="1" dirty="0">
              <a:solidFill>
                <a:schemeClr val="tx2"/>
              </a:solidFill>
            </a:endParaRPr>
          </a:p>
        </p:txBody>
      </p:sp>
      <p:sp>
        <p:nvSpPr>
          <p:cNvPr id="29" name="ZoneTexte 28"/>
          <p:cNvSpPr txBox="1"/>
          <p:nvPr/>
        </p:nvSpPr>
        <p:spPr>
          <a:xfrm>
            <a:off x="6354198" y="5305128"/>
            <a:ext cx="2568732" cy="538609"/>
          </a:xfrm>
          <a:prstGeom prst="rect">
            <a:avLst/>
          </a:prstGeom>
          <a:noFill/>
        </p:spPr>
        <p:txBody>
          <a:bodyPr wrap="square" rtlCol="0">
            <a:spAutoFit/>
          </a:bodyPr>
          <a:lstStyle/>
          <a:p>
            <a:r>
              <a:rPr lang="fr-FR" sz="900" b="1" dirty="0" smtClean="0">
                <a:solidFill>
                  <a:schemeClr val="tx2"/>
                </a:solidFill>
              </a:rPr>
              <a:t>Physique</a:t>
            </a:r>
            <a:r>
              <a:rPr lang="fr-FR" sz="900" dirty="0" smtClean="0">
                <a:solidFill>
                  <a:schemeClr val="tx2"/>
                </a:solidFill>
              </a:rPr>
              <a:t>: gère la transmission de bits sous forme de signaux électriques.</a:t>
            </a:r>
          </a:p>
          <a:p>
            <a:pPr marL="171450" indent="-171450">
              <a:buFont typeface="Arial" pitchFamily="34" charset="0"/>
              <a:buChar char="•"/>
            </a:pPr>
            <a:endParaRPr lang="fr-FR" sz="1100" dirty="0">
              <a:solidFill>
                <a:schemeClr val="tx2"/>
              </a:solidFill>
            </a:endParaRPr>
          </a:p>
        </p:txBody>
      </p:sp>
      <p:sp>
        <p:nvSpPr>
          <p:cNvPr id="30" name="ZoneTexte 29"/>
          <p:cNvSpPr txBox="1"/>
          <p:nvPr/>
        </p:nvSpPr>
        <p:spPr>
          <a:xfrm>
            <a:off x="6358514" y="4753719"/>
            <a:ext cx="2568732" cy="677108"/>
          </a:xfrm>
          <a:prstGeom prst="rect">
            <a:avLst/>
          </a:prstGeom>
          <a:noFill/>
        </p:spPr>
        <p:txBody>
          <a:bodyPr wrap="square" rtlCol="0">
            <a:spAutoFit/>
          </a:bodyPr>
          <a:lstStyle/>
          <a:p>
            <a:r>
              <a:rPr lang="fr-FR" sz="900" b="1" dirty="0" smtClean="0">
                <a:solidFill>
                  <a:schemeClr val="tx2"/>
                </a:solidFill>
              </a:rPr>
              <a:t>Liaison</a:t>
            </a:r>
            <a:r>
              <a:rPr lang="fr-FR" sz="900" dirty="0" smtClean="0">
                <a:solidFill>
                  <a:schemeClr val="tx2"/>
                </a:solidFill>
              </a:rPr>
              <a:t>: gère l’envoi de messages de longueur finie entre deux machines directement connectées (</a:t>
            </a:r>
            <a:r>
              <a:rPr lang="fr-FR" sz="900" b="1" dirty="0" smtClean="0">
                <a:solidFill>
                  <a:schemeClr val="tx2"/>
                </a:solidFill>
              </a:rPr>
              <a:t>ex: Ethernet</a:t>
            </a:r>
            <a:r>
              <a:rPr lang="fr-FR" sz="900" dirty="0" smtClean="0">
                <a:solidFill>
                  <a:schemeClr val="tx2"/>
                </a:solidFill>
              </a:rPr>
              <a:t>).</a:t>
            </a:r>
          </a:p>
          <a:p>
            <a:pPr marL="171450" indent="-171450">
              <a:buFont typeface="Arial" pitchFamily="34" charset="0"/>
              <a:buChar char="•"/>
            </a:pPr>
            <a:endParaRPr lang="fr-FR" sz="1100" dirty="0">
              <a:solidFill>
                <a:schemeClr val="tx2"/>
              </a:solidFill>
            </a:endParaRPr>
          </a:p>
        </p:txBody>
      </p:sp>
      <p:sp>
        <p:nvSpPr>
          <p:cNvPr id="31" name="ZoneTexte 30"/>
          <p:cNvSpPr txBox="1"/>
          <p:nvPr/>
        </p:nvSpPr>
        <p:spPr>
          <a:xfrm>
            <a:off x="6351874" y="4077072"/>
            <a:ext cx="2792126" cy="723275"/>
          </a:xfrm>
          <a:prstGeom prst="rect">
            <a:avLst/>
          </a:prstGeom>
          <a:noFill/>
        </p:spPr>
        <p:txBody>
          <a:bodyPr wrap="square" rtlCol="0">
            <a:spAutoFit/>
          </a:bodyPr>
          <a:lstStyle/>
          <a:p>
            <a:r>
              <a:rPr lang="fr-FR" sz="900" b="1" dirty="0" smtClean="0">
                <a:solidFill>
                  <a:schemeClr val="tx2"/>
                </a:solidFill>
              </a:rPr>
              <a:t>Réseau</a:t>
            </a:r>
            <a:r>
              <a:rPr lang="fr-FR" sz="900" dirty="0" smtClean="0">
                <a:solidFill>
                  <a:schemeClr val="tx2"/>
                </a:solidFill>
              </a:rPr>
              <a:t>: gère l’acheminement de paquets, indépendamment les uns des autres, vers leur destination (</a:t>
            </a:r>
            <a:r>
              <a:rPr lang="fr-FR" sz="900" b="1" dirty="0" smtClean="0">
                <a:solidFill>
                  <a:schemeClr val="tx2"/>
                </a:solidFill>
              </a:rPr>
              <a:t>ex: IP</a:t>
            </a:r>
            <a:r>
              <a:rPr lang="fr-FR" sz="900" dirty="0" smtClean="0">
                <a:solidFill>
                  <a:schemeClr val="tx2"/>
                </a:solidFill>
              </a:rPr>
              <a:t>). </a:t>
            </a:r>
            <a:r>
              <a:rPr lang="fr-FR" sz="900" b="1" dirty="0">
                <a:solidFill>
                  <a:srgbClr val="00B050"/>
                </a:solidFill>
              </a:rPr>
              <a:t>Notion </a:t>
            </a:r>
            <a:r>
              <a:rPr lang="fr-FR" sz="900" b="1" dirty="0" smtClean="0">
                <a:solidFill>
                  <a:srgbClr val="00B050"/>
                </a:solidFill>
              </a:rPr>
              <a:t>d’adresse IP.</a:t>
            </a:r>
            <a:endParaRPr lang="fr-FR" sz="900" dirty="0" smtClean="0">
              <a:solidFill>
                <a:schemeClr val="tx2"/>
              </a:solidFill>
            </a:endParaRPr>
          </a:p>
          <a:p>
            <a:r>
              <a:rPr lang="fr-FR" sz="700" dirty="0" smtClean="0">
                <a:solidFill>
                  <a:schemeClr val="tx2"/>
                </a:solidFill>
              </a:rPr>
              <a:t>(analogie avec le courrier postal qui ne se préoccupe pas des timbres, formats d’enveloppes, </a:t>
            </a:r>
            <a:r>
              <a:rPr lang="fr-FR" sz="700" dirty="0" err="1" smtClean="0">
                <a:solidFill>
                  <a:schemeClr val="tx2"/>
                </a:solidFill>
              </a:rPr>
              <a:t>etc</a:t>
            </a:r>
            <a:r>
              <a:rPr lang="fr-FR" sz="700" dirty="0" smtClean="0">
                <a:solidFill>
                  <a:schemeClr val="tx2"/>
                </a:solidFill>
              </a:rPr>
              <a:t>) </a:t>
            </a:r>
            <a:endParaRPr lang="fr-FR" sz="1100" dirty="0">
              <a:solidFill>
                <a:schemeClr val="tx2"/>
              </a:solidFill>
            </a:endParaRPr>
          </a:p>
        </p:txBody>
      </p:sp>
      <p:sp>
        <p:nvSpPr>
          <p:cNvPr id="32" name="ZoneTexte 31"/>
          <p:cNvSpPr txBox="1"/>
          <p:nvPr/>
        </p:nvSpPr>
        <p:spPr>
          <a:xfrm>
            <a:off x="6350237" y="3390900"/>
            <a:ext cx="2568732" cy="946413"/>
          </a:xfrm>
          <a:prstGeom prst="rect">
            <a:avLst/>
          </a:prstGeom>
          <a:noFill/>
        </p:spPr>
        <p:txBody>
          <a:bodyPr wrap="square" rtlCol="0">
            <a:spAutoFit/>
          </a:bodyPr>
          <a:lstStyle/>
          <a:p>
            <a:r>
              <a:rPr lang="fr-FR" sz="900" b="1" dirty="0" smtClean="0">
                <a:solidFill>
                  <a:schemeClr val="tx2"/>
                </a:solidFill>
              </a:rPr>
              <a:t>Transport</a:t>
            </a:r>
            <a:r>
              <a:rPr lang="fr-FR" sz="900" dirty="0" smtClean="0">
                <a:solidFill>
                  <a:schemeClr val="tx2"/>
                </a:solidFill>
              </a:rPr>
              <a:t>: gère la segmentation des flux applicatifs en plus petits paquets et assure le contrôle des messages en réception (renforce les garanties de livraison) (</a:t>
            </a:r>
            <a:r>
              <a:rPr lang="fr-FR" sz="900" b="1" dirty="0" smtClean="0">
                <a:solidFill>
                  <a:schemeClr val="tx2"/>
                </a:solidFill>
              </a:rPr>
              <a:t>ex: TCP, UDP</a:t>
            </a:r>
            <a:r>
              <a:rPr lang="fr-FR" sz="900" dirty="0" smtClean="0">
                <a:solidFill>
                  <a:schemeClr val="tx2"/>
                </a:solidFill>
              </a:rPr>
              <a:t>). </a:t>
            </a:r>
            <a:r>
              <a:rPr lang="fr-FR" sz="900" b="1" dirty="0" smtClean="0">
                <a:solidFill>
                  <a:srgbClr val="00B050"/>
                </a:solidFill>
              </a:rPr>
              <a:t>Notion de port.</a:t>
            </a:r>
          </a:p>
          <a:p>
            <a:pPr marL="171450" indent="-171450">
              <a:buFont typeface="Arial" pitchFamily="34" charset="0"/>
              <a:buChar char="•"/>
            </a:pPr>
            <a:endParaRPr lang="fr-FR" sz="1100" dirty="0">
              <a:solidFill>
                <a:schemeClr val="tx2"/>
              </a:solidFill>
            </a:endParaRPr>
          </a:p>
        </p:txBody>
      </p:sp>
      <p:sp>
        <p:nvSpPr>
          <p:cNvPr id="33" name="ZoneTexte 32"/>
          <p:cNvSpPr txBox="1"/>
          <p:nvPr/>
        </p:nvSpPr>
        <p:spPr>
          <a:xfrm>
            <a:off x="6140999" y="5946208"/>
            <a:ext cx="2448272" cy="276999"/>
          </a:xfrm>
          <a:prstGeom prst="rect">
            <a:avLst/>
          </a:prstGeom>
          <a:noFill/>
        </p:spPr>
        <p:txBody>
          <a:bodyPr wrap="square" rtlCol="0">
            <a:spAutoFit/>
          </a:bodyPr>
          <a:lstStyle/>
          <a:p>
            <a:pPr algn="ctr"/>
            <a:r>
              <a:rPr lang="fr-FR" sz="1200" b="1" u="sng" dirty="0" smtClean="0">
                <a:solidFill>
                  <a:srgbClr val="7030A0"/>
                </a:solidFill>
              </a:rPr>
              <a:t>Les 5 couches à retenir</a:t>
            </a:r>
            <a:endParaRPr lang="fr-FR" sz="1200" b="1" u="sng" dirty="0">
              <a:solidFill>
                <a:srgbClr val="7030A0"/>
              </a:solidFill>
            </a:endParaRPr>
          </a:p>
        </p:txBody>
      </p:sp>
      <p:sp>
        <p:nvSpPr>
          <p:cNvPr id="34" name="ZoneTexte 33"/>
          <p:cNvSpPr txBox="1"/>
          <p:nvPr/>
        </p:nvSpPr>
        <p:spPr>
          <a:xfrm>
            <a:off x="6393176" y="1750740"/>
            <a:ext cx="2499304" cy="553998"/>
          </a:xfrm>
          <a:prstGeom prst="rect">
            <a:avLst/>
          </a:prstGeom>
          <a:noFill/>
        </p:spPr>
        <p:txBody>
          <a:bodyPr wrap="square" rtlCol="0">
            <a:spAutoFit/>
          </a:bodyPr>
          <a:lstStyle/>
          <a:p>
            <a:r>
              <a:rPr lang="fr-FR" sz="1000" b="1" dirty="0" smtClean="0">
                <a:solidFill>
                  <a:schemeClr val="tx2"/>
                </a:solidFill>
              </a:rPr>
              <a:t>Application</a:t>
            </a:r>
            <a:r>
              <a:rPr lang="fr-FR" sz="1000" dirty="0" smtClean="0">
                <a:solidFill>
                  <a:schemeClr val="tx2"/>
                </a:solidFill>
              </a:rPr>
              <a:t>: contient les protocoles utilisés par les applications (</a:t>
            </a:r>
            <a:r>
              <a:rPr lang="fr-FR" sz="1000" b="1" dirty="0" smtClean="0">
                <a:solidFill>
                  <a:schemeClr val="tx2"/>
                </a:solidFill>
              </a:rPr>
              <a:t>ex: HTTP, FTP, SSH, SMTP, POP3; Telnet, </a:t>
            </a:r>
            <a:r>
              <a:rPr lang="fr-FR" sz="1000" b="1" dirty="0" err="1" smtClean="0">
                <a:solidFill>
                  <a:schemeClr val="tx2"/>
                </a:solidFill>
              </a:rPr>
              <a:t>etc</a:t>
            </a:r>
            <a:r>
              <a:rPr lang="fr-FR" sz="1000" dirty="0" smtClean="0">
                <a:solidFill>
                  <a:schemeClr val="tx2"/>
                </a:solidFill>
              </a:rPr>
              <a:t>). </a:t>
            </a:r>
            <a:endParaRPr lang="fr-FR" sz="1200" dirty="0">
              <a:solidFill>
                <a:schemeClr val="tx2"/>
              </a:solidFill>
            </a:endParaRPr>
          </a:p>
        </p:txBody>
      </p:sp>
    </p:spTree>
    <p:extLst>
      <p:ext uri="{BB962C8B-B14F-4D97-AF65-F5344CB8AC3E}">
        <p14:creationId xmlns:p14="http://schemas.microsoft.com/office/powerpoint/2010/main" val="95714479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559675" cy="5285581"/>
          </a:xfrm>
        </p:spPr>
        <p:txBody>
          <a:bodyPr/>
          <a:lstStyle/>
          <a:p>
            <a:pPr lvl="1" eaLnBrk="1" hangingPunct="1">
              <a:defRPr/>
            </a:pPr>
            <a:r>
              <a:rPr lang="fr-FR" sz="1600" b="1" dirty="0" smtClean="0"/>
              <a:t>Les Firewalls</a:t>
            </a:r>
          </a:p>
          <a:p>
            <a:pPr lvl="2" eaLnBrk="1" hangingPunct="1">
              <a:defRPr/>
            </a:pPr>
            <a:r>
              <a:rPr lang="fr-FR" sz="1200" b="1" dirty="0" smtClean="0">
                <a:latin typeface="Arial" pitchFamily="34" charset="0"/>
                <a:cs typeface="Arial" pitchFamily="34" charset="0"/>
              </a:rPr>
              <a:t>Permettent de contrôler quels types de communications sont autorisées sur un réseau informatique:</a:t>
            </a:r>
          </a:p>
          <a:p>
            <a:pPr marL="808038" lvl="2" indent="182563" eaLnBrk="1" hangingPunct="1">
              <a:buFont typeface="Wingdings" pitchFamily="2" charset="2"/>
              <a:buChar char="§"/>
              <a:defRPr/>
            </a:pPr>
            <a:r>
              <a:rPr lang="fr-FR" sz="1200" dirty="0" smtClean="0">
                <a:latin typeface="Arial" pitchFamily="34" charset="0"/>
                <a:cs typeface="Arial" pitchFamily="34" charset="0"/>
              </a:rPr>
              <a:t>Au niveau de la </a:t>
            </a:r>
            <a:r>
              <a:rPr lang="fr-FR" sz="1200" b="1" dirty="0" smtClean="0">
                <a:solidFill>
                  <a:srgbClr val="0070C0"/>
                </a:solidFill>
                <a:latin typeface="Arial" pitchFamily="34" charset="0"/>
                <a:cs typeface="Arial" pitchFamily="34" charset="0"/>
              </a:rPr>
              <a:t>couche </a:t>
            </a:r>
            <a:r>
              <a:rPr lang="fr-FR" sz="1200" b="1" u="sng" dirty="0" smtClean="0">
                <a:solidFill>
                  <a:srgbClr val="0070C0"/>
                </a:solidFill>
                <a:latin typeface="Arial" pitchFamily="34" charset="0"/>
                <a:cs typeface="Arial" pitchFamily="34" charset="0"/>
              </a:rPr>
              <a:t>réseau</a:t>
            </a:r>
            <a:r>
              <a:rPr lang="fr-FR" sz="1200" dirty="0" smtClean="0">
                <a:latin typeface="Arial" pitchFamily="34" charset="0"/>
                <a:cs typeface="Arial" pitchFamily="34" charset="0"/>
              </a:rPr>
              <a:t>: origine ou destination des paquets (IP).</a:t>
            </a:r>
          </a:p>
          <a:p>
            <a:pPr marL="808038" lvl="2" indent="182563" eaLnBrk="1" hangingPunct="1">
              <a:buFont typeface="Wingdings" pitchFamily="2" charset="2"/>
              <a:buChar char="§"/>
              <a:defRPr/>
            </a:pPr>
            <a:r>
              <a:rPr lang="fr-FR" sz="1200" dirty="0">
                <a:latin typeface="Arial" pitchFamily="34" charset="0"/>
                <a:cs typeface="Arial" pitchFamily="34" charset="0"/>
              </a:rPr>
              <a:t>Au niveau de la </a:t>
            </a:r>
            <a:r>
              <a:rPr lang="fr-FR" sz="1200" b="1" dirty="0">
                <a:solidFill>
                  <a:srgbClr val="0070C0"/>
                </a:solidFill>
                <a:latin typeface="Arial" pitchFamily="34" charset="0"/>
                <a:cs typeface="Arial" pitchFamily="34" charset="0"/>
              </a:rPr>
              <a:t>couche </a:t>
            </a:r>
            <a:r>
              <a:rPr lang="fr-FR" sz="1200" b="1" u="sng" dirty="0" smtClean="0">
                <a:solidFill>
                  <a:srgbClr val="0070C0"/>
                </a:solidFill>
                <a:latin typeface="Arial" pitchFamily="34" charset="0"/>
                <a:cs typeface="Arial" pitchFamily="34" charset="0"/>
              </a:rPr>
              <a:t>transport</a:t>
            </a:r>
            <a:r>
              <a:rPr lang="fr-FR" sz="1200" dirty="0" smtClean="0">
                <a:latin typeface="Arial" pitchFamily="34" charset="0"/>
                <a:cs typeface="Arial" pitchFamily="34" charset="0"/>
              </a:rPr>
              <a:t>: ports TCP ou UDP utilisés.</a:t>
            </a:r>
          </a:p>
          <a:p>
            <a:pPr marL="808038" lvl="2" indent="182563" eaLnBrk="1" hangingPunct="1">
              <a:buFont typeface="Wingdings" pitchFamily="2" charset="2"/>
              <a:buChar char="§"/>
              <a:defRPr/>
            </a:pPr>
            <a:r>
              <a:rPr lang="fr-FR" sz="1200" dirty="0">
                <a:latin typeface="Arial" pitchFamily="34" charset="0"/>
                <a:cs typeface="Arial" pitchFamily="34" charset="0"/>
              </a:rPr>
              <a:t>Au niveau de la </a:t>
            </a:r>
            <a:r>
              <a:rPr lang="fr-FR" sz="1200" b="1" dirty="0">
                <a:solidFill>
                  <a:srgbClr val="0070C0"/>
                </a:solidFill>
                <a:latin typeface="Arial" pitchFamily="34" charset="0"/>
                <a:cs typeface="Arial" pitchFamily="34" charset="0"/>
              </a:rPr>
              <a:t>couche </a:t>
            </a:r>
            <a:r>
              <a:rPr lang="fr-FR" sz="1200" b="1" u="sng" dirty="0" smtClean="0">
                <a:solidFill>
                  <a:srgbClr val="0070C0"/>
                </a:solidFill>
                <a:latin typeface="Arial" pitchFamily="34" charset="0"/>
                <a:cs typeface="Arial" pitchFamily="34" charset="0"/>
              </a:rPr>
              <a:t>applicative</a:t>
            </a:r>
            <a:r>
              <a:rPr lang="fr-FR" sz="1200" dirty="0" smtClean="0">
                <a:latin typeface="Arial" pitchFamily="34" charset="0"/>
                <a:cs typeface="Arial" pitchFamily="34" charset="0"/>
              </a:rPr>
              <a:t>: </a:t>
            </a:r>
            <a:r>
              <a:rPr lang="fr-FR" sz="1200" dirty="0"/>
              <a:t>vérifient la complète conformité du paquet à un protocole </a:t>
            </a:r>
            <a:r>
              <a:rPr lang="fr-FR" sz="1200" dirty="0" smtClean="0"/>
              <a:t>attendu (ex: vérifient que seul du trafic HTTP circule sur le port 80)</a:t>
            </a:r>
          </a:p>
          <a:p>
            <a:pPr marL="1160463" lvl="3" indent="182563" eaLnBrk="1" hangingPunct="1">
              <a:buFont typeface="Wingdings" pitchFamily="2" charset="2"/>
              <a:buChar char="Ø"/>
              <a:defRPr/>
            </a:pPr>
            <a:r>
              <a:rPr lang="fr-FR" sz="1200" dirty="0" smtClean="0">
                <a:latin typeface="Arial" pitchFamily="34" charset="0"/>
                <a:cs typeface="Arial" pitchFamily="34" charset="0"/>
              </a:rPr>
              <a:t>Permet de contrôler l’utilisation de </a:t>
            </a:r>
            <a:r>
              <a:rPr lang="fr-FR" sz="1200" u="sng" dirty="0" smtClean="0">
                <a:latin typeface="Arial" pitchFamily="34" charset="0"/>
                <a:cs typeface="Arial" pitchFamily="34" charset="0"/>
              </a:rPr>
              <a:t>tunnels</a:t>
            </a:r>
            <a:r>
              <a:rPr lang="fr-FR" sz="1200" dirty="0" smtClean="0">
                <a:latin typeface="Arial" pitchFamily="34" charset="0"/>
                <a:cs typeface="Arial" pitchFamily="34" charset="0"/>
              </a:rPr>
              <a:t> TCP (peuvent être utilisés pour contourner le filtrage par port).</a:t>
            </a:r>
            <a:br>
              <a:rPr lang="fr-FR" sz="1200" dirty="0" smtClean="0">
                <a:latin typeface="Arial" pitchFamily="34" charset="0"/>
                <a:cs typeface="Arial" pitchFamily="34" charset="0"/>
              </a:rPr>
            </a:br>
            <a:endParaRPr lang="fr-FR" sz="1200" dirty="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Principe de base: tout ce qui n’est pas autorisé doit être bloqué (</a:t>
            </a:r>
            <a:r>
              <a:rPr lang="fr-FR" sz="1200" b="1" dirty="0" smtClean="0">
                <a:solidFill>
                  <a:srgbClr val="7030A0"/>
                </a:solidFill>
                <a:latin typeface="Arial" pitchFamily="34" charset="0"/>
                <a:cs typeface="Arial" pitchFamily="34" charset="0"/>
              </a:rPr>
              <a:t>« </a:t>
            </a:r>
            <a:r>
              <a:rPr lang="fr-FR" sz="1200" b="1" dirty="0" err="1" smtClean="0">
                <a:solidFill>
                  <a:srgbClr val="7030A0"/>
                </a:solidFill>
                <a:latin typeface="Arial" pitchFamily="34" charset="0"/>
                <a:cs typeface="Arial" pitchFamily="34" charset="0"/>
              </a:rPr>
              <a:t>need</a:t>
            </a:r>
            <a:r>
              <a:rPr lang="fr-FR" sz="1200" b="1" dirty="0" smtClean="0">
                <a:solidFill>
                  <a:srgbClr val="7030A0"/>
                </a:solidFill>
                <a:latin typeface="Arial" pitchFamily="34" charset="0"/>
                <a:cs typeface="Arial" pitchFamily="34" charset="0"/>
              </a:rPr>
              <a:t>-to-know »</a:t>
            </a:r>
            <a:r>
              <a:rPr lang="fr-FR" sz="1200" b="1" dirty="0" smtClean="0">
                <a:latin typeface="Arial" pitchFamily="34" charset="0"/>
                <a:cs typeface="Arial" pitchFamily="34" charset="0"/>
              </a:rPr>
              <a:t>):</a:t>
            </a:r>
            <a:endParaRPr lang="fr-FR" sz="1200" b="1" dirty="0">
              <a:latin typeface="Arial" pitchFamily="34" charset="0"/>
              <a:cs typeface="Arial" pitchFamily="34" charset="0"/>
            </a:endParaRPr>
          </a:p>
          <a:p>
            <a:pPr lvl="1" eaLnBrk="1" hangingPunct="1">
              <a:buNone/>
              <a:defRPr/>
            </a:pPr>
            <a:r>
              <a:rPr lang="fr-FR" sz="1200" dirty="0" smtClean="0"/>
              <a:t>	</a:t>
            </a:r>
          </a:p>
        </p:txBody>
      </p:sp>
      <p:sp>
        <p:nvSpPr>
          <p:cNvPr id="7" name="Rectangle 6"/>
          <p:cNvSpPr/>
          <p:nvPr/>
        </p:nvSpPr>
        <p:spPr>
          <a:xfrm>
            <a:off x="251521" y="3429000"/>
            <a:ext cx="1296144" cy="969496"/>
          </a:xfrm>
          <a:prstGeom prst="rect">
            <a:avLst/>
          </a:prstGeom>
        </p:spPr>
        <p:txBody>
          <a:bodyPr wrap="square">
            <a:spAutoFit/>
          </a:bodyPr>
          <a:lstStyle/>
          <a:p>
            <a:r>
              <a:rPr lang="fr-FR" sz="1200" dirty="0">
                <a:solidFill>
                  <a:srgbClr val="002776"/>
                </a:solidFill>
              </a:rPr>
              <a:t>Exemple de liste de contrôle d’accès (ACL)</a:t>
            </a:r>
            <a:br>
              <a:rPr lang="fr-FR" sz="1200" dirty="0">
                <a:solidFill>
                  <a:srgbClr val="002776"/>
                </a:solidFill>
              </a:rPr>
            </a:br>
            <a:r>
              <a:rPr lang="fr-FR" sz="900" dirty="0">
                <a:solidFill>
                  <a:srgbClr val="002776"/>
                </a:solidFill>
              </a:rPr>
              <a:t>(ici Firewall </a:t>
            </a:r>
            <a:r>
              <a:rPr lang="fr-FR" sz="900" dirty="0" err="1">
                <a:solidFill>
                  <a:srgbClr val="002776"/>
                </a:solidFill>
              </a:rPr>
              <a:t>Builder</a:t>
            </a:r>
            <a:r>
              <a:rPr lang="fr-FR" sz="900" dirty="0">
                <a:solidFill>
                  <a:srgbClr val="002776"/>
                </a:solidFill>
              </a:rPr>
              <a:t> pour </a:t>
            </a:r>
            <a:r>
              <a:rPr lang="fr-FR" sz="900" dirty="0" err="1">
                <a:solidFill>
                  <a:srgbClr val="002776"/>
                </a:solidFill>
              </a:rPr>
              <a:t>iptables</a:t>
            </a:r>
            <a:r>
              <a:rPr lang="fr-FR" sz="900" dirty="0">
                <a:solidFill>
                  <a:srgbClr val="002776"/>
                </a:solidFill>
              </a:rPr>
              <a:t>)</a:t>
            </a:r>
            <a:r>
              <a:rPr lang="fr-FR" sz="1200" dirty="0">
                <a:solidFill>
                  <a:srgbClr val="002776"/>
                </a:solidFill>
              </a:rPr>
              <a:t>:</a:t>
            </a:r>
            <a:endParaRPr lang="fr-FR" dirty="0">
              <a:solidFill>
                <a:srgbClr val="000000"/>
              </a:solidFill>
            </a:endParaRPr>
          </a:p>
        </p:txBody>
      </p:sp>
      <p:pic>
        <p:nvPicPr>
          <p:cNvPr id="338946" name="Picture 2"/>
          <p:cNvPicPr>
            <a:picLocks noChangeAspect="1" noChangeArrowheads="1"/>
          </p:cNvPicPr>
          <p:nvPr/>
        </p:nvPicPr>
        <p:blipFill>
          <a:blip r:embed="rId3" cstate="print"/>
          <a:srcRect/>
          <a:stretch>
            <a:fillRect/>
          </a:stretch>
        </p:blipFill>
        <p:spPr bwMode="auto">
          <a:xfrm>
            <a:off x="1979712" y="3140968"/>
            <a:ext cx="4956099" cy="3312368"/>
          </a:xfrm>
          <a:prstGeom prst="rect">
            <a:avLst/>
          </a:prstGeom>
          <a:noFill/>
        </p:spPr>
      </p:pic>
      <p:cxnSp>
        <p:nvCxnSpPr>
          <p:cNvPr id="9" name="Straight Arrow Connector 8"/>
          <p:cNvCxnSpPr/>
          <p:nvPr/>
        </p:nvCxnSpPr>
        <p:spPr>
          <a:xfrm>
            <a:off x="1115616" y="4221088"/>
            <a:ext cx="2232248"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380312" y="4797152"/>
            <a:ext cx="1296144" cy="646331"/>
          </a:xfrm>
          <a:prstGeom prst="rect">
            <a:avLst/>
          </a:prstGeom>
        </p:spPr>
        <p:txBody>
          <a:bodyPr wrap="square">
            <a:spAutoFit/>
          </a:bodyPr>
          <a:lstStyle/>
          <a:p>
            <a:r>
              <a:rPr lang="fr-FR" sz="900" dirty="0" smtClean="0">
                <a:solidFill>
                  <a:srgbClr val="002776"/>
                </a:solidFill>
              </a:rPr>
              <a:t>Règle de blocage par défaut </a:t>
            </a:r>
            <a:br>
              <a:rPr lang="fr-FR" sz="900" dirty="0" smtClean="0">
                <a:solidFill>
                  <a:srgbClr val="002776"/>
                </a:solidFill>
              </a:rPr>
            </a:br>
            <a:r>
              <a:rPr lang="fr-FR" sz="900" dirty="0" smtClean="0">
                <a:solidFill>
                  <a:srgbClr val="002776"/>
                </a:solidFill>
              </a:rPr>
              <a:t>(le trafic qui n’est pas autorisé est bloqué)</a:t>
            </a:r>
            <a:endParaRPr lang="fr-FR" dirty="0">
              <a:solidFill>
                <a:srgbClr val="000000"/>
              </a:solidFill>
            </a:endParaRPr>
          </a:p>
        </p:txBody>
      </p:sp>
      <p:cxnSp>
        <p:nvCxnSpPr>
          <p:cNvPr id="10" name="Straight Arrow Connector 8"/>
          <p:cNvCxnSpPr/>
          <p:nvPr/>
        </p:nvCxnSpPr>
        <p:spPr>
          <a:xfrm flipH="1">
            <a:off x="6876258" y="5013176"/>
            <a:ext cx="50405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94971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559675" cy="5285581"/>
          </a:xfrm>
        </p:spPr>
        <p:txBody>
          <a:bodyPr/>
          <a:lstStyle/>
          <a:p>
            <a:pPr lvl="1" eaLnBrk="1" hangingPunct="1">
              <a:defRPr/>
            </a:pPr>
            <a:r>
              <a:rPr lang="fr-FR" sz="1600" b="1" dirty="0" smtClean="0"/>
              <a:t>Quelques règles de bonne gestion des firewalls</a:t>
            </a:r>
            <a:endParaRPr lang="fr-FR" sz="1600" b="1" dirty="0"/>
          </a:p>
          <a:p>
            <a:pPr marL="180975" lvl="2" indent="0" eaLnBrk="1" hangingPunct="1">
              <a:buNone/>
              <a:defRPr/>
            </a:pPr>
            <a:r>
              <a:rPr lang="fr-FR" sz="1200" b="1" u="sng" dirty="0" smtClean="0">
                <a:latin typeface="Arial" pitchFamily="34" charset="0"/>
                <a:cs typeface="Arial" pitchFamily="34" charset="0"/>
              </a:rPr>
              <a:t/>
            </a:r>
            <a:br>
              <a:rPr lang="fr-FR" sz="1200" b="1" u="sng" dirty="0" smtClean="0">
                <a:latin typeface="Arial" pitchFamily="34" charset="0"/>
                <a:cs typeface="Arial" pitchFamily="34" charset="0"/>
              </a:rPr>
            </a:br>
            <a:r>
              <a:rPr lang="fr-FR" sz="1200" b="1" u="sng" dirty="0" smtClean="0">
                <a:latin typeface="Arial" pitchFamily="34" charset="0"/>
                <a:cs typeface="Arial" pitchFamily="34" charset="0"/>
              </a:rPr>
              <a:t/>
            </a:r>
            <a:br>
              <a:rPr lang="fr-FR" sz="1200" b="1" u="sng" dirty="0" smtClean="0">
                <a:latin typeface="Arial" pitchFamily="34" charset="0"/>
                <a:cs typeface="Arial" pitchFamily="34" charset="0"/>
              </a:rPr>
            </a:br>
            <a:r>
              <a:rPr lang="fr-FR" sz="1200" b="1" u="sng" dirty="0" smtClean="0">
                <a:latin typeface="Arial" pitchFamily="34" charset="0"/>
                <a:cs typeface="Arial" pitchFamily="34" charset="0"/>
              </a:rPr>
              <a:t/>
            </a:r>
            <a:br>
              <a:rPr lang="fr-FR" sz="1200" b="1" u="sng" dirty="0" smtClean="0">
                <a:latin typeface="Arial" pitchFamily="34" charset="0"/>
                <a:cs typeface="Arial" pitchFamily="34" charset="0"/>
              </a:rPr>
            </a:br>
            <a:r>
              <a:rPr lang="fr-FR" sz="1200" b="1" u="sng" dirty="0" smtClean="0">
                <a:latin typeface="Arial" pitchFamily="34" charset="0"/>
                <a:cs typeface="Arial" pitchFamily="34" charset="0"/>
              </a:rPr>
              <a:t>Aspects organisationnels:</a:t>
            </a:r>
          </a:p>
          <a:p>
            <a:pPr marL="180975" lvl="2" indent="0" eaLnBrk="1" hangingPunct="1">
              <a:buNone/>
              <a:defRPr/>
            </a:pPr>
            <a:endParaRPr lang="fr-FR" sz="1200" dirty="0" smtClean="0">
              <a:latin typeface="Arial" pitchFamily="34" charset="0"/>
              <a:cs typeface="Arial" pitchFamily="34" charset="0"/>
            </a:endParaRPr>
          </a:p>
          <a:p>
            <a:pPr lvl="2" eaLnBrk="1" hangingPunct="1">
              <a:defRPr/>
            </a:pPr>
            <a:r>
              <a:rPr lang="fr-FR" sz="1200" dirty="0" smtClean="0">
                <a:latin typeface="Arial" pitchFamily="34" charset="0"/>
                <a:cs typeface="Arial" pitchFamily="34" charset="0"/>
              </a:rPr>
              <a:t>Utilisation de règles simples, explicites et documentées pour limiter les risques d’erreurs.</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a:solidFill>
                  <a:srgbClr val="0070C0"/>
                </a:solidFill>
                <a:latin typeface="Arial" pitchFamily="34" charset="0"/>
                <a:cs typeface="Arial" pitchFamily="34" charset="0"/>
              </a:rPr>
              <a:t>Gestion des accès</a:t>
            </a:r>
            <a:r>
              <a:rPr lang="fr-FR" sz="1200" dirty="0" smtClean="0">
                <a:latin typeface="Arial" pitchFamily="34" charset="0"/>
                <a:cs typeface="Arial" pitchFamily="34" charset="0"/>
              </a:rPr>
              <a:t>, qui doivent être restreints aux seuls administrateurs réseau autorisés - idéalement depuis </a:t>
            </a:r>
            <a:r>
              <a:rPr lang="fr-FR" sz="1200" dirty="0">
                <a:latin typeface="Arial" pitchFamily="34" charset="0"/>
                <a:cs typeface="Arial" pitchFamily="34" charset="0"/>
              </a:rPr>
              <a:t>un réseau </a:t>
            </a:r>
            <a:r>
              <a:rPr lang="fr-FR" sz="1200" dirty="0" smtClean="0">
                <a:latin typeface="Arial" pitchFamily="34" charset="0"/>
                <a:cs typeface="Arial" pitchFamily="34" charset="0"/>
              </a:rPr>
              <a:t>dédié (VLAN) ou des machines spécifiques. Aucune interface d’administration ne doit être accessible depuis l’Internet. </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Gestion des changements </a:t>
            </a:r>
            <a:r>
              <a:rPr lang="fr-FR" sz="1200" dirty="0" smtClean="0">
                <a:latin typeface="Arial" pitchFamily="34" charset="0"/>
                <a:cs typeface="Arial" pitchFamily="34" charset="0"/>
              </a:rPr>
              <a:t>: autorisation des modifications / visa par le RSSI avant toute modification.</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Mise à jour régulière des correctifs de sécurité </a:t>
            </a:r>
            <a:r>
              <a:rPr lang="fr-FR" sz="1200" dirty="0" smtClean="0">
                <a:latin typeface="Arial" pitchFamily="34" charset="0"/>
                <a:cs typeface="Arial" pitchFamily="34" charset="0"/>
              </a:rPr>
              <a:t>sur les firewalls.</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Contrôle des alertes </a:t>
            </a:r>
            <a:r>
              <a:rPr lang="fr-FR" sz="1200" dirty="0" smtClean="0">
                <a:latin typeface="Arial" pitchFamily="34" charset="0"/>
                <a:cs typeface="Arial" pitchFamily="34" charset="0"/>
              </a:rPr>
              <a:t>en temps réel (par exemple, toute modification de la configuration doit générer une alerte)</a:t>
            </a:r>
          </a:p>
          <a:p>
            <a:pPr marL="180975" lvl="2" indent="0" eaLnBrk="1" hangingPunct="1">
              <a:buNone/>
              <a:defRPr/>
            </a:pPr>
            <a:endParaRPr lang="fr-FR" sz="1200" b="1" dirty="0" smtClean="0">
              <a:solidFill>
                <a:srgbClr val="0070C0"/>
              </a:solidFill>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Tests intrusifs périodiques </a:t>
            </a:r>
            <a:r>
              <a:rPr lang="fr-FR" sz="1200" dirty="0" smtClean="0">
                <a:latin typeface="Arial" pitchFamily="34" charset="0"/>
                <a:cs typeface="Arial" pitchFamily="34" charset="0"/>
              </a:rPr>
              <a:t>(scanners de ports, scanners de vulnérabilités, tests intrusifs manuels, etc.)</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marL="180975" lvl="2" indent="0" eaLnBrk="1" hangingPunct="1">
              <a:buNone/>
              <a:defRPr/>
            </a:pPr>
            <a:r>
              <a:rPr lang="fr-FR" sz="1200" b="1" u="sng" dirty="0" smtClean="0">
                <a:latin typeface="Arial" pitchFamily="34" charset="0"/>
                <a:cs typeface="Arial" pitchFamily="34" charset="0"/>
              </a:rPr>
              <a:t>Aspects techniques:</a:t>
            </a:r>
            <a:br>
              <a:rPr lang="fr-FR" sz="1200" b="1" u="sng" dirty="0" smtClean="0">
                <a:latin typeface="Arial" pitchFamily="34" charset="0"/>
                <a:cs typeface="Arial" pitchFamily="34" charset="0"/>
              </a:rPr>
            </a:br>
            <a:endParaRPr lang="fr-FR" sz="1200" b="1" u="sng" dirty="0" smtClean="0">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Capacité à détecter </a:t>
            </a:r>
            <a:r>
              <a:rPr lang="fr-FR" sz="1200" dirty="0" smtClean="0">
                <a:latin typeface="Arial" pitchFamily="34" charset="0"/>
                <a:cs typeface="Arial" pitchFamily="34" charset="0"/>
              </a:rPr>
              <a:t>les attaques, les inconsistances de session (« </a:t>
            </a:r>
            <a:r>
              <a:rPr lang="fr-FR" sz="1200" dirty="0" err="1" smtClean="0">
                <a:latin typeface="Arial" pitchFamily="34" charset="0"/>
                <a:cs typeface="Arial" pitchFamily="34" charset="0"/>
              </a:rPr>
              <a:t>stateful</a:t>
            </a:r>
            <a:r>
              <a:rPr lang="fr-FR" sz="1200" dirty="0" smtClean="0">
                <a:latin typeface="Arial" pitchFamily="34" charset="0"/>
                <a:cs typeface="Arial" pitchFamily="34" charset="0"/>
              </a:rPr>
              <a:t> inspection »), l’usurpation d’adresse, etc.</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smtClean="0">
                <a:solidFill>
                  <a:srgbClr val="7030A0"/>
                </a:solidFill>
                <a:latin typeface="Arial" pitchFamily="34" charset="0"/>
                <a:cs typeface="Arial" pitchFamily="34" charset="0"/>
              </a:rPr>
              <a:t>Défense </a:t>
            </a:r>
            <a:r>
              <a:rPr lang="fr-FR" sz="1200" b="1" dirty="0">
                <a:solidFill>
                  <a:srgbClr val="7030A0"/>
                </a:solidFill>
                <a:latin typeface="Arial" pitchFamily="34" charset="0"/>
                <a:cs typeface="Arial" pitchFamily="34" charset="0"/>
              </a:rPr>
              <a:t>en profondeur</a:t>
            </a:r>
            <a:r>
              <a:rPr lang="fr-FR" sz="1200" dirty="0" smtClean="0">
                <a:latin typeface="Arial" pitchFamily="34" charset="0"/>
                <a:cs typeface="Arial" pitchFamily="34" charset="0"/>
              </a:rPr>
              <a:t>: Utilisation de </a:t>
            </a:r>
            <a:r>
              <a:rPr lang="fr-FR" sz="1200" b="1" dirty="0" smtClean="0">
                <a:latin typeface="Arial" pitchFamily="34" charset="0"/>
                <a:cs typeface="Arial" pitchFamily="34" charset="0"/>
              </a:rPr>
              <a:t>deux niveaux de firewalls </a:t>
            </a:r>
            <a:r>
              <a:rPr lang="fr-FR" sz="1200" dirty="0" smtClean="0">
                <a:latin typeface="Arial" pitchFamily="34" charset="0"/>
                <a:cs typeface="Arial" pitchFamily="34" charset="0"/>
              </a:rPr>
              <a:t>formant une</a:t>
            </a:r>
            <a:r>
              <a:rPr lang="fr-FR" sz="1200" b="1" dirty="0" smtClean="0">
                <a:latin typeface="Arial" pitchFamily="34" charset="0"/>
                <a:cs typeface="Arial" pitchFamily="34" charset="0"/>
              </a:rPr>
              <a:t> </a:t>
            </a:r>
            <a:r>
              <a:rPr lang="fr-FR" sz="1200" b="1" dirty="0" smtClean="0">
                <a:solidFill>
                  <a:srgbClr val="0070C0"/>
                </a:solidFill>
                <a:latin typeface="Arial" pitchFamily="34" charset="0"/>
                <a:cs typeface="Arial" pitchFamily="34" charset="0"/>
              </a:rPr>
              <a:t>DMZ</a:t>
            </a:r>
            <a:r>
              <a:rPr lang="fr-FR" sz="1200" dirty="0" smtClean="0">
                <a:latin typeface="Arial" pitchFamily="34" charset="0"/>
                <a:cs typeface="Arial" pitchFamily="34" charset="0"/>
              </a:rPr>
              <a:t>, idéalement de technologies complémentaires:</a:t>
            </a:r>
            <a:endParaRPr lang="fr-FR" sz="1200" dirty="0">
              <a:latin typeface="Arial" pitchFamily="34" charset="0"/>
              <a:cs typeface="Arial" pitchFamily="34" charset="0"/>
            </a:endParaRPr>
          </a:p>
          <a:p>
            <a:pPr marL="1331913" lvl="3" indent="-171450" eaLnBrk="1" hangingPunct="1">
              <a:buFont typeface="Wingdings" pitchFamily="2" charset="2"/>
              <a:buChar char="§"/>
              <a:defRPr/>
            </a:pPr>
            <a:r>
              <a:rPr lang="fr-FR" sz="1200" dirty="0" smtClean="0">
                <a:latin typeface="Arial" pitchFamily="34" charset="0"/>
                <a:cs typeface="Arial" pitchFamily="34" charset="0"/>
              </a:rPr>
              <a:t>Exemple: CISCO ASA comme firewall externe et </a:t>
            </a:r>
            <a:r>
              <a:rPr lang="fr-FR" sz="1200" dirty="0" err="1" smtClean="0">
                <a:latin typeface="Arial" pitchFamily="34" charset="0"/>
                <a:cs typeface="Arial" pitchFamily="34" charset="0"/>
              </a:rPr>
              <a:t>Juniper</a:t>
            </a:r>
            <a:r>
              <a:rPr lang="fr-FR" sz="1200" dirty="0" smtClean="0">
                <a:latin typeface="Arial" pitchFamily="34" charset="0"/>
                <a:cs typeface="Arial" pitchFamily="34" charset="0"/>
              </a:rPr>
              <a:t> </a:t>
            </a:r>
            <a:r>
              <a:rPr lang="fr-FR" sz="1200" dirty="0" err="1" smtClean="0">
                <a:latin typeface="Arial" pitchFamily="34" charset="0"/>
                <a:cs typeface="Arial" pitchFamily="34" charset="0"/>
              </a:rPr>
              <a:t>Netscreen</a:t>
            </a:r>
            <a:r>
              <a:rPr lang="fr-FR" sz="1200" dirty="0" smtClean="0">
                <a:latin typeface="Arial" pitchFamily="34" charset="0"/>
                <a:cs typeface="Arial" pitchFamily="34" charset="0"/>
              </a:rPr>
              <a:t> comme firewall interne.</a:t>
            </a: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7" name="TextBox 7"/>
          <p:cNvSpPr txBox="1"/>
          <p:nvPr/>
        </p:nvSpPr>
        <p:spPr>
          <a:xfrm>
            <a:off x="539552" y="1556792"/>
            <a:ext cx="6552728"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quels contrôles (préventifs &amp; détectifs)?</a:t>
            </a:r>
            <a:endParaRPr lang="fr-CH" sz="1200" dirty="0">
              <a:solidFill>
                <a:srgbClr val="002776"/>
              </a:solidFill>
              <a:cs typeface="Arial" pitchFamily="34" charset="0"/>
            </a:endParaRPr>
          </a:p>
        </p:txBody>
      </p:sp>
    </p:spTree>
    <p:extLst>
      <p:ext uri="{BB962C8B-B14F-4D97-AF65-F5344CB8AC3E}">
        <p14:creationId xmlns:p14="http://schemas.microsoft.com/office/powerpoint/2010/main" val="182548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xEl>
                                              <p:pRg st="6" end="6"/>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10" end="10"/>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
                                            <p:txEl>
                                              <p:pRg st="11" end="11"/>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
                                            <p:txEl>
                                              <p:pRg st="12" end="12"/>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Theme">
  <a:themeElements>
    <a:clrScheme name="Deloitte">
      <a:dk1>
        <a:srgbClr val="000000"/>
      </a:dk1>
      <a:lt1>
        <a:srgbClr val="FFFFFF"/>
      </a:lt1>
      <a:dk2>
        <a:srgbClr val="002776"/>
      </a:dk2>
      <a:lt2>
        <a:srgbClr val="FFFFFF"/>
      </a:lt2>
      <a:accent1>
        <a:srgbClr val="002776"/>
      </a:accent1>
      <a:accent2>
        <a:srgbClr val="92D400"/>
      </a:accent2>
      <a:accent3>
        <a:srgbClr val="00A1DE"/>
      </a:accent3>
      <a:accent4>
        <a:srgbClr val="3C8A2E"/>
      </a:accent4>
      <a:accent5>
        <a:srgbClr val="72C7E7"/>
      </a:accent5>
      <a:accent6>
        <a:srgbClr val="C9DD03"/>
      </a:accent6>
      <a:hlink>
        <a:srgbClr val="00A1DE"/>
      </a:hlink>
      <a:folHlink>
        <a:srgbClr val="72C7E7"/>
      </a:folHlink>
    </a:clrScheme>
    <a:fontScheme name="19_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12671</Words>
  <Application>Microsoft Office PowerPoint</Application>
  <PresentationFormat>Affichage à l'écran (4:3)</PresentationFormat>
  <Paragraphs>3639</Paragraphs>
  <Slides>163</Slides>
  <Notes>160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163</vt:i4>
      </vt:variant>
    </vt:vector>
  </HeadingPairs>
  <TitlesOfParts>
    <vt:vector size="165" baseType="lpstr">
      <vt:lpstr>Theme</vt:lpstr>
      <vt:lpstr>Visio</vt:lpstr>
      <vt:lpstr>Module 3: Sécurité logique du S.I.  (Parties 1 et 2)   </vt:lpstr>
      <vt:lpstr>Sommaire    (Partie 1/2)</vt:lpstr>
      <vt:lpstr>Sommaire   (Partie 2/2)</vt:lpstr>
      <vt:lpstr>Présentation PowerPoint</vt:lpstr>
      <vt:lpstr>Sécurité logique - Introduction La sophistication des attaques</vt:lpstr>
      <vt:lpstr>Sécurité logique - Introduction La sophistication des attaques (« Advanced Persistent Threats »)</vt:lpstr>
      <vt:lpstr>Introduction - Panorama et évolution des menaces </vt:lpstr>
      <vt:lpstr>Présentation PowerPoint</vt:lpstr>
      <vt:lpstr>Sécurité logique - Introduction Principe #1 – “need-to-know ” / “least privilege”</vt:lpstr>
      <vt:lpstr>Sécurité logique - Introduction Principe #1 – “need-to-know ” / “least privilege”</vt:lpstr>
      <vt:lpstr>Sécurité logique - Introduction Principe #1 – “need-to-know ” / “least privilege”</vt:lpstr>
      <vt:lpstr>Sécurité logique - Introduction Principe #1 – “need-to-know ” / “least privilege”</vt:lpstr>
      <vt:lpstr>Sécurité logique - Introduction Principe #2 – « Ségrégation des tâches »</vt:lpstr>
      <vt:lpstr>Sécurité logique - Introduction Principe #2 – « Ségrégation des tâches »</vt:lpstr>
      <vt:lpstr>Sécurité logique - Introduction Principe #2 – « Ségrégation des tâches »</vt:lpstr>
      <vt:lpstr>Sécurité logique - Introduction Principe #2 – « Ségrégation des tâches »</vt:lpstr>
      <vt:lpstr>Sécurité logique - Introduction  Principe #3 - Défense en profondeur</vt:lpstr>
      <vt:lpstr>Sécurité logique - Introduction  Principe #3 - Défense en profondeur</vt:lpstr>
      <vt:lpstr>Sécurité logique – Introduction Illustration: quelques exemples d’attaques récentes</vt:lpstr>
      <vt:lpstr>Sécurité logique - Introduction  </vt:lpstr>
      <vt:lpstr>Présentation PowerPoint</vt:lpstr>
      <vt:lpstr>Introduction à la cryptographie</vt:lpstr>
      <vt:lpstr>Introduction à la cryptographie Chiffrement symétrique (« chiffrement à clé secrète ») (1/2)</vt:lpstr>
      <vt:lpstr>Introduction à la cryptographie Chiffrement symétrique (« chiffrement à clé secrète ») (2/2)</vt:lpstr>
      <vt:lpstr>Introduction à la cryptographie Chiffrement asymétrique (« chiffrement à clé publique ») (1/4)</vt:lpstr>
      <vt:lpstr>Introduction à la cryptographie Chiffrement asymétrique (« chiffrement à clé publique ») (2/4)</vt:lpstr>
      <vt:lpstr>Introduction à la cryptographie Chiffrement asymétrique (« chiffrement à clé publique ») (3/4)</vt:lpstr>
      <vt:lpstr>Introduction à la cryptographie Chiffrement asymétrique (« chiffrement à clé publique ») (4/4)</vt:lpstr>
      <vt:lpstr>Introduction à la cryptographie Chiffrement hybride (association du chiffrement à clé publique et du chiffrement symétrique) </vt:lpstr>
      <vt:lpstr>Introduction à la cryptographie Garantir l’intégrité des données: les fonctions de hachage</vt:lpstr>
      <vt:lpstr>Introduction à la cryptographie Chiffrement hybride (association du chiffrement à clé publique et du chiffrement symétrique) </vt:lpstr>
      <vt:lpstr>Introduction à la cryptographie Chiffrement hybride (association du chiffrement à clé publique et du chiffrement symétrique) </vt:lpstr>
      <vt:lpstr>Introduction à la cryptographie Chiffrement hybride (association du chiffrement à clé publique et du chiffrement symétrique) </vt:lpstr>
      <vt:lpstr>Introduction à la cryptographie Résumé: vue d’ensemble d’un échange sécurisé et authentifié</vt:lpstr>
      <vt:lpstr>Introduction à la cryptographie</vt:lpstr>
      <vt:lpstr>Introduction à la cryptographie</vt:lpstr>
      <vt:lpstr>Cryptographie – applications pratiques 1) SSL / TLS (transport layer security) (ex: https, ftps)</vt:lpstr>
      <vt:lpstr>Cryptographie – applications pratiques 1) SSL / TLS (transport layer security)</vt:lpstr>
      <vt:lpstr>Cryptographie – applications pratiques 1) SSL / TLS (transport layer security)</vt:lpstr>
      <vt:lpstr>Introduction à la cryptographie</vt:lpstr>
      <vt:lpstr>Cryptographie – applications pratiques 2) Signature électronique</vt:lpstr>
      <vt:lpstr>Cryptographie – applications pratiques 2) Signature électronique</vt:lpstr>
      <vt:lpstr>Introduction à la cryptographie</vt:lpstr>
      <vt:lpstr>Cryptographie – applications pratiques 3) Authentification forte</vt:lpstr>
      <vt:lpstr>Cryptographie – applications pratiques 3) Authentification forte</vt:lpstr>
      <vt:lpstr>Cryptographie – applications pratiques 3) Authentification forte</vt:lpstr>
      <vt:lpstr>Cryptographie – applications pratiques 3) Authentification forte</vt:lpstr>
      <vt:lpstr>Cryptographie – applications pratiques 3) Authentification forte</vt:lpstr>
      <vt:lpstr>Introduction à la cryptographie</vt:lpstr>
      <vt:lpstr>Cryptographie – applications pratiques 4) Non-répudiation (1/4)</vt:lpstr>
      <vt:lpstr>Cryptographie – applications pratiques 4) Non-répudiation (2/4)</vt:lpstr>
      <vt:lpstr>Cryptographie – applications pratiques 4) Non-répudiation (3/4)</vt:lpstr>
      <vt:lpstr>Cryptographie – applications pratiques 4) Non-répudiation (4/4)</vt:lpstr>
      <vt:lpstr>Introduction à la cryptographie</vt:lpstr>
      <vt:lpstr>Cryptographie – applications pratiques 5) L’horodatage sécurisé (1/2)</vt:lpstr>
      <vt:lpstr>Cryptographie – applications pratiques 5) L’horodatage sécurisé (2/2)</vt:lpstr>
      <vt:lpstr>Introduction à la cryptographie</vt:lpstr>
      <vt:lpstr>Cryptographie – applications pratiques 6) SSH / OpenSSH</vt:lpstr>
      <vt:lpstr>Cryptographie – applications pratiques 6) SSH / OpenSSH</vt:lpstr>
      <vt:lpstr>Introduction à la cryptographie</vt:lpstr>
      <vt:lpstr>Cryptographie – applications pratiques 7) Hachage des mots de passe</vt:lpstr>
      <vt:lpstr>Cryptographie  </vt:lpstr>
      <vt:lpstr>Cryptographie – applications pratiques Liens et références</vt:lpstr>
      <vt:lpstr>Présentation PowerPoint</vt:lpstr>
      <vt:lpstr>Mesures techniques pour sécuriser le S.I.  </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Sécurité logique - Réseaux  </vt:lpstr>
      <vt:lpstr>Mesures techniques pour sécuriser le S.I.  </vt:lpstr>
      <vt:lpstr>Mesures techniques pour sécuriser le S.I.  Bases de données</vt:lpstr>
      <vt:lpstr>Mesures techniques pour sécuriser le S.I.  </vt:lpstr>
      <vt:lpstr>Mesures techniques pour sécuriser le S.I.  Plateformes virtualisées</vt:lpstr>
      <vt:lpstr>Mesures techniques pour sécuriser le S.I.  Plateformes virtualisées</vt:lpstr>
      <vt:lpstr>Mesures techniques pour sécuriser le S.I.  Plateformes virtualisées</vt:lpstr>
      <vt:lpstr>Mesures techniques pour sécuriser le S.I.  Plateformes virtualisées</vt:lpstr>
      <vt:lpstr>Mesures techniques pour sécuriser le S.I.  Plateformes virtualisées</vt:lpstr>
      <vt:lpstr>Mesures techniques pour sécuriser le S.I.  Plateformes virtualisées</vt:lpstr>
      <vt:lpstr>Mesures techniques pour sécuriser le S.I.  Liens et références</vt:lpstr>
      <vt:lpstr>Présentation PowerPoint</vt:lpstr>
      <vt:lpstr>Cas pratique : protection contre les fuites de données  Points clés</vt:lpstr>
      <vt:lpstr>Cas pratique : protection contre les fuites de données  Contrôles clés</vt:lpstr>
      <vt:lpstr>Présentation PowerPoint</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vt:lpstr>
      <vt:lpstr>Sécurité des applications web</vt:lpstr>
      <vt:lpstr>Sécurité des applications Web  Quelques défis de sécurité (simples mais éducatifs ;-))</vt:lpstr>
      <vt:lpstr>Sécurité des applications Web  Quelques défis de sécurité</vt:lpstr>
      <vt:lpstr>Sécurité des applications Web  Quelques défis de sécurité</vt:lpstr>
      <vt:lpstr>Sécurité des applications Web  Quelques défis de sécurité</vt:lpstr>
      <vt:lpstr>Sécurité des applications Web  Quelques défis de sécurité</vt:lpstr>
      <vt:lpstr>Sécurité des applications Web  Quelques défis de sécurité</vt:lpstr>
      <vt:lpstr>Présentation PowerPoint</vt:lpstr>
      <vt:lpstr>Sécurité et technologies émergentes</vt:lpstr>
      <vt:lpstr>Bring Your Own Device Quelques chiffres</vt:lpstr>
      <vt:lpstr>Bring Your Own Device Contexte</vt:lpstr>
      <vt:lpstr>Bring Your Own Device Challenges</vt:lpstr>
      <vt:lpstr>Bring Your Own Device Sécurisation </vt:lpstr>
      <vt:lpstr>Sécurité et technologies émergentes</vt:lpstr>
      <vt:lpstr>Cloud Computing  Contexte</vt:lpstr>
      <vt:lpstr>Cloud Computing  Challenges et sécurité</vt:lpstr>
      <vt:lpstr>Liens et références   </vt:lpstr>
      <vt:lpstr>Présentation PowerPoint</vt:lpstr>
      <vt:lpstr>L’investigation numérique légale (« Digital forensics »)  Objectifs et défis actuels</vt:lpstr>
      <vt:lpstr>L’investigation numérique légale (« Digital forensics »)  Principes clé</vt:lpstr>
      <vt:lpstr>Présentation PowerPoint</vt:lpstr>
      <vt:lpstr>Sécurité physique du système d’information Introduction</vt:lpstr>
      <vt:lpstr>Sécurité physique du système d’information Menaces</vt:lpstr>
      <vt:lpstr>Sécurité physique du système d’information Quels objectifs?</vt:lpstr>
      <vt:lpstr>Sécurité physique du système d’information Contrôles environnementaux </vt:lpstr>
      <vt:lpstr>Sécurité physique du système d’information Contrôles d’accès (1/2)</vt:lpstr>
      <vt:lpstr>Sécurité physique du système d’information Contrôles d’accès (2/2)</vt:lpstr>
      <vt:lpstr>Sécurité physique du système d’information Exemples de risques et contrôles</vt:lpstr>
      <vt:lpstr>Sécurité physique du système d’information Exemples de risques et contrôles</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 Sécurité logique du S.I. (parties 1 et 2)</dc:title>
  <dc:creator/>
  <cp:keywords>EM Strasbourg - cours Sécurité des Systèmes d'information (2018)</cp:keywords>
  <cp:lastModifiedBy/>
  <cp:revision>1</cp:revision>
  <dcterms:created xsi:type="dcterms:W3CDTF">2013-09-19T19:22:56Z</dcterms:created>
  <dcterms:modified xsi:type="dcterms:W3CDTF">2018-11-12T22:23:25Z</dcterms:modified>
</cp:coreProperties>
</file>